
<file path=[Content_Types].xml><?xml version="1.0" encoding="utf-8"?>
<Types xmlns="http://schemas.openxmlformats.org/package/2006/content-types">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5.xml" ContentType="application/vnd.openxmlformats-officedocument.presentationml.slide+xml"/>
  <Override PartName="/ppt/slides/slide6.xml" ContentType="application/vnd.openxmlformats-officedocument.presentationml.slide+xml"/>
  <Override PartName="/ppt/theme/theme4.xml" ContentType="application/vnd.openxmlformats-officedocument.theme+xml"/>
  <Override PartName="/ppt/theme/theme5.xml" ContentType="application/vnd.openxmlformats-officedocument.theme+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Default Extension="emf" ContentType="image/x-emf"/>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xls" ContentType="application/vnd.ms-exce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Default Extension="vml" ContentType="application/vnd.openxmlformats-officedocument.vmlDrawing"/>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8.xml" ContentType="application/vnd.openxmlformats-officedocument.theme+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64" r:id="rId3"/>
    <p:sldMasterId id="2147483666" r:id="rId4"/>
    <p:sldMasterId id="2147483668" r:id="rId5"/>
    <p:sldMasterId id="2147483670" r:id="rId6"/>
    <p:sldMasterId id="2147483672" r:id="rId7"/>
  </p:sldMasterIdLst>
  <p:notesMasterIdLst>
    <p:notesMasterId r:id="rId15"/>
  </p:notesMasterIdLst>
  <p:sldIdLst>
    <p:sldId id="256" r:id="rId8"/>
    <p:sldId id="257" r:id="rId9"/>
    <p:sldId id="260" r:id="rId10"/>
    <p:sldId id="258" r:id="rId11"/>
    <p:sldId id="261" r:id="rId12"/>
    <p:sldId id="262" r:id="rId13"/>
    <p:sldId id="263" r:id="rId14"/>
  </p:sldIdLst>
  <p:sldSz cx="9144000" cy="5143500" type="screen16x9"/>
  <p:notesSz cx="6858000" cy="9144000"/>
  <p:defaultTextStyle>
    <a:defPPr>
      <a:defRPr lang="en-US"/>
    </a:defPPr>
    <a:lvl1pPr marL="0" algn="l" defTabSz="89714" rtl="0" eaLnBrk="1" latinLnBrk="0" hangingPunct="1">
      <a:defRPr sz="353" kern="1200">
        <a:solidFill>
          <a:schemeClr val="tx1"/>
        </a:solidFill>
        <a:latin typeface="+mn-lt"/>
        <a:ea typeface="+mn-ea"/>
        <a:cs typeface="+mn-cs"/>
      </a:defRPr>
    </a:lvl1pPr>
    <a:lvl2pPr marL="89714" algn="l" defTabSz="89714" rtl="0" eaLnBrk="1" latinLnBrk="0" hangingPunct="1">
      <a:defRPr sz="353" kern="1200">
        <a:solidFill>
          <a:schemeClr val="tx1"/>
        </a:solidFill>
        <a:latin typeface="+mn-lt"/>
        <a:ea typeface="+mn-ea"/>
        <a:cs typeface="+mn-cs"/>
      </a:defRPr>
    </a:lvl2pPr>
    <a:lvl3pPr marL="179431" algn="l" defTabSz="89714" rtl="0" eaLnBrk="1" latinLnBrk="0" hangingPunct="1">
      <a:defRPr sz="353" kern="1200">
        <a:solidFill>
          <a:schemeClr val="tx1"/>
        </a:solidFill>
        <a:latin typeface="+mn-lt"/>
        <a:ea typeface="+mn-ea"/>
        <a:cs typeface="+mn-cs"/>
      </a:defRPr>
    </a:lvl3pPr>
    <a:lvl4pPr marL="269146" algn="l" defTabSz="89714" rtl="0" eaLnBrk="1" latinLnBrk="0" hangingPunct="1">
      <a:defRPr sz="353" kern="1200">
        <a:solidFill>
          <a:schemeClr val="tx1"/>
        </a:solidFill>
        <a:latin typeface="+mn-lt"/>
        <a:ea typeface="+mn-ea"/>
        <a:cs typeface="+mn-cs"/>
      </a:defRPr>
    </a:lvl4pPr>
    <a:lvl5pPr marL="358861" algn="l" defTabSz="89714" rtl="0" eaLnBrk="1" latinLnBrk="0" hangingPunct="1">
      <a:defRPr sz="353" kern="1200">
        <a:solidFill>
          <a:schemeClr val="tx1"/>
        </a:solidFill>
        <a:latin typeface="+mn-lt"/>
        <a:ea typeface="+mn-ea"/>
        <a:cs typeface="+mn-cs"/>
      </a:defRPr>
    </a:lvl5pPr>
    <a:lvl6pPr marL="448576" algn="l" defTabSz="89714" rtl="0" eaLnBrk="1" latinLnBrk="0" hangingPunct="1">
      <a:defRPr sz="353" kern="1200">
        <a:solidFill>
          <a:schemeClr val="tx1"/>
        </a:solidFill>
        <a:latin typeface="+mn-lt"/>
        <a:ea typeface="+mn-ea"/>
        <a:cs typeface="+mn-cs"/>
      </a:defRPr>
    </a:lvl6pPr>
    <a:lvl7pPr marL="538290" algn="l" defTabSz="89714" rtl="0" eaLnBrk="1" latinLnBrk="0" hangingPunct="1">
      <a:defRPr sz="353" kern="1200">
        <a:solidFill>
          <a:schemeClr val="tx1"/>
        </a:solidFill>
        <a:latin typeface="+mn-lt"/>
        <a:ea typeface="+mn-ea"/>
        <a:cs typeface="+mn-cs"/>
      </a:defRPr>
    </a:lvl7pPr>
    <a:lvl8pPr marL="628007" algn="l" defTabSz="89714" rtl="0" eaLnBrk="1" latinLnBrk="0" hangingPunct="1">
      <a:defRPr sz="353" kern="1200">
        <a:solidFill>
          <a:schemeClr val="tx1"/>
        </a:solidFill>
        <a:latin typeface="+mn-lt"/>
        <a:ea typeface="+mn-ea"/>
        <a:cs typeface="+mn-cs"/>
      </a:defRPr>
    </a:lvl8pPr>
    <a:lvl9pPr marL="717721" algn="l" defTabSz="89714" rtl="0" eaLnBrk="1" latinLnBrk="0" hangingPunct="1">
      <a:defRPr sz="353"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C5DF"/>
    <a:srgbClr val="E1E1E1"/>
    <a:srgbClr val="00A1BC"/>
    <a:srgbClr val="00B4D2"/>
    <a:srgbClr val="00A0D2"/>
    <a:srgbClr val="0095BB"/>
    <a:srgbClr val="00B0DC"/>
    <a:srgbClr val="00B0BE"/>
    <a:srgbClr val="008DB0"/>
    <a:srgbClr val="00B3D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65" autoAdjust="0"/>
    <p:restoredTop sz="95874" autoAdjust="0"/>
  </p:normalViewPr>
  <p:slideViewPr>
    <p:cSldViewPr snapToGrid="0" snapToObjects="1">
      <p:cViewPr>
        <p:scale>
          <a:sx n="70" d="100"/>
          <a:sy n="70" d="100"/>
        </p:scale>
        <p:origin x="-900" y="-4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B85ACC-7566-4D45-A985-3729A2E65168}" type="datetimeFigureOut">
              <a:rPr lang="en-US" smtClean="0"/>
              <a:pPr/>
              <a:t>6/13/2021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D4824E-09F4-6D40-98EA-9D82F5F584E8}" type="slidenum">
              <a:rPr lang="en-US" smtClean="0"/>
              <a:pPr/>
              <a:t>‹#›</a:t>
            </a:fld>
            <a:endParaRPr lang="en-US"/>
          </a:p>
        </p:txBody>
      </p:sp>
    </p:spTree>
    <p:extLst>
      <p:ext uri="{BB962C8B-B14F-4D97-AF65-F5344CB8AC3E}">
        <p14:creationId xmlns:p14="http://schemas.microsoft.com/office/powerpoint/2010/main" xmlns="" val="2417529167"/>
      </p:ext>
    </p:extLst>
  </p:cSld>
  <p:clrMap bg1="lt1" tx1="dk1" bg2="lt2" tx2="dk2" accent1="accent1" accent2="accent2" accent3="accent3" accent4="accent4" accent5="accent5" accent6="accent6" hlink="hlink" folHlink="folHlink"/>
  <p:notesStyle>
    <a:lvl1pPr marL="0" algn="l" defTabSz="685263" rtl="0" eaLnBrk="1" latinLnBrk="0" hangingPunct="1">
      <a:defRPr sz="899" kern="1200">
        <a:solidFill>
          <a:schemeClr val="tx1"/>
        </a:solidFill>
        <a:latin typeface="+mn-lt"/>
        <a:ea typeface="+mn-ea"/>
        <a:cs typeface="+mn-cs"/>
      </a:defRPr>
    </a:lvl1pPr>
    <a:lvl2pPr marL="342632" algn="l" defTabSz="685263" rtl="0" eaLnBrk="1" latinLnBrk="0" hangingPunct="1">
      <a:defRPr sz="899" kern="1200">
        <a:solidFill>
          <a:schemeClr val="tx1"/>
        </a:solidFill>
        <a:latin typeface="+mn-lt"/>
        <a:ea typeface="+mn-ea"/>
        <a:cs typeface="+mn-cs"/>
      </a:defRPr>
    </a:lvl2pPr>
    <a:lvl3pPr marL="685263" algn="l" defTabSz="685263" rtl="0" eaLnBrk="1" latinLnBrk="0" hangingPunct="1">
      <a:defRPr sz="899" kern="1200">
        <a:solidFill>
          <a:schemeClr val="tx1"/>
        </a:solidFill>
        <a:latin typeface="+mn-lt"/>
        <a:ea typeface="+mn-ea"/>
        <a:cs typeface="+mn-cs"/>
      </a:defRPr>
    </a:lvl3pPr>
    <a:lvl4pPr marL="1027893" algn="l" defTabSz="685263" rtl="0" eaLnBrk="1" latinLnBrk="0" hangingPunct="1">
      <a:defRPr sz="899" kern="1200">
        <a:solidFill>
          <a:schemeClr val="tx1"/>
        </a:solidFill>
        <a:latin typeface="+mn-lt"/>
        <a:ea typeface="+mn-ea"/>
        <a:cs typeface="+mn-cs"/>
      </a:defRPr>
    </a:lvl4pPr>
    <a:lvl5pPr marL="1370525" algn="l" defTabSz="685263" rtl="0" eaLnBrk="1" latinLnBrk="0" hangingPunct="1">
      <a:defRPr sz="899" kern="1200">
        <a:solidFill>
          <a:schemeClr val="tx1"/>
        </a:solidFill>
        <a:latin typeface="+mn-lt"/>
        <a:ea typeface="+mn-ea"/>
        <a:cs typeface="+mn-cs"/>
      </a:defRPr>
    </a:lvl5pPr>
    <a:lvl6pPr marL="1713156" algn="l" defTabSz="685263" rtl="0" eaLnBrk="1" latinLnBrk="0" hangingPunct="1">
      <a:defRPr sz="899" kern="1200">
        <a:solidFill>
          <a:schemeClr val="tx1"/>
        </a:solidFill>
        <a:latin typeface="+mn-lt"/>
        <a:ea typeface="+mn-ea"/>
        <a:cs typeface="+mn-cs"/>
      </a:defRPr>
    </a:lvl6pPr>
    <a:lvl7pPr marL="2055788" algn="l" defTabSz="685263" rtl="0" eaLnBrk="1" latinLnBrk="0" hangingPunct="1">
      <a:defRPr sz="899" kern="1200">
        <a:solidFill>
          <a:schemeClr val="tx1"/>
        </a:solidFill>
        <a:latin typeface="+mn-lt"/>
        <a:ea typeface="+mn-ea"/>
        <a:cs typeface="+mn-cs"/>
      </a:defRPr>
    </a:lvl7pPr>
    <a:lvl8pPr marL="2398418" algn="l" defTabSz="685263" rtl="0" eaLnBrk="1" latinLnBrk="0" hangingPunct="1">
      <a:defRPr sz="899" kern="1200">
        <a:solidFill>
          <a:schemeClr val="tx1"/>
        </a:solidFill>
        <a:latin typeface="+mn-lt"/>
        <a:ea typeface="+mn-ea"/>
        <a:cs typeface="+mn-cs"/>
      </a:defRPr>
    </a:lvl8pPr>
    <a:lvl9pPr marL="2741049" algn="l" defTabSz="685263" rtl="0" eaLnBrk="1" latinLnBrk="0" hangingPunct="1">
      <a:defRPr sz="89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5796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0431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5185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49249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18185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0715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181099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xml"/><Relationship Id="rId1" Type="http://schemas.openxmlformats.org/officeDocument/2006/relationships/slideLayout" Target="../slideLayouts/slideLayout6.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7.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light, night sky&#10;&#10;Description automatically generated">
            <a:extLst>
              <a:ext uri="{FF2B5EF4-FFF2-40B4-BE49-F238E27FC236}">
                <a16:creationId xmlns:a16="http://schemas.microsoft.com/office/drawing/2014/main" xmlns="" id="{8EE887FA-C0FC-E342-ABF2-9814A05C2EC5}"/>
              </a:ext>
            </a:extLst>
          </p:cNvPr>
          <p:cNvPicPr>
            <a:picLocks noChangeAspect="1"/>
          </p:cNvPicPr>
          <p:nvPr userDrawn="1"/>
        </p:nvPicPr>
        <p:blipFill>
          <a:blip r:embed="rId3"/>
          <a:stretch>
            <a:fillRect/>
          </a:stretch>
        </p:blipFill>
        <p:spPr>
          <a:xfrm>
            <a:off x="0" y="340"/>
            <a:ext cx="9144000" cy="5142820"/>
          </a:xfrm>
          <a:prstGeom prst="rect">
            <a:avLst/>
          </a:prstGeom>
        </p:spPr>
      </p:pic>
      <p:sp>
        <p:nvSpPr>
          <p:cNvPr id="6" name="Rectangle 5">
            <a:extLst>
              <a:ext uri="{FF2B5EF4-FFF2-40B4-BE49-F238E27FC236}">
                <a16:creationId xmlns:a16="http://schemas.microsoft.com/office/drawing/2014/main" xmlns="" id="{7E505C7F-A6CF-D248-952C-36F2040C641E}"/>
              </a:ext>
            </a:extLst>
          </p:cNvPr>
          <p:cNvSpPr/>
          <p:nvPr userDrawn="1"/>
        </p:nvSpPr>
        <p:spPr>
          <a:xfrm>
            <a:off x="1" y="4876244"/>
            <a:ext cx="9144000" cy="256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7" dirty="0"/>
          </a:p>
        </p:txBody>
      </p:sp>
      <p:sp>
        <p:nvSpPr>
          <p:cNvPr id="15" name="TextBox 14">
            <a:extLst>
              <a:ext uri="{FF2B5EF4-FFF2-40B4-BE49-F238E27FC236}">
                <a16:creationId xmlns:a16="http://schemas.microsoft.com/office/drawing/2014/main" xmlns="" id="{46CC5158-FDC6-F940-91AB-3B9665AAF961}"/>
              </a:ext>
            </a:extLst>
          </p:cNvPr>
          <p:cNvSpPr txBox="1"/>
          <p:nvPr userDrawn="1"/>
        </p:nvSpPr>
        <p:spPr>
          <a:xfrm>
            <a:off x="7920635" y="4895301"/>
            <a:ext cx="1075157"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16" name="Rectangle 15">
            <a:extLst>
              <a:ext uri="{FF2B5EF4-FFF2-40B4-BE49-F238E27FC236}">
                <a16:creationId xmlns:a16="http://schemas.microsoft.com/office/drawing/2014/main" xmlns="" id="{11BF5C8F-818D-D540-B729-29710F7029AD}"/>
              </a:ext>
            </a:extLst>
          </p:cNvPr>
          <p:cNvSpPr/>
          <p:nvPr userDrawn="1"/>
        </p:nvSpPr>
        <p:spPr>
          <a:xfrm>
            <a:off x="123276" y="4875274"/>
            <a:ext cx="3772372"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x-none" sz="1099" dirty="0"/>
          </a:p>
        </p:txBody>
      </p:sp>
      <p:pic>
        <p:nvPicPr>
          <p:cNvPr id="10" name="Picture 9">
            <a:extLst>
              <a:ext uri="{FF2B5EF4-FFF2-40B4-BE49-F238E27FC236}">
                <a16:creationId xmlns:a16="http://schemas.microsoft.com/office/drawing/2014/main" xmlns="" id="{BFE79601-E553-A349-BA44-52D590EC0A42}"/>
              </a:ext>
            </a:extLst>
          </p:cNvPr>
          <p:cNvPicPr>
            <a:picLocks noChangeAspect="1"/>
          </p:cNvPicPr>
          <p:nvPr userDrawn="1"/>
        </p:nvPicPr>
        <p:blipFill>
          <a:blip r:embed="rId4"/>
          <a:stretch>
            <a:fillRect/>
          </a:stretch>
        </p:blipFill>
        <p:spPr>
          <a:xfrm>
            <a:off x="6751778" y="283003"/>
            <a:ext cx="1879332" cy="498136"/>
          </a:xfrm>
          <a:prstGeom prst="rect">
            <a:avLst/>
          </a:prstGeom>
        </p:spPr>
      </p:pic>
      <p:pic>
        <p:nvPicPr>
          <p:cNvPr id="9" name="Picture 8">
            <a:extLst>
              <a:ext uri="{FF2B5EF4-FFF2-40B4-BE49-F238E27FC236}">
                <a16:creationId xmlns:a16="http://schemas.microsoft.com/office/drawing/2014/main" xmlns="" id="{5277CE3A-71B4-EA4B-9350-586F5C95717C}"/>
              </a:ext>
            </a:extLst>
          </p:cNvPr>
          <p:cNvPicPr>
            <a:picLocks noChangeAspect="1"/>
          </p:cNvPicPr>
          <p:nvPr userDrawn="1"/>
        </p:nvPicPr>
        <p:blipFill>
          <a:blip r:embed="rId5"/>
          <a:stretch>
            <a:fillRect/>
          </a:stretch>
        </p:blipFill>
        <p:spPr>
          <a:xfrm>
            <a:off x="424288" y="287283"/>
            <a:ext cx="1967734" cy="498136"/>
          </a:xfrm>
          <a:prstGeom prst="rect">
            <a:avLst/>
          </a:prstGeom>
        </p:spPr>
      </p:pic>
    </p:spTree>
    <p:extLst>
      <p:ext uri="{BB962C8B-B14F-4D97-AF65-F5344CB8AC3E}">
        <p14:creationId xmlns:p14="http://schemas.microsoft.com/office/powerpoint/2010/main" xmlns="" val="156648766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xmlns=""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xmlns=""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xmlns=""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xmlns=""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xmlns=""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x-none" sz="1099" dirty="0"/>
          </a:p>
        </p:txBody>
      </p:sp>
      <p:sp>
        <p:nvSpPr>
          <p:cNvPr id="3" name="Rectangle 2">
            <a:extLst>
              <a:ext uri="{FF2B5EF4-FFF2-40B4-BE49-F238E27FC236}">
                <a16:creationId xmlns:a16="http://schemas.microsoft.com/office/drawing/2014/main" xmlns=""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7" dirty="0"/>
          </a:p>
        </p:txBody>
      </p:sp>
      <p:pic>
        <p:nvPicPr>
          <p:cNvPr id="11" name="Picture 10">
            <a:extLst>
              <a:ext uri="{FF2B5EF4-FFF2-40B4-BE49-F238E27FC236}">
                <a16:creationId xmlns:a16="http://schemas.microsoft.com/office/drawing/2014/main" xmlns=""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xmlns=""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xmlns="" val="3937683163"/>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xmlns=""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xmlns=""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xmlns=""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xmlns=""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xmlns=""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x-none" sz="1099" dirty="0"/>
          </a:p>
        </p:txBody>
      </p:sp>
      <p:sp>
        <p:nvSpPr>
          <p:cNvPr id="3" name="Rectangle 2">
            <a:extLst>
              <a:ext uri="{FF2B5EF4-FFF2-40B4-BE49-F238E27FC236}">
                <a16:creationId xmlns:a16="http://schemas.microsoft.com/office/drawing/2014/main" xmlns=""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7" dirty="0"/>
          </a:p>
        </p:txBody>
      </p:sp>
      <p:pic>
        <p:nvPicPr>
          <p:cNvPr id="11" name="Picture 10">
            <a:extLst>
              <a:ext uri="{FF2B5EF4-FFF2-40B4-BE49-F238E27FC236}">
                <a16:creationId xmlns:a16="http://schemas.microsoft.com/office/drawing/2014/main" xmlns=""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xmlns=""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xmlns="" val="2833701185"/>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xmlns=""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xmlns=""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xmlns=""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xmlns=""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xmlns=""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x-none" sz="1099" dirty="0"/>
          </a:p>
        </p:txBody>
      </p:sp>
      <p:sp>
        <p:nvSpPr>
          <p:cNvPr id="3" name="Rectangle 2">
            <a:extLst>
              <a:ext uri="{FF2B5EF4-FFF2-40B4-BE49-F238E27FC236}">
                <a16:creationId xmlns:a16="http://schemas.microsoft.com/office/drawing/2014/main" xmlns=""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7" dirty="0"/>
          </a:p>
        </p:txBody>
      </p:sp>
      <p:pic>
        <p:nvPicPr>
          <p:cNvPr id="11" name="Picture 10">
            <a:extLst>
              <a:ext uri="{FF2B5EF4-FFF2-40B4-BE49-F238E27FC236}">
                <a16:creationId xmlns:a16="http://schemas.microsoft.com/office/drawing/2014/main" xmlns=""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xmlns=""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xmlns="" val="2079223695"/>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xmlns=""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xmlns=""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xmlns=""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xmlns=""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xmlns=""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x-none" sz="1099" dirty="0"/>
          </a:p>
        </p:txBody>
      </p:sp>
      <p:sp>
        <p:nvSpPr>
          <p:cNvPr id="3" name="Rectangle 2">
            <a:extLst>
              <a:ext uri="{FF2B5EF4-FFF2-40B4-BE49-F238E27FC236}">
                <a16:creationId xmlns:a16="http://schemas.microsoft.com/office/drawing/2014/main" xmlns=""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7" dirty="0"/>
          </a:p>
        </p:txBody>
      </p:sp>
      <p:pic>
        <p:nvPicPr>
          <p:cNvPr id="11" name="Picture 10">
            <a:extLst>
              <a:ext uri="{FF2B5EF4-FFF2-40B4-BE49-F238E27FC236}">
                <a16:creationId xmlns:a16="http://schemas.microsoft.com/office/drawing/2014/main" xmlns=""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xmlns=""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xmlns="" val="4171576032"/>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xmlns=""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xmlns=""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xmlns=""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xmlns=""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xmlns=""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x-none" sz="1099" dirty="0"/>
          </a:p>
        </p:txBody>
      </p:sp>
      <p:sp>
        <p:nvSpPr>
          <p:cNvPr id="3" name="Rectangle 2">
            <a:extLst>
              <a:ext uri="{FF2B5EF4-FFF2-40B4-BE49-F238E27FC236}">
                <a16:creationId xmlns:a16="http://schemas.microsoft.com/office/drawing/2014/main" xmlns=""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7" dirty="0"/>
          </a:p>
        </p:txBody>
      </p:sp>
      <p:pic>
        <p:nvPicPr>
          <p:cNvPr id="11" name="Picture 10">
            <a:extLst>
              <a:ext uri="{FF2B5EF4-FFF2-40B4-BE49-F238E27FC236}">
                <a16:creationId xmlns:a16="http://schemas.microsoft.com/office/drawing/2014/main" xmlns=""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xmlns=""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xmlns="" val="888727649"/>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xmlns=""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xmlns=""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xmlns=""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xmlns=""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xmlns=""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x-none" sz="1099" dirty="0"/>
          </a:p>
        </p:txBody>
      </p:sp>
      <p:sp>
        <p:nvSpPr>
          <p:cNvPr id="3" name="Rectangle 2">
            <a:extLst>
              <a:ext uri="{FF2B5EF4-FFF2-40B4-BE49-F238E27FC236}">
                <a16:creationId xmlns:a16="http://schemas.microsoft.com/office/drawing/2014/main" xmlns=""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7" dirty="0"/>
          </a:p>
        </p:txBody>
      </p:sp>
      <p:pic>
        <p:nvPicPr>
          <p:cNvPr id="11" name="Picture 10">
            <a:extLst>
              <a:ext uri="{FF2B5EF4-FFF2-40B4-BE49-F238E27FC236}">
                <a16:creationId xmlns:a16="http://schemas.microsoft.com/office/drawing/2014/main" xmlns=""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xmlns=""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xmlns="" val="416693595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oleObject" Target="../embeddings/_____Microsoft_Office_Excel_97-20031.xls"/><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a:extLst>
              <a:ext uri="{FF2B5EF4-FFF2-40B4-BE49-F238E27FC236}">
                <a16:creationId xmlns:a16="http://schemas.microsoft.com/office/drawing/2014/main" xmlns="" id="{EEF774D5-8E1F-6744-9E49-DB689041ADBF}"/>
              </a:ext>
            </a:extLst>
          </p:cNvPr>
          <p:cNvSpPr>
            <a:spLocks noChangeArrowheads="1"/>
          </p:cNvSpPr>
          <p:nvPr/>
        </p:nvSpPr>
        <p:spPr bwMode="auto">
          <a:xfrm>
            <a:off x="-773903" y="1898347"/>
            <a:ext cx="10691813" cy="983217"/>
          </a:xfrm>
          <a:prstGeom prst="rect">
            <a:avLst/>
          </a:prstGeom>
          <a:noFill/>
          <a:ln w="9525">
            <a:noFill/>
            <a:miter lim="800000"/>
            <a:headEnd/>
            <a:tailEnd/>
          </a:ln>
        </p:spPr>
        <p:txBody>
          <a:bodyPr wrap="square" lIns="18666" tIns="9334" rIns="18666" bIns="9334">
            <a:spAutoFit/>
          </a:bodyPr>
          <a:lstStyle/>
          <a:p>
            <a:pPr algn="ctr" eaLnBrk="0" hangingPunct="0"/>
            <a:r>
              <a:rPr lang="en-US" sz="1800" b="1" dirty="0" smtClean="0">
                <a:solidFill>
                  <a:schemeClr val="bg1"/>
                </a:solidFill>
                <a:latin typeface="Arial" pitchFamily="34" charset="0"/>
                <a:cs typeface="Arial" pitchFamily="34" charset="0"/>
              </a:rPr>
              <a:t>Radioactive Signs at   the Near-Portal  Sites of Tunnels  </a:t>
            </a:r>
          </a:p>
          <a:p>
            <a:pPr algn="ctr" eaLnBrk="0" hangingPunct="0"/>
            <a:r>
              <a:rPr lang="en-US" sz="1800" b="1" dirty="0" smtClean="0">
                <a:solidFill>
                  <a:schemeClr val="bg1"/>
                </a:solidFill>
                <a:latin typeface="Arial" pitchFamily="34" charset="0"/>
                <a:cs typeface="Arial" pitchFamily="34" charset="0"/>
              </a:rPr>
              <a:t> after Underground Nuclear Tests  at Semipalatinsk Test Site</a:t>
            </a:r>
            <a:endParaRPr lang="ru-RU" sz="1800" dirty="0" smtClean="0">
              <a:solidFill>
                <a:schemeClr val="bg1"/>
              </a:solidFill>
              <a:latin typeface="Arial" pitchFamily="34" charset="0"/>
              <a:cs typeface="Arial" pitchFamily="34" charset="0"/>
            </a:endParaRPr>
          </a:p>
          <a:p>
            <a:pPr algn="ctr" eaLnBrk="0" hangingPunct="0">
              <a:lnSpc>
                <a:spcPts val="1586"/>
              </a:lnSpc>
            </a:pPr>
            <a:endParaRPr lang="en-US" sz="2197" b="1" dirty="0">
              <a:solidFill>
                <a:schemeClr val="bg1"/>
              </a:solidFill>
              <a:latin typeface="Arial" panose="020B0604020202020204" pitchFamily="34" charset="0"/>
            </a:endParaRPr>
          </a:p>
          <a:p>
            <a:pPr algn="ctr" eaLnBrk="0" hangingPunct="0">
              <a:lnSpc>
                <a:spcPts val="1586"/>
              </a:lnSpc>
            </a:pPr>
            <a:r>
              <a:rPr lang="en-US" sz="1600" dirty="0" smtClean="0">
                <a:solidFill>
                  <a:schemeClr val="bg1"/>
                </a:solidFill>
                <a:latin typeface="Arial" panose="020B0604020202020204" pitchFamily="34" charset="0"/>
                <a:ea typeface="Avenir Book" charset="0"/>
              </a:rPr>
              <a:t>Yuri  V. </a:t>
            </a:r>
            <a:r>
              <a:rPr lang="en-US" sz="1600" dirty="0" err="1" smtClean="0">
                <a:solidFill>
                  <a:schemeClr val="bg1"/>
                </a:solidFill>
                <a:latin typeface="Arial" panose="020B0604020202020204" pitchFamily="34" charset="0"/>
                <a:ea typeface="Avenir Book" charset="0"/>
              </a:rPr>
              <a:t>Dubasov</a:t>
            </a:r>
            <a:endParaRPr lang="en-US" sz="952" dirty="0">
              <a:solidFill>
                <a:schemeClr val="bg1"/>
              </a:solidFill>
            </a:endParaRPr>
          </a:p>
        </p:txBody>
      </p:sp>
      <p:pic>
        <p:nvPicPr>
          <p:cNvPr id="10" name="Picture 9">
            <a:extLst>
              <a:ext uri="{FF2B5EF4-FFF2-40B4-BE49-F238E27FC236}">
                <a16:creationId xmlns:a16="http://schemas.microsoft.com/office/drawing/2014/main" xmlns="" id="{D279A673-1808-1544-8A21-B775AE6A45B8}"/>
              </a:ext>
            </a:extLst>
          </p:cNvPr>
          <p:cNvPicPr>
            <a:picLocks noChangeAspect="1"/>
          </p:cNvPicPr>
          <p:nvPr/>
        </p:nvPicPr>
        <p:blipFill>
          <a:blip r:embed="rId2"/>
          <a:stretch>
            <a:fillRect/>
          </a:stretch>
        </p:blipFill>
        <p:spPr>
          <a:xfrm>
            <a:off x="225600" y="3867150"/>
            <a:ext cx="571500" cy="863600"/>
          </a:xfrm>
          <a:prstGeom prst="rect">
            <a:avLst/>
          </a:prstGeom>
        </p:spPr>
      </p:pic>
      <p:sp>
        <p:nvSpPr>
          <p:cNvPr id="11" name="TextBox 10">
            <a:extLst>
              <a:ext uri="{FF2B5EF4-FFF2-40B4-BE49-F238E27FC236}">
                <a16:creationId xmlns:a16="http://schemas.microsoft.com/office/drawing/2014/main" xmlns="" id="{0C501917-BF0A-C54B-AB4E-B0C62C356E93}"/>
              </a:ext>
            </a:extLst>
          </p:cNvPr>
          <p:cNvSpPr txBox="1"/>
          <p:nvPr/>
        </p:nvSpPr>
        <p:spPr>
          <a:xfrm>
            <a:off x="3153581" y="2800991"/>
            <a:ext cx="2836838" cy="307905"/>
          </a:xfrm>
          <a:prstGeom prst="rect">
            <a:avLst/>
          </a:prstGeom>
          <a:noFill/>
        </p:spPr>
        <p:txBody>
          <a:bodyPr wrap="square" rtlCol="0">
            <a:spAutoFit/>
          </a:bodyPr>
          <a:lstStyle/>
          <a:p>
            <a:pPr algn="ctr"/>
            <a:r>
              <a:rPr lang="en-GB" sz="1401" dirty="0" smtClean="0">
                <a:solidFill>
                  <a:schemeClr val="bg1"/>
                </a:solidFill>
                <a:latin typeface="Arial" panose="020B0604020202020204" pitchFamily="34" charset="0"/>
                <a:cs typeface="Arial" panose="020B0604020202020204" pitchFamily="34" charset="0"/>
              </a:rPr>
              <a:t>P2.2-313</a:t>
            </a:r>
            <a:endParaRPr lang="x-none" sz="140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00463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xmlns="" id="{BC5AAA59-41F3-0D40-B5E2-567F04B6D257}"/>
              </a:ext>
            </a:extLst>
          </p:cNvPr>
          <p:cNvSpPr>
            <a:spLocks noChangeArrowheads="1"/>
          </p:cNvSpPr>
          <p:nvPr/>
        </p:nvSpPr>
        <p:spPr bwMode="auto">
          <a:xfrm>
            <a:off x="1992923" y="129597"/>
            <a:ext cx="4962770" cy="634403"/>
          </a:xfrm>
          <a:prstGeom prst="rect">
            <a:avLst/>
          </a:prstGeom>
          <a:noFill/>
          <a:ln w="9525">
            <a:noFill/>
            <a:miter lim="800000"/>
            <a:headEnd/>
            <a:tailEnd/>
          </a:ln>
        </p:spPr>
        <p:txBody>
          <a:bodyPr wrap="square" lIns="18666" tIns="9334" rIns="18666" bIns="9334">
            <a:spAutoFit/>
          </a:bodyPr>
          <a:lstStyle/>
          <a:p>
            <a:pPr eaLnBrk="0" hangingPunct="0">
              <a:lnSpc>
                <a:spcPts val="1586"/>
              </a:lnSpc>
            </a:pPr>
            <a:r>
              <a:rPr lang="en-US" sz="1200" b="1" dirty="0" smtClean="0">
                <a:solidFill>
                  <a:schemeClr val="bg1"/>
                </a:solidFill>
              </a:rPr>
              <a:t>Radioactive signs at   the near-portal  sites of tunnels   after underground nuclear tests  at Semipalatinsk Test Site</a:t>
            </a:r>
            <a:endParaRPr lang="ru-RU" sz="1200" dirty="0" smtClean="0">
              <a:solidFill>
                <a:schemeClr val="bg1"/>
              </a:solidFill>
            </a:endParaRPr>
          </a:p>
          <a:p>
            <a:pPr algn="ctr" eaLnBrk="0" hangingPunct="0">
              <a:lnSpc>
                <a:spcPts val="1586"/>
              </a:lnSpc>
            </a:pPr>
            <a:r>
              <a:rPr lang="en-US" sz="900" dirty="0" smtClean="0">
                <a:solidFill>
                  <a:schemeClr val="bg1"/>
                </a:solidFill>
                <a:latin typeface="Arial" panose="020B0604020202020204" pitchFamily="34" charset="0"/>
                <a:ea typeface="Avenir Book" charset="0"/>
              </a:rPr>
              <a:t>Yuri </a:t>
            </a:r>
            <a:r>
              <a:rPr lang="en-US" sz="900" dirty="0" err="1" smtClean="0">
                <a:solidFill>
                  <a:schemeClr val="bg1"/>
                </a:solidFill>
                <a:latin typeface="Arial" panose="020B0604020202020204" pitchFamily="34" charset="0"/>
                <a:ea typeface="Avenir Book" charset="0"/>
              </a:rPr>
              <a:t>Dubasov</a:t>
            </a:r>
            <a:r>
              <a:rPr lang="en-US" sz="900" dirty="0" smtClean="0">
                <a:solidFill>
                  <a:schemeClr val="bg1"/>
                </a:solidFill>
                <a:latin typeface="Arial" panose="020B0604020202020204" pitchFamily="34" charset="0"/>
                <a:ea typeface="Avenir Book" charset="0"/>
              </a:rPr>
              <a:t> , </a:t>
            </a:r>
            <a:r>
              <a:rPr lang="en-US" sz="900" dirty="0" err="1" smtClean="0">
                <a:solidFill>
                  <a:schemeClr val="bg1"/>
                </a:solidFill>
                <a:latin typeface="Arial" panose="020B0604020202020204" pitchFamily="34" charset="0"/>
                <a:ea typeface="Avenir Book" charset="0"/>
              </a:rPr>
              <a:t>Khlopin</a:t>
            </a:r>
            <a:r>
              <a:rPr lang="en-US" sz="900" dirty="0" smtClean="0">
                <a:solidFill>
                  <a:schemeClr val="bg1"/>
                </a:solidFill>
                <a:latin typeface="Arial" panose="020B0604020202020204" pitchFamily="34" charset="0"/>
                <a:ea typeface="Avenir Book" charset="0"/>
              </a:rPr>
              <a:t>  Radium Institute, yuri.dubasov@gmail.com</a:t>
            </a:r>
            <a:endParaRPr lang="en-US" sz="800" dirty="0">
              <a:solidFill>
                <a:schemeClr val="bg1"/>
              </a:solidFill>
              <a:latin typeface="Avenir Book" charset="0"/>
              <a:ea typeface="Avenir Book" charset="0"/>
              <a:cs typeface="Avenir Book" charset="0"/>
            </a:endParaRPr>
          </a:p>
        </p:txBody>
      </p:sp>
      <p:sp>
        <p:nvSpPr>
          <p:cNvPr id="3" name="TextBox 2">
            <a:extLst>
              <a:ext uri="{FF2B5EF4-FFF2-40B4-BE49-F238E27FC236}">
                <a16:creationId xmlns:a16="http://schemas.microsoft.com/office/drawing/2014/main" xmlns=""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smtClean="0">
                <a:latin typeface="Arial" panose="020B0604020202020204" pitchFamily="34" charset="0"/>
                <a:cs typeface="Arial" panose="020B0604020202020204" pitchFamily="34" charset="0"/>
              </a:rPr>
              <a:t>P2.2-313</a:t>
            </a:r>
            <a:endParaRPr lang="x-none" sz="700" dirty="0">
              <a:latin typeface="Arial" panose="020B0604020202020204" pitchFamily="34" charset="0"/>
              <a:cs typeface="Arial" panose="020B0604020202020204" pitchFamily="34" charset="0"/>
            </a:endParaRPr>
          </a:p>
        </p:txBody>
      </p:sp>
      <p:sp>
        <p:nvSpPr>
          <p:cNvPr id="61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14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147" name="Object 3"/>
          <p:cNvGraphicFramePr>
            <a:graphicFrameLocks noChangeAspect="1"/>
          </p:cNvGraphicFramePr>
          <p:nvPr/>
        </p:nvGraphicFramePr>
        <p:xfrm>
          <a:off x="791902" y="1487094"/>
          <a:ext cx="4536272" cy="3099827"/>
        </p:xfrm>
        <a:graphic>
          <a:graphicData uri="http://schemas.openxmlformats.org/presentationml/2006/ole">
            <p:oleObj spid="_x0000_s6147" name="Диаграмма" r:id="rId3" imgW="5772150" imgH="3943350" progId="Excel.Sheet.8">
              <p:embed/>
            </p:oleObj>
          </a:graphicData>
        </a:graphic>
      </p:graphicFrame>
      <p:pic>
        <p:nvPicPr>
          <p:cNvPr id="4" name="Picture 4"/>
          <p:cNvPicPr>
            <a:picLocks noChangeAspect="1" noChangeArrowheads="1"/>
          </p:cNvPicPr>
          <p:nvPr/>
        </p:nvPicPr>
        <p:blipFill>
          <a:blip r:embed="rId4"/>
          <a:srcRect/>
          <a:stretch>
            <a:fillRect/>
          </a:stretch>
        </p:blipFill>
        <p:spPr bwMode="auto">
          <a:xfrm>
            <a:off x="5866669" y="1025429"/>
            <a:ext cx="3277331" cy="2216213"/>
          </a:xfrm>
          <a:prstGeom prst="rect">
            <a:avLst/>
          </a:prstGeom>
          <a:noFill/>
          <a:ln w="9525">
            <a:noFill/>
            <a:miter lim="800000"/>
            <a:headEnd/>
            <a:tailEnd/>
          </a:ln>
          <a:effectLst/>
        </p:spPr>
      </p:pic>
      <p:sp>
        <p:nvSpPr>
          <p:cNvPr id="10" name="Прямоугольник 9"/>
          <p:cNvSpPr/>
          <p:nvPr/>
        </p:nvSpPr>
        <p:spPr>
          <a:xfrm>
            <a:off x="0" y="1025429"/>
            <a:ext cx="5775325" cy="461665"/>
          </a:xfrm>
          <a:prstGeom prst="rect">
            <a:avLst/>
          </a:prstGeom>
        </p:spPr>
        <p:txBody>
          <a:bodyPr wrap="square">
            <a:spAutoFit/>
          </a:bodyPr>
          <a:lstStyle/>
          <a:p>
            <a:pPr lvl="0" indent="449263" defTabSz="914400" fontAlgn="base">
              <a:spcBef>
                <a:spcPct val="0"/>
              </a:spcBef>
              <a:spcAft>
                <a:spcPct val="0"/>
              </a:spcAft>
            </a:pPr>
            <a:r>
              <a:rPr lang="en-US" sz="1200" dirty="0" smtClean="0">
                <a:latin typeface="Times New Roman" pitchFamily="18" charset="0"/>
                <a:cs typeface="Times New Roman" pitchFamily="18" charset="0"/>
              </a:rPr>
              <a:t>About </a:t>
            </a:r>
            <a:r>
              <a:rPr lang="en-GB" sz="1200" dirty="0" smtClean="0">
                <a:latin typeface="Times New Roman" pitchFamily="18" charset="0"/>
                <a:cs typeface="Times New Roman" pitchFamily="18" charset="0"/>
              </a:rPr>
              <a:t> half  of  the underground nuclear tests  showed    signs of   radioactive 	contamination.</a:t>
            </a:r>
            <a:endParaRPr lang="en-GB" sz="1200" dirty="0" smtClean="0">
              <a:latin typeface="Arial" pitchFamily="34" charset="0"/>
              <a:cs typeface="Arial" pitchFamily="34" charset="0"/>
            </a:endParaRPr>
          </a:p>
        </p:txBody>
      </p:sp>
    </p:spTree>
    <p:extLst>
      <p:ext uri="{BB962C8B-B14F-4D97-AF65-F5344CB8AC3E}">
        <p14:creationId xmlns:p14="http://schemas.microsoft.com/office/powerpoint/2010/main" xmlns="" val="3739932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46E2110-6530-F74F-BC2B-C4AB2093820E}"/>
              </a:ext>
            </a:extLst>
          </p:cNvPr>
          <p:cNvSpPr txBox="1"/>
          <p:nvPr/>
        </p:nvSpPr>
        <p:spPr>
          <a:xfrm>
            <a:off x="953477" y="567772"/>
            <a:ext cx="672123" cy="230832"/>
          </a:xfrm>
          <a:prstGeom prst="rect">
            <a:avLst/>
          </a:prstGeom>
          <a:noFill/>
        </p:spPr>
        <p:txBody>
          <a:bodyPr wrap="square" rtlCol="0">
            <a:spAutoFit/>
          </a:bodyPr>
          <a:lstStyle/>
          <a:p>
            <a:pPr algn="ctr"/>
            <a:r>
              <a:rPr lang="en-US" sz="900" dirty="0" smtClean="0">
                <a:latin typeface="Arial" panose="020B0604020202020204" pitchFamily="34" charset="0"/>
                <a:cs typeface="Arial" panose="020B0604020202020204" pitchFamily="34" charset="0"/>
              </a:rPr>
              <a:t>P2.2-313</a:t>
            </a:r>
            <a:endParaRPr lang="x-none"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BCF4EC51-B9A3-6947-90CF-E5A0044512BC}"/>
              </a:ext>
            </a:extLst>
          </p:cNvPr>
          <p:cNvSpPr txBox="1"/>
          <p:nvPr/>
        </p:nvSpPr>
        <p:spPr>
          <a:xfrm rot="16200000">
            <a:off x="-1779943" y="2499817"/>
            <a:ext cx="3882477" cy="646331"/>
          </a:xfrm>
          <a:prstGeom prst="rect">
            <a:avLst/>
          </a:prstGeom>
          <a:noFill/>
        </p:spPr>
        <p:txBody>
          <a:bodyPr wrap="square" rtlCol="0">
            <a:spAutoFit/>
          </a:bodyPr>
          <a:lstStyle/>
          <a:p>
            <a:pPr algn="ctr"/>
            <a:r>
              <a:rPr lang="x-none" sz="3600" dirty="0">
                <a:solidFill>
                  <a:srgbClr val="DFC5DF"/>
                </a:solidFill>
                <a:latin typeface="Arial" panose="020B0604020202020204" pitchFamily="34" charset="0"/>
                <a:cs typeface="Arial" panose="020B0604020202020204" pitchFamily="34" charset="0"/>
              </a:rPr>
              <a:t>INTRODUCTION</a:t>
            </a:r>
          </a:p>
        </p:txBody>
      </p:sp>
      <p:sp>
        <p:nvSpPr>
          <p:cNvPr id="5" name="Rectangle 17">
            <a:extLst>
              <a:ext uri="{FF2B5EF4-FFF2-40B4-BE49-F238E27FC236}">
                <a16:creationId xmlns:a16="http://schemas.microsoft.com/office/drawing/2014/main" xmlns="" id="{7296ED61-5D14-6E44-BD9E-0A355C8A5320}"/>
              </a:ext>
            </a:extLst>
          </p:cNvPr>
          <p:cNvSpPr>
            <a:spLocks noChangeArrowheads="1"/>
          </p:cNvSpPr>
          <p:nvPr/>
        </p:nvSpPr>
        <p:spPr bwMode="auto">
          <a:xfrm>
            <a:off x="2138072" y="151347"/>
            <a:ext cx="4962770" cy="634403"/>
          </a:xfrm>
          <a:prstGeom prst="rect">
            <a:avLst/>
          </a:prstGeom>
          <a:noFill/>
          <a:ln w="9525">
            <a:noFill/>
            <a:miter lim="800000"/>
            <a:headEnd/>
            <a:tailEnd/>
          </a:ln>
        </p:spPr>
        <p:txBody>
          <a:bodyPr wrap="square" lIns="18666" tIns="9334" rIns="18666" bIns="9334">
            <a:spAutoFit/>
          </a:bodyPr>
          <a:lstStyle/>
          <a:p>
            <a:pPr eaLnBrk="0" hangingPunct="0">
              <a:lnSpc>
                <a:spcPts val="1586"/>
              </a:lnSpc>
            </a:pPr>
            <a:r>
              <a:rPr lang="en-US" sz="1200" b="1" dirty="0" smtClean="0">
                <a:solidFill>
                  <a:schemeClr val="bg1"/>
                </a:solidFill>
              </a:rPr>
              <a:t>Radioactive signs at   the near-portal  sites of tunnels   after underground nuclear tests  at Semipalatinsk Test Site</a:t>
            </a:r>
            <a:endParaRPr lang="ru-RU" sz="1200" dirty="0" smtClean="0">
              <a:solidFill>
                <a:schemeClr val="bg1"/>
              </a:solidFill>
            </a:endParaRPr>
          </a:p>
          <a:p>
            <a:pPr algn="ctr" eaLnBrk="0" hangingPunct="0">
              <a:lnSpc>
                <a:spcPts val="1586"/>
              </a:lnSpc>
            </a:pPr>
            <a:r>
              <a:rPr lang="en-US" sz="900" dirty="0" smtClean="0">
                <a:solidFill>
                  <a:schemeClr val="bg1"/>
                </a:solidFill>
                <a:latin typeface="Arial" panose="020B0604020202020204" pitchFamily="34" charset="0"/>
                <a:ea typeface="Avenir Book" charset="0"/>
              </a:rPr>
              <a:t>Yuri </a:t>
            </a:r>
            <a:r>
              <a:rPr lang="en-US" sz="900" dirty="0" err="1" smtClean="0">
                <a:solidFill>
                  <a:schemeClr val="bg1"/>
                </a:solidFill>
                <a:latin typeface="Arial" panose="020B0604020202020204" pitchFamily="34" charset="0"/>
                <a:ea typeface="Avenir Book" charset="0"/>
              </a:rPr>
              <a:t>Dubasov</a:t>
            </a:r>
            <a:r>
              <a:rPr lang="en-US" sz="900" dirty="0" smtClean="0">
                <a:solidFill>
                  <a:schemeClr val="bg1"/>
                </a:solidFill>
                <a:latin typeface="Arial" panose="020B0604020202020204" pitchFamily="34" charset="0"/>
                <a:ea typeface="Avenir Book" charset="0"/>
              </a:rPr>
              <a:t> , </a:t>
            </a:r>
            <a:r>
              <a:rPr lang="en-US" sz="900" dirty="0" err="1" smtClean="0">
                <a:solidFill>
                  <a:schemeClr val="bg1"/>
                </a:solidFill>
                <a:latin typeface="Arial" panose="020B0604020202020204" pitchFamily="34" charset="0"/>
                <a:ea typeface="Avenir Book" charset="0"/>
              </a:rPr>
              <a:t>Khlopin</a:t>
            </a:r>
            <a:r>
              <a:rPr lang="en-US" sz="900" dirty="0" smtClean="0">
                <a:solidFill>
                  <a:schemeClr val="bg1"/>
                </a:solidFill>
                <a:latin typeface="Arial" panose="020B0604020202020204" pitchFamily="34" charset="0"/>
                <a:ea typeface="Avenir Book" charset="0"/>
              </a:rPr>
              <a:t>  Radium Institute, yuri.dubasov@gmail.com</a:t>
            </a:r>
            <a:endParaRPr lang="en-US" sz="900" dirty="0">
              <a:solidFill>
                <a:schemeClr val="bg1"/>
              </a:solidFill>
              <a:latin typeface="Avenir Book" charset="0"/>
              <a:ea typeface="Avenir Book" charset="0"/>
              <a:cs typeface="Avenir Book" charset="0"/>
            </a:endParaRPr>
          </a:p>
        </p:txBody>
      </p:sp>
      <p:graphicFrame>
        <p:nvGraphicFramePr>
          <p:cNvPr id="6" name="Таблица 5"/>
          <p:cNvGraphicFramePr>
            <a:graphicFrameLocks noGrp="1"/>
          </p:cNvGraphicFramePr>
          <p:nvPr/>
        </p:nvGraphicFramePr>
        <p:xfrm>
          <a:off x="4480561" y="881748"/>
          <a:ext cx="4663439" cy="4104799"/>
        </p:xfrm>
        <a:graphic>
          <a:graphicData uri="http://schemas.openxmlformats.org/drawingml/2006/table">
            <a:tbl>
              <a:tblPr/>
              <a:tblGrid>
                <a:gridCol w="277989"/>
                <a:gridCol w="627196"/>
                <a:gridCol w="626703"/>
                <a:gridCol w="695954"/>
                <a:gridCol w="348716"/>
                <a:gridCol w="695954"/>
                <a:gridCol w="695954"/>
                <a:gridCol w="694973"/>
              </a:tblGrid>
              <a:tr h="104790">
                <a:tc>
                  <a:txBody>
                    <a:bodyPr/>
                    <a:lstStyle/>
                    <a:p>
                      <a:pPr algn="ctr">
                        <a:lnSpc>
                          <a:spcPct val="115000"/>
                        </a:lnSpc>
                        <a:spcAft>
                          <a:spcPts val="0"/>
                        </a:spcAft>
                      </a:pPr>
                      <a:r>
                        <a:rPr lang="ru-RU" sz="600" b="1" dirty="0">
                          <a:latin typeface="Times New Roman"/>
                          <a:ea typeface="Calibri"/>
                          <a:cs typeface="Times New Roman"/>
                        </a:rPr>
                        <a:t>№ № </a:t>
                      </a:r>
                      <a:endParaRPr lang="ru-RU" sz="500" dirty="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nSpc>
                          <a:spcPct val="115000"/>
                        </a:lnSpc>
                        <a:spcAft>
                          <a:spcPts val="0"/>
                        </a:spcAft>
                      </a:pPr>
                      <a:r>
                        <a:rPr lang="en-US" sz="600" b="1">
                          <a:latin typeface="Times New Roman"/>
                          <a:ea typeface="Calibri"/>
                          <a:cs typeface="Times New Roman"/>
                        </a:rPr>
                        <a:t>Test</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en-US" sz="600" b="1">
                          <a:latin typeface="Times New Roman"/>
                          <a:ea typeface="Calibri"/>
                          <a:cs typeface="Times New Roman"/>
                        </a:rPr>
                        <a:t>Date</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en-US" sz="600" b="1">
                          <a:latin typeface="Times New Roman"/>
                          <a:ea typeface="Calibri"/>
                          <a:cs typeface="Times New Roman"/>
                        </a:rPr>
                        <a:t>Yield, kt </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b="1">
                          <a:latin typeface="Times New Roman"/>
                          <a:ea typeface="Calibri"/>
                          <a:cs typeface="Times New Roman"/>
                        </a:rPr>
                        <a:t>№№</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en-US" sz="600" b="1">
                          <a:latin typeface="Times New Roman"/>
                          <a:ea typeface="Calibri"/>
                          <a:cs typeface="Times New Roman"/>
                        </a:rPr>
                        <a:t>Test</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en-US" sz="600" b="1">
                          <a:latin typeface="Times New Roman"/>
                          <a:ea typeface="Calibri"/>
                          <a:cs typeface="Times New Roman"/>
                        </a:rPr>
                        <a:t>Date</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en-US" sz="600" b="1">
                          <a:latin typeface="Times New Roman"/>
                          <a:ea typeface="Calibri"/>
                          <a:cs typeface="Times New Roman"/>
                        </a:rPr>
                        <a:t>Yield, kt</a:t>
                      </a:r>
                      <a:r>
                        <a:rPr lang="ru-RU" sz="600" b="1">
                          <a:latin typeface="Times New Roman"/>
                          <a:ea typeface="Calibri"/>
                          <a:cs typeface="Times New Roman"/>
                        </a:rPr>
                        <a:t>.</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216673">
                <a:tc>
                  <a:txBody>
                    <a:bodyPr/>
                    <a:lstStyle/>
                    <a:p>
                      <a:pPr algn="ctr">
                        <a:lnSpc>
                          <a:spcPct val="115000"/>
                        </a:lnSpc>
                        <a:spcAft>
                          <a:spcPts val="1000"/>
                        </a:spcAft>
                      </a:pPr>
                      <a:r>
                        <a:rPr lang="ru-RU" sz="600" dirty="0">
                          <a:latin typeface="Times New Roman"/>
                          <a:ea typeface="Calibri"/>
                          <a:cs typeface="Times New Roman"/>
                        </a:rPr>
                        <a:t>1</a:t>
                      </a:r>
                      <a:endParaRPr lang="ru-RU" sz="500" dirty="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en-US" sz="600">
                          <a:latin typeface="Times New Roman"/>
                          <a:ea typeface="Calibri"/>
                          <a:cs typeface="Times New Roman"/>
                        </a:rPr>
                        <a:t>V</a:t>
                      </a:r>
                      <a:r>
                        <a:rPr lang="ru-RU" sz="600">
                          <a:latin typeface="Times New Roman"/>
                          <a:ea typeface="Calibri"/>
                          <a:cs typeface="Times New Roman"/>
                        </a:rPr>
                        <a:t>-1</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11.10.61</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1000"/>
                        </a:spcAft>
                      </a:pPr>
                      <a:r>
                        <a:rPr lang="ru-RU" sz="600">
                          <a:latin typeface="Times New Roman"/>
                          <a:ea typeface="Calibri"/>
                          <a:cs typeface="Times New Roman"/>
                        </a:rPr>
                        <a:t>1 </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21</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701</a:t>
                      </a:r>
                      <a:endParaRPr lang="ru-RU" sz="500">
                        <a:latin typeface="Calibri"/>
                        <a:ea typeface="Calibri"/>
                        <a:cs typeface="Times New Roman"/>
                      </a:endParaRPr>
                    </a:p>
                    <a:p>
                      <a:pPr algn="ctr">
                        <a:lnSpc>
                          <a:spcPct val="115000"/>
                        </a:lnSpc>
                        <a:spcAft>
                          <a:spcPts val="0"/>
                        </a:spcAft>
                      </a:pPr>
                      <a:r>
                        <a:rPr lang="en-US" sz="600">
                          <a:latin typeface="Times New Roman"/>
                          <a:ea typeface="Calibri"/>
                          <a:cs typeface="Times New Roman"/>
                        </a:rPr>
                        <a:t>   </a:t>
                      </a:r>
                      <a:r>
                        <a:rPr lang="ru-RU" sz="600">
                          <a:latin typeface="Times New Roman"/>
                          <a:ea typeface="Calibri"/>
                          <a:cs typeface="Times New Roman"/>
                        </a:rPr>
                        <a:t>701</a:t>
                      </a:r>
                      <a:r>
                        <a:rPr lang="en-US" sz="600">
                          <a:latin typeface="Times New Roman"/>
                          <a:ea typeface="Calibri"/>
                          <a:cs typeface="Times New Roman"/>
                        </a:rPr>
                        <a:t> R </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26.03.78.</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06.05.79</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0,001 – 20х2</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0,001 – 20х3</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328557">
                <a:tc>
                  <a:txBody>
                    <a:bodyPr/>
                    <a:lstStyle/>
                    <a:p>
                      <a:pPr algn="ctr">
                        <a:lnSpc>
                          <a:spcPct val="115000"/>
                        </a:lnSpc>
                        <a:spcAft>
                          <a:spcPts val="0"/>
                        </a:spcAft>
                      </a:pPr>
                      <a:r>
                        <a:rPr lang="ru-RU" sz="600">
                          <a:latin typeface="Times New Roman"/>
                          <a:ea typeface="Calibri"/>
                          <a:cs typeface="Times New Roman"/>
                        </a:rPr>
                        <a:t>2</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А-1</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А-1</a:t>
                      </a:r>
                      <a:r>
                        <a:rPr lang="en-US" sz="600">
                          <a:latin typeface="Times New Roman"/>
                          <a:ea typeface="Calibri"/>
                          <a:cs typeface="Times New Roman"/>
                        </a:rPr>
                        <a:t>Sh</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02.02.62</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29.07.65</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0,001 - 20</a:t>
                      </a:r>
                      <a:endParaRPr lang="ru-RU" sz="500">
                        <a:latin typeface="Calibri"/>
                        <a:ea typeface="Calibri"/>
                        <a:cs typeface="Times New Roman"/>
                      </a:endParaRPr>
                    </a:p>
                    <a:p>
                      <a:pPr indent="1270" algn="ctr">
                        <a:lnSpc>
                          <a:spcPct val="115000"/>
                        </a:lnSpc>
                        <a:spcAft>
                          <a:spcPts val="0"/>
                        </a:spcAft>
                      </a:pPr>
                      <a:r>
                        <a:rPr lang="ru-RU" sz="600">
                          <a:latin typeface="Times New Roman"/>
                          <a:ea typeface="Calibri"/>
                          <a:cs typeface="Times New Roman"/>
                        </a:rPr>
                        <a:t>0,001 –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22</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204</a:t>
                      </a:r>
                      <a:endParaRPr lang="ru-RU" sz="500">
                        <a:latin typeface="Calibri"/>
                        <a:ea typeface="Calibri"/>
                        <a:cs typeface="Times New Roman"/>
                      </a:endParaRPr>
                    </a:p>
                    <a:p>
                      <a:pPr algn="ctr">
                        <a:lnSpc>
                          <a:spcPct val="115000"/>
                        </a:lnSpc>
                        <a:spcAft>
                          <a:spcPts val="0"/>
                        </a:spcAft>
                      </a:pPr>
                      <a:r>
                        <a:rPr lang="en-US" sz="600">
                          <a:latin typeface="Times New Roman"/>
                          <a:ea typeface="Calibri"/>
                          <a:cs typeface="Times New Roman"/>
                        </a:rPr>
                        <a:t>     </a:t>
                      </a:r>
                      <a:r>
                        <a:rPr lang="ru-RU" sz="600">
                          <a:latin typeface="Times New Roman"/>
                          <a:ea typeface="Calibri"/>
                          <a:cs typeface="Times New Roman"/>
                        </a:rPr>
                        <a:t>204-</a:t>
                      </a:r>
                      <a:r>
                        <a:rPr lang="en-US" sz="600">
                          <a:latin typeface="Times New Roman"/>
                          <a:ea typeface="Calibri"/>
                          <a:cs typeface="Times New Roman"/>
                        </a:rPr>
                        <a:t>R</a:t>
                      </a:r>
                      <a:endParaRPr lang="ru-RU" sz="500">
                        <a:latin typeface="Calibri"/>
                        <a:ea typeface="Calibri"/>
                        <a:cs typeface="Times New Roman"/>
                      </a:endParaRPr>
                    </a:p>
                    <a:p>
                      <a:pPr algn="ctr">
                        <a:lnSpc>
                          <a:spcPct val="115000"/>
                        </a:lnSpc>
                        <a:spcAft>
                          <a:spcPts val="0"/>
                        </a:spcAft>
                      </a:pPr>
                      <a:r>
                        <a:rPr lang="en-US" sz="600">
                          <a:latin typeface="Times New Roman"/>
                          <a:ea typeface="Calibri"/>
                          <a:cs typeface="Times New Roman"/>
                        </a:rPr>
                        <a:t>      </a:t>
                      </a:r>
                      <a:r>
                        <a:rPr lang="ru-RU" sz="600">
                          <a:latin typeface="Times New Roman"/>
                          <a:ea typeface="Calibri"/>
                          <a:cs typeface="Times New Roman"/>
                        </a:rPr>
                        <a:t>204-</a:t>
                      </a:r>
                      <a:r>
                        <a:rPr lang="en-US" sz="600">
                          <a:latin typeface="Times New Roman"/>
                          <a:ea typeface="Calibri"/>
                          <a:cs typeface="Times New Roman"/>
                        </a:rPr>
                        <a:t>RR</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22.04.78</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23.10.80</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05.12.80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dirty="0">
                          <a:latin typeface="Times New Roman"/>
                          <a:ea typeface="Calibri"/>
                          <a:cs typeface="Times New Roman"/>
                        </a:rPr>
                        <a:t>0,001 – 20х3</a:t>
                      </a:r>
                      <a:endParaRPr lang="ru-RU" sz="500" dirty="0">
                        <a:latin typeface="Calibri"/>
                        <a:ea typeface="Calibri"/>
                        <a:cs typeface="Times New Roman"/>
                      </a:endParaRPr>
                    </a:p>
                    <a:p>
                      <a:pPr algn="ctr">
                        <a:lnSpc>
                          <a:spcPct val="115000"/>
                        </a:lnSpc>
                        <a:spcAft>
                          <a:spcPts val="0"/>
                        </a:spcAft>
                      </a:pPr>
                      <a:r>
                        <a:rPr lang="ru-RU" sz="600" dirty="0">
                          <a:latin typeface="Times New Roman"/>
                          <a:ea typeface="Calibri"/>
                          <a:cs typeface="Times New Roman"/>
                        </a:rPr>
                        <a:t>0,001 – 20х2</a:t>
                      </a:r>
                      <a:endParaRPr lang="ru-RU" sz="500" dirty="0">
                        <a:latin typeface="Calibri"/>
                        <a:ea typeface="Calibri"/>
                        <a:cs typeface="Times New Roman"/>
                      </a:endParaRPr>
                    </a:p>
                    <a:p>
                      <a:pPr algn="ctr">
                        <a:lnSpc>
                          <a:spcPct val="115000"/>
                        </a:lnSpc>
                        <a:spcAft>
                          <a:spcPts val="0"/>
                        </a:spcAft>
                      </a:pPr>
                      <a:r>
                        <a:rPr lang="ru-RU" sz="600" dirty="0">
                          <a:latin typeface="Times New Roman"/>
                          <a:ea typeface="Calibri"/>
                          <a:cs typeface="Times New Roman"/>
                        </a:rPr>
                        <a:t>0,001 – 20х2</a:t>
                      </a:r>
                      <a:endParaRPr lang="ru-RU" sz="500" dirty="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216673">
                <a:tc>
                  <a:txBody>
                    <a:bodyPr/>
                    <a:lstStyle/>
                    <a:p>
                      <a:pPr algn="ctr">
                        <a:lnSpc>
                          <a:spcPct val="115000"/>
                        </a:lnSpc>
                        <a:spcAft>
                          <a:spcPts val="0"/>
                        </a:spcAft>
                      </a:pPr>
                      <a:r>
                        <a:rPr lang="ru-RU" sz="600">
                          <a:latin typeface="Times New Roman"/>
                          <a:ea typeface="Calibri"/>
                          <a:cs typeface="Times New Roman"/>
                        </a:rPr>
                        <a:t>3</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А</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А</a:t>
                      </a:r>
                      <a:r>
                        <a:rPr lang="en-US" sz="600">
                          <a:latin typeface="Times New Roman"/>
                          <a:ea typeface="Calibri"/>
                          <a:cs typeface="Times New Roman"/>
                        </a:rPr>
                        <a:t> Repeat</a:t>
                      </a:r>
                      <a:r>
                        <a:rPr lang="ru-RU" sz="600">
                          <a:latin typeface="Times New Roman"/>
                          <a:ea typeface="Calibri"/>
                          <a:cs typeface="Times New Roman"/>
                        </a:rPr>
                        <a:t>*</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04.02.65</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11.05.65</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0,001 - 20</a:t>
                      </a:r>
                      <a:endParaRPr lang="ru-RU" sz="500">
                        <a:latin typeface="Calibri"/>
                        <a:ea typeface="Calibri"/>
                        <a:cs typeface="Times New Roman"/>
                      </a:endParaRPr>
                    </a:p>
                    <a:p>
                      <a:pPr indent="1270" algn="ctr">
                        <a:lnSpc>
                          <a:spcPct val="115000"/>
                        </a:lnSpc>
                        <a:spcAft>
                          <a:spcPts val="0"/>
                        </a:spcAft>
                      </a:pPr>
                      <a:r>
                        <a:rPr lang="ru-RU" sz="600">
                          <a:latin typeface="Times New Roman"/>
                          <a:ea typeface="Calibri"/>
                          <a:cs typeface="Times New Roman"/>
                        </a:rPr>
                        <a:t>0,001 –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23</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104</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28.07.78</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20 – 150</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0,001 -20х4</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328557">
                <a:tc>
                  <a:txBody>
                    <a:bodyPr/>
                    <a:lstStyle/>
                    <a:p>
                      <a:pPr algn="ctr">
                        <a:lnSpc>
                          <a:spcPct val="115000"/>
                        </a:lnSpc>
                        <a:spcAft>
                          <a:spcPts val="0"/>
                        </a:spcAft>
                      </a:pPr>
                      <a:r>
                        <a:rPr lang="ru-RU" sz="600">
                          <a:latin typeface="Times New Roman"/>
                          <a:ea typeface="Calibri"/>
                          <a:cs typeface="Times New Roman"/>
                        </a:rPr>
                        <a:t>4</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11</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11</a:t>
                      </a:r>
                      <a:r>
                        <a:rPr lang="en-US" sz="600">
                          <a:latin typeface="Times New Roman"/>
                          <a:ea typeface="Calibri"/>
                          <a:cs typeface="Times New Roman"/>
                        </a:rPr>
                        <a:t>R</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20.03.66</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28.05.67</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100</a:t>
                      </a:r>
                      <a:endParaRPr lang="ru-RU" sz="500">
                        <a:latin typeface="Calibri"/>
                        <a:ea typeface="Calibri"/>
                        <a:cs typeface="Times New Roman"/>
                      </a:endParaRPr>
                    </a:p>
                    <a:p>
                      <a:pPr indent="1270" algn="ctr">
                        <a:lnSpc>
                          <a:spcPct val="115000"/>
                        </a:lnSpc>
                        <a:spcAft>
                          <a:spcPts val="0"/>
                        </a:spcAft>
                      </a:pPr>
                      <a:r>
                        <a:rPr lang="ru-RU" sz="600">
                          <a:latin typeface="Times New Roman"/>
                          <a:ea typeface="Calibri"/>
                          <a:cs typeface="Times New Roman"/>
                        </a:rPr>
                        <a:t>0,001 – 20х2</a:t>
                      </a:r>
                      <a:r>
                        <a:rPr lang="en-US" sz="600">
                          <a:latin typeface="Times New Roman"/>
                          <a:ea typeface="Calibri"/>
                          <a:cs typeface="Times New Roman"/>
                        </a:rPr>
                        <a:t> charge</a:t>
                      </a:r>
                      <a:r>
                        <a:rPr lang="ru-RU" sz="600">
                          <a:latin typeface="Times New Roman"/>
                          <a:ea typeface="Calibri"/>
                          <a:cs typeface="Times New Roman"/>
                        </a:rPr>
                        <a:t>**</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24</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181  </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10.04.80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0,001 -20х</a:t>
                      </a:r>
                      <a:r>
                        <a:rPr lang="en-US" sz="600">
                          <a:latin typeface="Times New Roman"/>
                          <a:ea typeface="Calibri"/>
                          <a:cs typeface="Times New Roman"/>
                        </a:rPr>
                        <a:t>2</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216673">
                <a:tc>
                  <a:txBody>
                    <a:bodyPr/>
                    <a:lstStyle/>
                    <a:p>
                      <a:pPr algn="ctr">
                        <a:lnSpc>
                          <a:spcPct val="115000"/>
                        </a:lnSpc>
                        <a:spcAft>
                          <a:spcPts val="0"/>
                        </a:spcAft>
                      </a:pPr>
                      <a:r>
                        <a:rPr lang="ru-RU" sz="600">
                          <a:latin typeface="Times New Roman"/>
                          <a:ea typeface="Calibri"/>
                          <a:cs typeface="Times New Roman"/>
                        </a:rPr>
                        <a:t>5</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13</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13</a:t>
                      </a:r>
                      <a:r>
                        <a:rPr lang="en-US" sz="600">
                          <a:latin typeface="Times New Roman"/>
                          <a:ea typeface="Calibri"/>
                          <a:cs typeface="Times New Roman"/>
                        </a:rPr>
                        <a:t>R</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19.10.66</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02.09.67</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20 -150</a:t>
                      </a:r>
                      <a:endParaRPr lang="ru-RU" sz="500">
                        <a:latin typeface="Calibri"/>
                        <a:ea typeface="Calibri"/>
                        <a:cs typeface="Times New Roman"/>
                      </a:endParaRPr>
                    </a:p>
                    <a:p>
                      <a:pPr indent="1270" algn="ctr">
                        <a:lnSpc>
                          <a:spcPct val="115000"/>
                        </a:lnSpc>
                        <a:spcAft>
                          <a:spcPts val="0"/>
                        </a:spcAft>
                      </a:pPr>
                      <a:r>
                        <a:rPr lang="ru-RU" sz="600">
                          <a:latin typeface="Times New Roman"/>
                          <a:ea typeface="Calibri"/>
                          <a:cs typeface="Times New Roman"/>
                        </a:rPr>
                        <a:t>0,001 - 20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25</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173</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22.05.80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0,001 – 20х3</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216673">
                <a:tc>
                  <a:txBody>
                    <a:bodyPr/>
                    <a:lstStyle/>
                    <a:p>
                      <a:pPr algn="ctr">
                        <a:lnSpc>
                          <a:spcPct val="115000"/>
                        </a:lnSpc>
                        <a:spcAft>
                          <a:spcPts val="0"/>
                        </a:spcAft>
                      </a:pPr>
                      <a:r>
                        <a:rPr lang="ru-RU" sz="600">
                          <a:latin typeface="Times New Roman"/>
                          <a:ea typeface="Calibri"/>
                          <a:cs typeface="Times New Roman"/>
                        </a:rPr>
                        <a:t>6</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14</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14</a:t>
                      </a:r>
                      <a:r>
                        <a:rPr lang="en-US" sz="600">
                          <a:latin typeface="Times New Roman"/>
                          <a:ea typeface="Calibri"/>
                          <a:cs typeface="Times New Roman"/>
                        </a:rPr>
                        <a:t>R</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03.12.66</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23.08.82</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0,001 – 20х2</a:t>
                      </a:r>
                      <a:endParaRPr lang="ru-RU" sz="500">
                        <a:latin typeface="Calibri"/>
                        <a:ea typeface="Calibri"/>
                        <a:cs typeface="Times New Roman"/>
                      </a:endParaRPr>
                    </a:p>
                    <a:p>
                      <a:pPr indent="1270" algn="ctr">
                        <a:lnSpc>
                          <a:spcPct val="115000"/>
                        </a:lnSpc>
                        <a:spcAft>
                          <a:spcPts val="0"/>
                        </a:spcAft>
                      </a:pPr>
                      <a:r>
                        <a:rPr lang="ru-RU" sz="600">
                          <a:latin typeface="Times New Roman"/>
                          <a:ea typeface="Calibri"/>
                          <a:cs typeface="Times New Roman"/>
                        </a:rPr>
                        <a:t>0,001-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26</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184</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14.08.81“</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0,001 – 20х3</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216673">
                <a:tc>
                  <a:txBody>
                    <a:bodyPr/>
                    <a:lstStyle/>
                    <a:p>
                      <a:pPr algn="ctr">
                        <a:lnSpc>
                          <a:spcPct val="115000"/>
                        </a:lnSpc>
                        <a:spcAft>
                          <a:spcPts val="0"/>
                        </a:spcAft>
                      </a:pPr>
                      <a:r>
                        <a:rPr lang="ru-RU" sz="600">
                          <a:latin typeface="Times New Roman"/>
                          <a:ea typeface="Calibri"/>
                          <a:cs typeface="Times New Roman"/>
                        </a:rPr>
                        <a:t>7</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19</a:t>
                      </a:r>
                      <a:endParaRPr lang="ru-RU" sz="500">
                        <a:latin typeface="Calibri"/>
                        <a:ea typeface="Calibri"/>
                        <a:cs typeface="Times New Roman"/>
                      </a:endParaRPr>
                    </a:p>
                    <a:p>
                      <a:pPr algn="ctr">
                        <a:lnSpc>
                          <a:spcPct val="115000"/>
                        </a:lnSpc>
                        <a:spcAft>
                          <a:spcPts val="0"/>
                        </a:spcAft>
                      </a:pPr>
                      <a:r>
                        <a:rPr lang="en-US" sz="600">
                          <a:latin typeface="Times New Roman"/>
                          <a:ea typeface="Calibri"/>
                          <a:cs typeface="Times New Roman"/>
                        </a:rPr>
                        <a:t>  </a:t>
                      </a:r>
                      <a:r>
                        <a:rPr lang="ru-RU" sz="600">
                          <a:latin typeface="Times New Roman"/>
                          <a:ea typeface="Calibri"/>
                          <a:cs typeface="Times New Roman"/>
                        </a:rPr>
                        <a:t>19</a:t>
                      </a:r>
                      <a:r>
                        <a:rPr lang="en-US" sz="600">
                          <a:latin typeface="Times New Roman"/>
                          <a:ea typeface="Calibri"/>
                          <a:cs typeface="Times New Roman"/>
                        </a:rPr>
                        <a:t>R</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25.03.67</a:t>
                      </a:r>
                      <a:endParaRPr lang="ru-RU" sz="500">
                        <a:latin typeface="Calibri"/>
                        <a:ea typeface="Calibri"/>
                        <a:cs typeface="Times New Roman"/>
                      </a:endParaRPr>
                    </a:p>
                    <a:p>
                      <a:pPr>
                        <a:lnSpc>
                          <a:spcPct val="115000"/>
                        </a:lnSpc>
                        <a:spcAft>
                          <a:spcPts val="0"/>
                        </a:spcAft>
                      </a:pPr>
                      <a:r>
                        <a:rPr lang="ru-RU" sz="600">
                          <a:latin typeface="Times New Roman"/>
                          <a:ea typeface="Calibri"/>
                          <a:cs typeface="Times New Roman"/>
                        </a:rPr>
                        <a:t>04.04.69</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0,001 – 20х2</a:t>
                      </a:r>
                      <a:endParaRPr lang="ru-RU" sz="500">
                        <a:latin typeface="Calibri"/>
                        <a:ea typeface="Calibri"/>
                        <a:cs typeface="Times New Roman"/>
                      </a:endParaRPr>
                    </a:p>
                    <a:p>
                      <a:pPr indent="1270" algn="ctr">
                        <a:lnSpc>
                          <a:spcPct val="115000"/>
                        </a:lnSpc>
                        <a:spcAft>
                          <a:spcPts val="0"/>
                        </a:spcAft>
                      </a:pPr>
                      <a:r>
                        <a:rPr lang="ru-RU" sz="600">
                          <a:latin typeface="Times New Roman"/>
                          <a:ea typeface="Calibri"/>
                          <a:cs typeface="Times New Roman"/>
                        </a:rPr>
                        <a:t>0,001 -20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27</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177</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30.03.83</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0,001 –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216673">
                <a:tc>
                  <a:txBody>
                    <a:bodyPr/>
                    <a:lstStyle/>
                    <a:p>
                      <a:pPr algn="ctr">
                        <a:lnSpc>
                          <a:spcPct val="115000"/>
                        </a:lnSpc>
                        <a:spcAft>
                          <a:spcPts val="0"/>
                        </a:spcAft>
                      </a:pPr>
                      <a:r>
                        <a:rPr lang="ru-RU" sz="600">
                          <a:latin typeface="Times New Roman"/>
                          <a:ea typeface="Calibri"/>
                          <a:cs typeface="Times New Roman"/>
                        </a:rPr>
                        <a:t>8</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506</a:t>
                      </a:r>
                      <a:endParaRPr lang="ru-RU" sz="500">
                        <a:latin typeface="Calibri"/>
                        <a:ea typeface="Calibri"/>
                        <a:cs typeface="Times New Roman"/>
                      </a:endParaRPr>
                    </a:p>
                    <a:p>
                      <a:pPr algn="ctr">
                        <a:lnSpc>
                          <a:spcPct val="115000"/>
                        </a:lnSpc>
                        <a:spcAft>
                          <a:spcPts val="0"/>
                        </a:spcAft>
                      </a:pPr>
                      <a:r>
                        <a:rPr lang="en-US" sz="600">
                          <a:latin typeface="Times New Roman"/>
                          <a:ea typeface="Calibri"/>
                          <a:cs typeface="Times New Roman"/>
                        </a:rPr>
                        <a:t>   </a:t>
                      </a:r>
                      <a:r>
                        <a:rPr lang="ru-RU" sz="600">
                          <a:latin typeface="Times New Roman"/>
                          <a:ea typeface="Calibri"/>
                          <a:cs typeface="Times New Roman"/>
                        </a:rPr>
                        <a:t>506</a:t>
                      </a:r>
                      <a:r>
                        <a:rPr lang="en-US" sz="600">
                          <a:latin typeface="Times New Roman"/>
                          <a:ea typeface="Calibri"/>
                          <a:cs typeface="Times New Roman"/>
                        </a:rPr>
                        <a:t> R</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15.07.67</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30.10.69</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0,001 -20</a:t>
                      </a:r>
                      <a:endParaRPr lang="ru-RU" sz="500">
                        <a:latin typeface="Calibri"/>
                        <a:ea typeface="Calibri"/>
                        <a:cs typeface="Times New Roman"/>
                      </a:endParaRPr>
                    </a:p>
                    <a:p>
                      <a:pPr indent="1270" algn="ctr">
                        <a:lnSpc>
                          <a:spcPct val="115000"/>
                        </a:lnSpc>
                        <a:spcAft>
                          <a:spcPts val="0"/>
                        </a:spcAft>
                      </a:pPr>
                      <a:r>
                        <a:rPr lang="ru-RU" sz="600">
                          <a:latin typeface="Times New Roman"/>
                          <a:ea typeface="Calibri"/>
                          <a:cs typeface="Times New Roman"/>
                        </a:rPr>
                        <a:t>0,001 - 20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28</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180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29.11.83</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0,001 – 20х2</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216673">
                <a:tc>
                  <a:txBody>
                    <a:bodyPr/>
                    <a:lstStyle/>
                    <a:p>
                      <a:pPr algn="ctr">
                        <a:lnSpc>
                          <a:spcPct val="115000"/>
                        </a:lnSpc>
                        <a:spcAft>
                          <a:spcPts val="0"/>
                        </a:spcAft>
                      </a:pPr>
                      <a:r>
                        <a:rPr lang="ru-RU" sz="600">
                          <a:latin typeface="Times New Roman"/>
                          <a:ea typeface="Calibri"/>
                          <a:cs typeface="Times New Roman"/>
                        </a:rPr>
                        <a:t>9</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18</a:t>
                      </a:r>
                      <a:endParaRPr lang="ru-RU" sz="500">
                        <a:latin typeface="Calibri"/>
                        <a:ea typeface="Calibri"/>
                        <a:cs typeface="Times New Roman"/>
                      </a:endParaRPr>
                    </a:p>
                    <a:p>
                      <a:pPr algn="ctr">
                        <a:lnSpc>
                          <a:spcPct val="115000"/>
                        </a:lnSpc>
                        <a:spcAft>
                          <a:spcPts val="0"/>
                        </a:spcAft>
                      </a:pPr>
                      <a:r>
                        <a:rPr lang="en-US" sz="600">
                          <a:latin typeface="Times New Roman"/>
                          <a:ea typeface="Calibri"/>
                          <a:cs typeface="Times New Roman"/>
                        </a:rPr>
                        <a:t>    </a:t>
                      </a:r>
                      <a:r>
                        <a:rPr lang="ru-RU" sz="600">
                          <a:latin typeface="Times New Roman"/>
                          <a:ea typeface="Calibri"/>
                          <a:cs typeface="Times New Roman"/>
                        </a:rPr>
                        <a:t>18</a:t>
                      </a:r>
                      <a:r>
                        <a:rPr lang="en-US" sz="600">
                          <a:latin typeface="Times New Roman"/>
                          <a:ea typeface="Calibri"/>
                          <a:cs typeface="Times New Roman"/>
                        </a:rPr>
                        <a:t> R</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04.08.67</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27.11.77</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0,001 – 20х2</a:t>
                      </a:r>
                      <a:endParaRPr lang="ru-RU" sz="500">
                        <a:latin typeface="Calibri"/>
                        <a:ea typeface="Calibri"/>
                        <a:cs typeface="Times New Roman"/>
                      </a:endParaRPr>
                    </a:p>
                    <a:p>
                      <a:pPr indent="1270" algn="ctr">
                        <a:lnSpc>
                          <a:spcPct val="115000"/>
                        </a:lnSpc>
                        <a:spcAft>
                          <a:spcPts val="0"/>
                        </a:spcAft>
                      </a:pPr>
                      <a:r>
                        <a:rPr lang="ru-RU" sz="600">
                          <a:latin typeface="Times New Roman"/>
                          <a:ea typeface="Calibri"/>
                          <a:cs typeface="Times New Roman"/>
                        </a:rPr>
                        <a:t>0,001 - 20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29</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208</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03.04.87“</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0,001 – 20х3</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104790">
                <a:tc>
                  <a:txBody>
                    <a:bodyPr/>
                    <a:lstStyle/>
                    <a:p>
                      <a:pPr algn="ctr">
                        <a:lnSpc>
                          <a:spcPct val="115000"/>
                        </a:lnSpc>
                        <a:spcAft>
                          <a:spcPts val="0"/>
                        </a:spcAft>
                      </a:pPr>
                      <a:r>
                        <a:rPr lang="ru-RU" sz="600">
                          <a:latin typeface="Times New Roman"/>
                          <a:ea typeface="Calibri"/>
                          <a:cs typeface="Times New Roman"/>
                        </a:rPr>
                        <a:t>10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810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07.01.68</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0.001 –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30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138</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06.06.87</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0,001- 20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216673">
                <a:tc>
                  <a:txBody>
                    <a:bodyPr/>
                    <a:lstStyle/>
                    <a:p>
                      <a:pPr algn="ctr">
                        <a:lnSpc>
                          <a:spcPct val="115000"/>
                        </a:lnSpc>
                        <a:spcAft>
                          <a:spcPts val="0"/>
                        </a:spcAft>
                      </a:pPr>
                      <a:r>
                        <a:rPr lang="ru-RU" sz="600">
                          <a:latin typeface="Times New Roman"/>
                          <a:ea typeface="Calibri"/>
                          <a:cs typeface="Times New Roman"/>
                        </a:rPr>
                        <a:t>11</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504</a:t>
                      </a:r>
                      <a:endParaRPr lang="ru-RU" sz="500">
                        <a:latin typeface="Calibri"/>
                        <a:ea typeface="Calibri"/>
                        <a:cs typeface="Times New Roman"/>
                      </a:endParaRPr>
                    </a:p>
                    <a:p>
                      <a:pPr algn="ctr">
                        <a:lnSpc>
                          <a:spcPct val="115000"/>
                        </a:lnSpc>
                        <a:spcAft>
                          <a:spcPts val="0"/>
                        </a:spcAft>
                      </a:pPr>
                      <a:r>
                        <a:rPr lang="en-US" sz="600">
                          <a:latin typeface="Times New Roman"/>
                          <a:ea typeface="Calibri"/>
                          <a:cs typeface="Times New Roman"/>
                        </a:rPr>
                        <a:t>  </a:t>
                      </a:r>
                      <a:r>
                        <a:rPr lang="ru-RU" sz="600">
                          <a:latin typeface="Times New Roman"/>
                          <a:ea typeface="Calibri"/>
                          <a:cs typeface="Times New Roman"/>
                        </a:rPr>
                        <a:t>504</a:t>
                      </a:r>
                      <a:r>
                        <a:rPr lang="en-US" sz="600">
                          <a:latin typeface="Times New Roman"/>
                          <a:ea typeface="Calibri"/>
                          <a:cs typeface="Times New Roman"/>
                        </a:rPr>
                        <a:t> R</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23.05.68</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29.10.68</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&lt;0,001</a:t>
                      </a:r>
                      <a:endParaRPr lang="ru-RU" sz="500">
                        <a:latin typeface="Calibri"/>
                        <a:ea typeface="Calibri"/>
                        <a:cs typeface="Times New Roman"/>
                      </a:endParaRPr>
                    </a:p>
                    <a:p>
                      <a:pPr indent="1270" algn="ctr">
                        <a:lnSpc>
                          <a:spcPct val="115000"/>
                        </a:lnSpc>
                        <a:spcAft>
                          <a:spcPts val="0"/>
                        </a:spcAft>
                      </a:pPr>
                      <a:r>
                        <a:rPr lang="ru-RU" sz="600">
                          <a:latin typeface="Times New Roman"/>
                          <a:ea typeface="Calibri"/>
                          <a:cs typeface="Times New Roman"/>
                        </a:rPr>
                        <a:t>0,001 -20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1000"/>
                        </a:spcAft>
                      </a:pPr>
                      <a:r>
                        <a:rPr lang="ru-RU" sz="600">
                          <a:latin typeface="Times New Roman"/>
                          <a:ea typeface="Calibri"/>
                          <a:cs typeface="Times New Roman"/>
                        </a:rPr>
                        <a:t>31</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500">
                          <a:latin typeface="Times New Roman"/>
                          <a:ea typeface="Calibri"/>
                          <a:cs typeface="Times New Roman"/>
                        </a:rPr>
                        <a:t>Е-2</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500">
                          <a:latin typeface="Times New Roman"/>
                          <a:ea typeface="Calibri"/>
                          <a:cs typeface="Times New Roman"/>
                        </a:rPr>
                        <a:t>29.09.68</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500">
                          <a:latin typeface="Times New Roman"/>
                          <a:ea typeface="Calibri"/>
                          <a:cs typeface="Times New Roman"/>
                        </a:rPr>
                        <a:t>60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216673">
                <a:tc>
                  <a:txBody>
                    <a:bodyPr/>
                    <a:lstStyle/>
                    <a:p>
                      <a:pPr algn="ctr">
                        <a:lnSpc>
                          <a:spcPct val="115000"/>
                        </a:lnSpc>
                        <a:spcAft>
                          <a:spcPts val="0"/>
                        </a:spcAft>
                      </a:pPr>
                      <a:r>
                        <a:rPr lang="ru-RU" sz="600">
                          <a:latin typeface="Times New Roman"/>
                          <a:ea typeface="Calibri"/>
                          <a:cs typeface="Times New Roman"/>
                        </a:rPr>
                        <a:t>12</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802</a:t>
                      </a:r>
                      <a:endParaRPr lang="ru-RU" sz="500">
                        <a:latin typeface="Calibri"/>
                        <a:ea typeface="Calibri"/>
                        <a:cs typeface="Times New Roman"/>
                      </a:endParaRPr>
                    </a:p>
                    <a:p>
                      <a:pPr algn="ctr">
                        <a:lnSpc>
                          <a:spcPct val="115000"/>
                        </a:lnSpc>
                        <a:spcAft>
                          <a:spcPts val="0"/>
                        </a:spcAft>
                      </a:pPr>
                      <a:r>
                        <a:rPr lang="en-US" sz="600">
                          <a:latin typeface="Times New Roman"/>
                          <a:ea typeface="Calibri"/>
                          <a:cs typeface="Times New Roman"/>
                        </a:rPr>
                        <a:t>   </a:t>
                      </a:r>
                      <a:r>
                        <a:rPr lang="ru-RU" sz="600">
                          <a:latin typeface="Times New Roman"/>
                          <a:ea typeface="Calibri"/>
                          <a:cs typeface="Times New Roman"/>
                        </a:rPr>
                        <a:t>802</a:t>
                      </a:r>
                      <a:r>
                        <a:rPr lang="en-US" sz="600">
                          <a:latin typeface="Times New Roman"/>
                          <a:ea typeface="Calibri"/>
                          <a:cs typeface="Times New Roman"/>
                        </a:rPr>
                        <a:t> R</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29.01.70</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21.12.79</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0,001 -20х3</a:t>
                      </a:r>
                      <a:endParaRPr lang="ru-RU" sz="500">
                        <a:latin typeface="Calibri"/>
                        <a:ea typeface="Calibri"/>
                        <a:cs typeface="Times New Roman"/>
                      </a:endParaRPr>
                    </a:p>
                    <a:p>
                      <a:pPr indent="1270" algn="ctr">
                        <a:lnSpc>
                          <a:spcPct val="115000"/>
                        </a:lnSpc>
                        <a:spcAft>
                          <a:spcPts val="0"/>
                        </a:spcAft>
                      </a:pPr>
                      <a:r>
                        <a:rPr lang="ru-RU" sz="600">
                          <a:latin typeface="Times New Roman"/>
                          <a:ea typeface="Calibri"/>
                          <a:cs typeface="Times New Roman"/>
                        </a:rPr>
                        <a:t>0,001- 20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1000"/>
                        </a:spcAft>
                      </a:pPr>
                      <a:r>
                        <a:rPr lang="ru-RU" sz="600">
                          <a:latin typeface="Times New Roman"/>
                          <a:ea typeface="Calibri"/>
                          <a:cs typeface="Times New Roman"/>
                        </a:rPr>
                        <a:t>32</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500">
                          <a:latin typeface="Times New Roman"/>
                          <a:ea typeface="Calibri"/>
                          <a:cs typeface="Times New Roman"/>
                        </a:rPr>
                        <a:t>511</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500">
                          <a:latin typeface="Times New Roman"/>
                          <a:ea typeface="Calibri"/>
                          <a:cs typeface="Times New Roman"/>
                        </a:rPr>
                        <a:t>27.11.69</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0,001 –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104790">
                <a:tc>
                  <a:txBody>
                    <a:bodyPr/>
                    <a:lstStyle/>
                    <a:p>
                      <a:pPr algn="ctr">
                        <a:lnSpc>
                          <a:spcPct val="115000"/>
                        </a:lnSpc>
                        <a:spcAft>
                          <a:spcPts val="0"/>
                        </a:spcAft>
                      </a:pPr>
                      <a:r>
                        <a:rPr lang="ru-RU" sz="600">
                          <a:latin typeface="Times New Roman"/>
                          <a:ea typeface="Calibri"/>
                          <a:cs typeface="Times New Roman"/>
                        </a:rPr>
                        <a:t>13</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710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04.07.69</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0,001 – 20х2</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33</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500">
                          <a:latin typeface="Times New Roman"/>
                          <a:ea typeface="Calibri"/>
                          <a:cs typeface="Times New Roman"/>
                        </a:rPr>
                        <a:t>502 </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500">
                          <a:latin typeface="Times New Roman"/>
                          <a:ea typeface="Calibri"/>
                          <a:cs typeface="Times New Roman"/>
                        </a:rPr>
                        <a:t>06.09.70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0,001 –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216673">
                <a:tc>
                  <a:txBody>
                    <a:bodyPr/>
                    <a:lstStyle/>
                    <a:p>
                      <a:pPr algn="ctr">
                        <a:lnSpc>
                          <a:spcPct val="115000"/>
                        </a:lnSpc>
                        <a:spcAft>
                          <a:spcPts val="1000"/>
                        </a:spcAft>
                      </a:pPr>
                      <a:r>
                        <a:rPr lang="ru-RU" sz="600">
                          <a:latin typeface="Times New Roman"/>
                          <a:ea typeface="Calibri"/>
                          <a:cs typeface="Times New Roman"/>
                        </a:rPr>
                        <a:t>14</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503</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11.09.69</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0,001 – 20х2</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34</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500">
                          <a:latin typeface="Times New Roman"/>
                          <a:ea typeface="Calibri"/>
                          <a:cs typeface="Times New Roman"/>
                        </a:rPr>
                        <a:t>110</a:t>
                      </a:r>
                      <a:endParaRPr lang="ru-RU" sz="500">
                        <a:latin typeface="Calibri"/>
                        <a:ea typeface="Calibri"/>
                        <a:cs typeface="Times New Roman"/>
                      </a:endParaRPr>
                    </a:p>
                    <a:p>
                      <a:pPr algn="ctr">
                        <a:lnSpc>
                          <a:spcPct val="115000"/>
                        </a:lnSpc>
                        <a:spcAft>
                          <a:spcPts val="0"/>
                        </a:spcAft>
                      </a:pPr>
                      <a:r>
                        <a:rPr lang="en-US" sz="500">
                          <a:latin typeface="Times New Roman"/>
                          <a:ea typeface="Calibri"/>
                          <a:cs typeface="Times New Roman"/>
                        </a:rPr>
                        <a:t>   </a:t>
                      </a:r>
                      <a:r>
                        <a:rPr lang="ru-RU" sz="500">
                          <a:latin typeface="Times New Roman"/>
                          <a:ea typeface="Calibri"/>
                          <a:cs typeface="Times New Roman"/>
                        </a:rPr>
                        <a:t>110</a:t>
                      </a:r>
                      <a:r>
                        <a:rPr lang="en-US" sz="500">
                          <a:latin typeface="Times New Roman"/>
                          <a:ea typeface="Calibri"/>
                          <a:cs typeface="Times New Roman"/>
                        </a:rPr>
                        <a:t> R</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500">
                          <a:latin typeface="Times New Roman"/>
                          <a:ea typeface="Calibri"/>
                          <a:cs typeface="Times New Roman"/>
                        </a:rPr>
                        <a:t>07.06.72</a:t>
                      </a:r>
                      <a:endParaRPr lang="ru-RU" sz="500">
                        <a:latin typeface="Calibri"/>
                        <a:ea typeface="Calibri"/>
                        <a:cs typeface="Times New Roman"/>
                      </a:endParaRPr>
                    </a:p>
                    <a:p>
                      <a:pPr algn="ctr">
                        <a:lnSpc>
                          <a:spcPct val="115000"/>
                        </a:lnSpc>
                        <a:spcAft>
                          <a:spcPts val="0"/>
                        </a:spcAft>
                      </a:pPr>
                      <a:r>
                        <a:rPr lang="ru-RU" sz="500">
                          <a:latin typeface="Times New Roman"/>
                          <a:ea typeface="Calibri"/>
                          <a:cs typeface="Times New Roman"/>
                        </a:rPr>
                        <a:t>28.02.74</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0,001 – 20</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0,001 –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104790">
                <a:tc>
                  <a:txBody>
                    <a:bodyPr/>
                    <a:lstStyle/>
                    <a:p>
                      <a:pPr algn="ctr">
                        <a:lnSpc>
                          <a:spcPct val="115000"/>
                        </a:lnSpc>
                        <a:spcAft>
                          <a:spcPts val="0"/>
                        </a:spcAft>
                      </a:pPr>
                      <a:r>
                        <a:rPr lang="ru-RU" sz="600">
                          <a:latin typeface="Times New Roman"/>
                          <a:ea typeface="Calibri"/>
                          <a:cs typeface="Times New Roman"/>
                        </a:rPr>
                        <a:t>15</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148/1</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09.04.71</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0,23</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35</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500">
                          <a:latin typeface="Times New Roman"/>
                          <a:ea typeface="Calibri"/>
                          <a:cs typeface="Times New Roman"/>
                        </a:rPr>
                        <a:t>113</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500">
                          <a:latin typeface="Times New Roman"/>
                          <a:ea typeface="Calibri"/>
                          <a:cs typeface="Times New Roman"/>
                        </a:rPr>
                        <a:t>16.02.73</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500">
                          <a:latin typeface="Times New Roman"/>
                          <a:ea typeface="Calibri"/>
                          <a:cs typeface="Times New Roman"/>
                        </a:rPr>
                        <a:t>20 – 150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216673">
                <a:tc>
                  <a:txBody>
                    <a:bodyPr/>
                    <a:lstStyle/>
                    <a:p>
                      <a:pPr algn="ctr">
                        <a:lnSpc>
                          <a:spcPct val="115000"/>
                        </a:lnSpc>
                        <a:spcAft>
                          <a:spcPts val="0"/>
                        </a:spcAft>
                      </a:pPr>
                      <a:r>
                        <a:rPr lang="ru-RU" sz="600">
                          <a:latin typeface="Times New Roman"/>
                          <a:ea typeface="Calibri"/>
                          <a:cs typeface="Times New Roman"/>
                        </a:rPr>
                        <a:t>16</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609</a:t>
                      </a:r>
                      <a:endParaRPr lang="ru-RU" sz="500">
                        <a:latin typeface="Calibri"/>
                        <a:ea typeface="Calibri"/>
                        <a:cs typeface="Times New Roman"/>
                      </a:endParaRPr>
                    </a:p>
                    <a:p>
                      <a:pPr algn="ctr">
                        <a:lnSpc>
                          <a:spcPct val="115000"/>
                        </a:lnSpc>
                        <a:spcAft>
                          <a:spcPts val="0"/>
                        </a:spcAft>
                      </a:pPr>
                      <a:r>
                        <a:rPr lang="en-US" sz="600">
                          <a:latin typeface="Times New Roman"/>
                          <a:ea typeface="Calibri"/>
                          <a:cs typeface="Times New Roman"/>
                        </a:rPr>
                        <a:t>   </a:t>
                      </a:r>
                      <a:r>
                        <a:rPr lang="ru-RU" sz="600">
                          <a:latin typeface="Times New Roman"/>
                          <a:ea typeface="Calibri"/>
                          <a:cs typeface="Times New Roman"/>
                        </a:rPr>
                        <a:t>609</a:t>
                      </a:r>
                      <a:r>
                        <a:rPr lang="en-US" sz="600">
                          <a:latin typeface="Times New Roman"/>
                          <a:ea typeface="Calibri"/>
                          <a:cs typeface="Times New Roman"/>
                        </a:rPr>
                        <a:t> R</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30.12.71.</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10.04.76.</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20 - 150</a:t>
                      </a:r>
                      <a:endParaRPr lang="ru-RU" sz="500">
                        <a:latin typeface="Calibri"/>
                        <a:ea typeface="Calibri"/>
                        <a:cs typeface="Times New Roman"/>
                      </a:endParaRPr>
                    </a:p>
                    <a:p>
                      <a:pPr indent="1270" algn="ctr">
                        <a:lnSpc>
                          <a:spcPct val="115000"/>
                        </a:lnSpc>
                        <a:spcAft>
                          <a:spcPts val="0"/>
                        </a:spcAft>
                      </a:pPr>
                      <a:r>
                        <a:rPr lang="ru-RU" sz="600">
                          <a:latin typeface="Times New Roman"/>
                          <a:ea typeface="Calibri"/>
                          <a:cs typeface="Times New Roman"/>
                        </a:rPr>
                        <a:t>0.001 - 20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1000"/>
                        </a:spcAft>
                      </a:pPr>
                      <a:r>
                        <a:rPr lang="ru-RU" sz="600">
                          <a:latin typeface="Times New Roman"/>
                          <a:ea typeface="Calibri"/>
                          <a:cs typeface="Times New Roman"/>
                        </a:rPr>
                        <a:t>36</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500">
                          <a:latin typeface="Times New Roman"/>
                          <a:ea typeface="Calibri"/>
                          <a:cs typeface="Times New Roman"/>
                        </a:rPr>
                        <a:t>604</a:t>
                      </a:r>
                      <a:endParaRPr lang="ru-RU" sz="500">
                        <a:latin typeface="Calibri"/>
                        <a:ea typeface="Calibri"/>
                        <a:cs typeface="Times New Roman"/>
                      </a:endParaRPr>
                    </a:p>
                    <a:p>
                      <a:pPr algn="ctr">
                        <a:lnSpc>
                          <a:spcPct val="115000"/>
                        </a:lnSpc>
                        <a:spcAft>
                          <a:spcPts val="0"/>
                        </a:spcAft>
                      </a:pPr>
                      <a:r>
                        <a:rPr lang="en-US" sz="500">
                          <a:latin typeface="Times New Roman"/>
                          <a:ea typeface="Calibri"/>
                          <a:cs typeface="Times New Roman"/>
                        </a:rPr>
                        <a:t>     </a:t>
                      </a:r>
                      <a:r>
                        <a:rPr lang="ru-RU" sz="500">
                          <a:latin typeface="Times New Roman"/>
                          <a:ea typeface="Calibri"/>
                          <a:cs typeface="Times New Roman"/>
                        </a:rPr>
                        <a:t>604</a:t>
                      </a:r>
                      <a:r>
                        <a:rPr lang="en-US" sz="500">
                          <a:latin typeface="Times New Roman"/>
                          <a:ea typeface="Calibri"/>
                          <a:cs typeface="Times New Roman"/>
                        </a:rPr>
                        <a:t> R</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500">
                          <a:latin typeface="Times New Roman"/>
                          <a:ea typeface="Calibri"/>
                          <a:cs typeface="Times New Roman"/>
                        </a:rPr>
                        <a:t>13.12.75</a:t>
                      </a:r>
                      <a:endParaRPr lang="ru-RU" sz="500">
                        <a:latin typeface="Calibri"/>
                        <a:ea typeface="Calibri"/>
                        <a:cs typeface="Times New Roman"/>
                      </a:endParaRPr>
                    </a:p>
                    <a:p>
                      <a:pPr algn="ctr">
                        <a:lnSpc>
                          <a:spcPct val="115000"/>
                        </a:lnSpc>
                        <a:spcAft>
                          <a:spcPts val="0"/>
                        </a:spcAft>
                      </a:pPr>
                      <a:r>
                        <a:rPr lang="ru-RU" sz="500">
                          <a:latin typeface="Times New Roman"/>
                          <a:ea typeface="Calibri"/>
                          <a:cs typeface="Times New Roman"/>
                        </a:rPr>
                        <a:t>25.04.77</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0,001 – 20</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0,001 –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216673">
                <a:tc>
                  <a:txBody>
                    <a:bodyPr/>
                    <a:lstStyle/>
                    <a:p>
                      <a:pPr algn="ctr">
                        <a:lnSpc>
                          <a:spcPct val="115000"/>
                        </a:lnSpc>
                        <a:spcAft>
                          <a:spcPts val="0"/>
                        </a:spcAft>
                      </a:pPr>
                      <a:r>
                        <a:rPr lang="ru-RU" sz="600">
                          <a:latin typeface="Times New Roman"/>
                          <a:ea typeface="Calibri"/>
                          <a:cs typeface="Times New Roman"/>
                        </a:rPr>
                        <a:t>17</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176</a:t>
                      </a:r>
                      <a:endParaRPr lang="ru-RU" sz="500">
                        <a:latin typeface="Calibri"/>
                        <a:ea typeface="Calibri"/>
                        <a:cs typeface="Times New Roman"/>
                      </a:endParaRPr>
                    </a:p>
                    <a:p>
                      <a:pPr algn="ctr">
                        <a:lnSpc>
                          <a:spcPct val="115000"/>
                        </a:lnSpc>
                        <a:spcAft>
                          <a:spcPts val="0"/>
                        </a:spcAft>
                      </a:pPr>
                      <a:r>
                        <a:rPr lang="en-US" sz="600">
                          <a:latin typeface="Times New Roman"/>
                          <a:ea typeface="Calibri"/>
                          <a:cs typeface="Times New Roman"/>
                        </a:rPr>
                        <a:t>    </a:t>
                      </a:r>
                      <a:r>
                        <a:rPr lang="ru-RU" sz="600">
                          <a:latin typeface="Times New Roman"/>
                          <a:ea typeface="Calibri"/>
                          <a:cs typeface="Times New Roman"/>
                        </a:rPr>
                        <a:t>176</a:t>
                      </a:r>
                      <a:r>
                        <a:rPr lang="en-US" sz="600">
                          <a:latin typeface="Times New Roman"/>
                          <a:ea typeface="Calibri"/>
                          <a:cs typeface="Times New Roman"/>
                        </a:rPr>
                        <a:t> R</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16.05.74</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24.06.83</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0,001 - 20 </a:t>
                      </a:r>
                      <a:endParaRPr lang="ru-RU" sz="500">
                        <a:latin typeface="Calibri"/>
                        <a:ea typeface="Calibri"/>
                        <a:cs typeface="Times New Roman"/>
                      </a:endParaRPr>
                    </a:p>
                    <a:p>
                      <a:pPr indent="1270" algn="ctr">
                        <a:lnSpc>
                          <a:spcPct val="115000"/>
                        </a:lnSpc>
                        <a:spcAft>
                          <a:spcPts val="0"/>
                        </a:spcAft>
                      </a:pPr>
                      <a:r>
                        <a:rPr lang="ru-RU" sz="600">
                          <a:latin typeface="Times New Roman"/>
                          <a:ea typeface="Calibri"/>
                          <a:cs typeface="Times New Roman"/>
                        </a:rPr>
                        <a:t>0,001 - 20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1000"/>
                        </a:spcAft>
                      </a:pPr>
                      <a:r>
                        <a:rPr lang="ru-RU" sz="600">
                          <a:latin typeface="Times New Roman"/>
                          <a:ea typeface="Calibri"/>
                          <a:cs typeface="Times New Roman"/>
                        </a:rPr>
                        <a:t>37</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500">
                          <a:latin typeface="Times New Roman"/>
                          <a:ea typeface="Calibri"/>
                          <a:cs typeface="Times New Roman"/>
                        </a:rPr>
                        <a:t>143</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500">
                          <a:latin typeface="Times New Roman"/>
                          <a:ea typeface="Calibri"/>
                          <a:cs typeface="Times New Roman"/>
                        </a:rPr>
                        <a:t>30.10.76</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0,001 –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104790">
                <a:tc>
                  <a:txBody>
                    <a:bodyPr/>
                    <a:lstStyle/>
                    <a:p>
                      <a:pPr algn="ctr">
                        <a:lnSpc>
                          <a:spcPct val="115000"/>
                        </a:lnSpc>
                        <a:spcAft>
                          <a:spcPts val="0"/>
                        </a:spcAft>
                      </a:pPr>
                      <a:r>
                        <a:rPr lang="ru-RU" sz="600">
                          <a:latin typeface="Times New Roman"/>
                          <a:ea typeface="Calibri"/>
                          <a:cs typeface="Times New Roman"/>
                        </a:rPr>
                        <a:t>18</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148/5</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16.12.74.</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3,8</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38</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500">
                          <a:latin typeface="Times New Roman"/>
                          <a:ea typeface="Calibri"/>
                          <a:cs typeface="Times New Roman"/>
                        </a:rPr>
                        <a:t>128 </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500">
                          <a:latin typeface="Times New Roman"/>
                          <a:ea typeface="Calibri"/>
                          <a:cs typeface="Times New Roman"/>
                        </a:rPr>
                        <a:t>18.10.79</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0,001 – 20х2</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216673">
                <a:tc>
                  <a:txBody>
                    <a:bodyPr/>
                    <a:lstStyle/>
                    <a:p>
                      <a:pPr algn="ctr">
                        <a:lnSpc>
                          <a:spcPct val="115000"/>
                        </a:lnSpc>
                        <a:spcAft>
                          <a:spcPts val="0"/>
                        </a:spcAft>
                      </a:pPr>
                      <a:r>
                        <a:rPr lang="ru-RU" sz="600">
                          <a:latin typeface="Times New Roman"/>
                          <a:ea typeface="Calibri"/>
                          <a:cs typeface="Times New Roman"/>
                        </a:rPr>
                        <a:t>19</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101</a:t>
                      </a:r>
                      <a:endParaRPr lang="ru-RU" sz="500">
                        <a:latin typeface="Calibri"/>
                        <a:ea typeface="Calibri"/>
                        <a:cs typeface="Times New Roman"/>
                      </a:endParaRPr>
                    </a:p>
                    <a:p>
                      <a:pPr algn="ctr">
                        <a:lnSpc>
                          <a:spcPct val="115000"/>
                        </a:lnSpc>
                        <a:spcAft>
                          <a:spcPts val="0"/>
                        </a:spcAft>
                      </a:pPr>
                      <a:r>
                        <a:rPr lang="en-US" sz="600">
                          <a:latin typeface="Times New Roman"/>
                          <a:ea typeface="Calibri"/>
                          <a:cs typeface="Times New Roman"/>
                        </a:rPr>
                        <a:t>    </a:t>
                      </a:r>
                      <a:r>
                        <a:rPr lang="ru-RU" sz="600">
                          <a:latin typeface="Times New Roman"/>
                          <a:ea typeface="Calibri"/>
                          <a:cs typeface="Times New Roman"/>
                        </a:rPr>
                        <a:t>101</a:t>
                      </a:r>
                      <a:r>
                        <a:rPr lang="en-US" sz="600">
                          <a:latin typeface="Times New Roman"/>
                          <a:ea typeface="Calibri"/>
                          <a:cs typeface="Times New Roman"/>
                        </a:rPr>
                        <a:t> R</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11.03.75</a:t>
                      </a:r>
                      <a:endParaRPr lang="ru-RU" sz="500">
                        <a:latin typeface="Calibri"/>
                        <a:ea typeface="Calibri"/>
                        <a:cs typeface="Times New Roman"/>
                      </a:endParaRPr>
                    </a:p>
                    <a:p>
                      <a:pPr algn="ctr">
                        <a:lnSpc>
                          <a:spcPct val="115000"/>
                        </a:lnSpc>
                        <a:spcAft>
                          <a:spcPts val="0"/>
                        </a:spcAft>
                      </a:pPr>
                      <a:r>
                        <a:rPr lang="ru-RU" sz="600">
                          <a:latin typeface="Times New Roman"/>
                          <a:ea typeface="Calibri"/>
                          <a:cs typeface="Times New Roman"/>
                        </a:rPr>
                        <a:t>21.04.76</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0,001 - 20</a:t>
                      </a:r>
                      <a:endParaRPr lang="ru-RU" sz="500">
                        <a:latin typeface="Calibri"/>
                        <a:ea typeface="Calibri"/>
                        <a:cs typeface="Times New Roman"/>
                      </a:endParaRPr>
                    </a:p>
                    <a:p>
                      <a:pPr indent="1270" algn="ctr">
                        <a:lnSpc>
                          <a:spcPct val="115000"/>
                        </a:lnSpc>
                        <a:spcAft>
                          <a:spcPts val="0"/>
                        </a:spcAft>
                      </a:pPr>
                      <a:r>
                        <a:rPr lang="ru-RU" sz="600">
                          <a:latin typeface="Times New Roman"/>
                          <a:ea typeface="Calibri"/>
                          <a:cs typeface="Times New Roman"/>
                        </a:rPr>
                        <a:t>0,001 - 20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1000"/>
                        </a:spcAft>
                      </a:pPr>
                      <a:r>
                        <a:rPr lang="ru-RU" sz="600">
                          <a:latin typeface="Times New Roman"/>
                          <a:ea typeface="Calibri"/>
                          <a:cs typeface="Times New Roman"/>
                        </a:rPr>
                        <a:t>39</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500">
                          <a:latin typeface="Times New Roman"/>
                          <a:ea typeface="Calibri"/>
                          <a:cs typeface="Times New Roman"/>
                        </a:rPr>
                        <a:t>127</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500">
                          <a:latin typeface="Times New Roman"/>
                          <a:ea typeface="Calibri"/>
                          <a:cs typeface="Times New Roman"/>
                        </a:rPr>
                        <a:t>25.06.80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1000"/>
                        </a:spcAft>
                      </a:pPr>
                      <a:r>
                        <a:rPr lang="ru-RU" sz="600">
                          <a:latin typeface="Times New Roman"/>
                          <a:ea typeface="Calibri"/>
                          <a:cs typeface="Times New Roman"/>
                        </a:rPr>
                        <a:t>0,001 –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r h="104790">
                <a:tc>
                  <a:txBody>
                    <a:bodyPr/>
                    <a:lstStyle/>
                    <a:p>
                      <a:pPr algn="ctr">
                        <a:lnSpc>
                          <a:spcPct val="115000"/>
                        </a:lnSpc>
                        <a:spcAft>
                          <a:spcPts val="0"/>
                        </a:spcAft>
                      </a:pPr>
                      <a:r>
                        <a:rPr lang="ru-RU" sz="600">
                          <a:latin typeface="Times New Roman"/>
                          <a:ea typeface="Calibri"/>
                          <a:cs typeface="Times New Roman"/>
                        </a:rPr>
                        <a:t>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165</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a:latin typeface="Times New Roman"/>
                          <a:ea typeface="Calibri"/>
                          <a:cs typeface="Times New Roman"/>
                        </a:rPr>
                        <a:t>08.06.75.</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a:latin typeface="Times New Roman"/>
                          <a:ea typeface="Calibri"/>
                          <a:cs typeface="Times New Roman"/>
                        </a:rPr>
                        <a:t>0,001 - 20</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indent="1270" algn="ctr">
                        <a:lnSpc>
                          <a:spcPct val="115000"/>
                        </a:lnSpc>
                        <a:spcAft>
                          <a:spcPts val="0"/>
                        </a:spcAft>
                      </a:pPr>
                      <a:r>
                        <a:rPr lang="ru-RU" sz="600" dirty="0">
                          <a:latin typeface="Times New Roman"/>
                          <a:ea typeface="Calibri"/>
                          <a:cs typeface="Times New Roman"/>
                        </a:rPr>
                        <a:t>40</a:t>
                      </a:r>
                      <a:endParaRPr lang="ru-RU" sz="500" dirty="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500">
                          <a:latin typeface="Times New Roman"/>
                          <a:ea typeface="Calibri"/>
                          <a:cs typeface="Times New Roman"/>
                        </a:rPr>
                        <a:t>139</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500">
                          <a:latin typeface="Times New Roman"/>
                          <a:ea typeface="Calibri"/>
                          <a:cs typeface="Times New Roman"/>
                        </a:rPr>
                        <a:t>17.02.89</a:t>
                      </a:r>
                      <a:endParaRPr lang="ru-RU" sz="50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c>
                  <a:txBody>
                    <a:bodyPr/>
                    <a:lstStyle/>
                    <a:p>
                      <a:pPr algn="ctr">
                        <a:lnSpc>
                          <a:spcPct val="115000"/>
                        </a:lnSpc>
                        <a:spcAft>
                          <a:spcPts val="0"/>
                        </a:spcAft>
                      </a:pPr>
                      <a:r>
                        <a:rPr lang="ru-RU" sz="600" dirty="0">
                          <a:latin typeface="Times New Roman"/>
                          <a:ea typeface="Calibri"/>
                          <a:cs typeface="Times New Roman"/>
                        </a:rPr>
                        <a:t>0,001 – 20</a:t>
                      </a:r>
                      <a:endParaRPr lang="ru-RU" sz="500" dirty="0">
                        <a:latin typeface="Calibri"/>
                        <a:ea typeface="Calibri"/>
                        <a:cs typeface="Times New Roman"/>
                      </a:endParaRPr>
                    </a:p>
                  </a:txBody>
                  <a:tcPr marL="24226" marR="22024"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tcPr>
                </a:tc>
              </a:tr>
            </a:tbl>
          </a:graphicData>
        </a:graphic>
      </p:graphicFrame>
      <p:sp>
        <p:nvSpPr>
          <p:cNvPr id="4097" name="Rectangle 1"/>
          <p:cNvSpPr>
            <a:spLocks noChangeArrowheads="1"/>
          </p:cNvSpPr>
          <p:nvPr/>
        </p:nvSpPr>
        <p:spPr bwMode="auto">
          <a:xfrm>
            <a:off x="484462" y="1128430"/>
            <a:ext cx="3766904"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49263" defTabSz="914400" fontAlgn="base">
              <a:spcBef>
                <a:spcPct val="0"/>
              </a:spcBef>
              <a:spcAft>
                <a:spcPct val="0"/>
              </a:spcAft>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With the aim of excluding the possibility of repeated use (</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demilitariza-tion</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of the Test Complex at the </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Degelen</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Mountain on the Former Semipalatinsk Test Site and to ensure the non-</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prolifera</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-ion of nuclear technologies, three countries - the Republic of Kazakhstan,  the Russian Federation, and </a:t>
            </a:r>
            <a:r>
              <a:rPr lang="en-US" sz="1600" dirty="0" smtClean="0">
                <a:latin typeface="Times New Roman" pitchFamily="18" charset="0"/>
                <a:ea typeface="Calibri" pitchFamily="34" charset="0"/>
                <a:cs typeface="Times New Roman" pitchFamily="18" charset="0"/>
              </a:rPr>
              <a:t>the USA </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recognized it expedient to perform complete closure work at all used tunnel portals. In 1996 -1997 , the </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Khlopin</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Radium Institute conducted a survey  of 40 near-portal sites of the tunnels before their final closure.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Table 1.</a:t>
            </a:r>
            <a:r>
              <a:rPr kumimoji="0" lang="en-US" sz="12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Brief characteristics of surveyed tunnels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0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Table 1.</a:t>
            </a:r>
            <a:r>
              <a:rPr kumimoji="0" lang="en-US"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Brief characteristics of surveyed tunnels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099"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Table 1.</a:t>
            </a:r>
            <a:r>
              <a:rPr kumimoji="0" lang="en-US"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Brief characteristics of surveyed tunnels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Прямоугольник 10"/>
          <p:cNvSpPr/>
          <p:nvPr/>
        </p:nvSpPr>
        <p:spPr>
          <a:xfrm>
            <a:off x="2471678" y="928375"/>
            <a:ext cx="2133918" cy="230832"/>
          </a:xfrm>
          <a:prstGeom prst="rect">
            <a:avLst/>
          </a:prstGeom>
        </p:spPr>
        <p:txBody>
          <a:bodyPr wrap="none">
            <a:spAutoFit/>
          </a:bodyPr>
          <a:lstStyle/>
          <a:p>
            <a:r>
              <a:rPr lang="en-US" sz="900" b="1" dirty="0" smtClean="0"/>
              <a:t>Brief characteristics of surveyed tunnels </a:t>
            </a:r>
            <a:endParaRPr lang="ru-RU" sz="900" b="1" dirty="0"/>
          </a:p>
        </p:txBody>
      </p:sp>
    </p:spTree>
    <p:extLst>
      <p:ext uri="{BB962C8B-B14F-4D97-AF65-F5344CB8AC3E}">
        <p14:creationId xmlns:p14="http://schemas.microsoft.com/office/powerpoint/2010/main" xmlns="" val="1968836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8902C2E-D846-7548-87D5-46DC03C317C9}"/>
              </a:ext>
            </a:extLst>
          </p:cNvPr>
          <p:cNvSpPr txBox="1"/>
          <p:nvPr/>
        </p:nvSpPr>
        <p:spPr>
          <a:xfrm>
            <a:off x="953477" y="567772"/>
            <a:ext cx="672123" cy="230832"/>
          </a:xfrm>
          <a:prstGeom prst="rect">
            <a:avLst/>
          </a:prstGeom>
          <a:noFill/>
        </p:spPr>
        <p:txBody>
          <a:bodyPr wrap="square" rtlCol="0">
            <a:spAutoFit/>
          </a:bodyPr>
          <a:lstStyle/>
          <a:p>
            <a:pPr algn="ctr"/>
            <a:r>
              <a:rPr lang="en-US" sz="900" dirty="0" smtClean="0">
                <a:latin typeface="Arial" panose="020B0604020202020204" pitchFamily="34" charset="0"/>
                <a:cs typeface="Arial" panose="020B0604020202020204" pitchFamily="34" charset="0"/>
              </a:rPr>
              <a:t>P2.2-313</a:t>
            </a:r>
            <a:endParaRPr lang="x-none"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165BE312-C0B6-2140-AF9C-95F023216E73}"/>
              </a:ext>
            </a:extLst>
          </p:cNvPr>
          <p:cNvSpPr txBox="1"/>
          <p:nvPr/>
        </p:nvSpPr>
        <p:spPr>
          <a:xfrm rot="16200000">
            <a:off x="-1779943" y="2499816"/>
            <a:ext cx="3882477" cy="646331"/>
          </a:xfrm>
          <a:prstGeom prst="rect">
            <a:avLst/>
          </a:prstGeom>
          <a:noFill/>
        </p:spPr>
        <p:txBody>
          <a:bodyPr wrap="square" rtlCol="0">
            <a:spAutoFit/>
          </a:bodyPr>
          <a:lstStyle/>
          <a:p>
            <a:pPr algn="ctr"/>
            <a:r>
              <a:rPr lang="x-none" sz="3600" dirty="0">
                <a:solidFill>
                  <a:srgbClr val="DFC5DF"/>
                </a:solidFill>
                <a:latin typeface="Arial" panose="020B0604020202020204" pitchFamily="34" charset="0"/>
                <a:cs typeface="Arial" panose="020B0604020202020204" pitchFamily="34" charset="0"/>
              </a:rPr>
              <a:t>ABSTRACT</a:t>
            </a:r>
          </a:p>
        </p:txBody>
      </p:sp>
      <p:sp>
        <p:nvSpPr>
          <p:cNvPr id="5" name="Rectangle 17">
            <a:extLst>
              <a:ext uri="{FF2B5EF4-FFF2-40B4-BE49-F238E27FC236}">
                <a16:creationId xmlns:a16="http://schemas.microsoft.com/office/drawing/2014/main" xmlns="" id="{4039C0CC-243D-CE46-B51C-D0D8D7417568}"/>
              </a:ext>
            </a:extLst>
          </p:cNvPr>
          <p:cNvSpPr>
            <a:spLocks noChangeArrowheads="1"/>
          </p:cNvSpPr>
          <p:nvPr/>
        </p:nvSpPr>
        <p:spPr bwMode="auto">
          <a:xfrm>
            <a:off x="1992923" y="0"/>
            <a:ext cx="4962770" cy="1044772"/>
          </a:xfrm>
          <a:prstGeom prst="rect">
            <a:avLst/>
          </a:prstGeom>
          <a:noFill/>
          <a:ln w="9525">
            <a:noFill/>
            <a:miter lim="800000"/>
            <a:headEnd/>
            <a:tailEnd/>
          </a:ln>
        </p:spPr>
        <p:txBody>
          <a:bodyPr wrap="square" lIns="18666" tIns="9334" rIns="18666" bIns="9334">
            <a:spAutoFit/>
          </a:bodyPr>
          <a:lstStyle/>
          <a:p>
            <a:pPr eaLnBrk="0" hangingPunct="0">
              <a:lnSpc>
                <a:spcPts val="1586"/>
              </a:lnSpc>
            </a:pPr>
            <a:r>
              <a:rPr lang="en-US" sz="1200" b="1" dirty="0" smtClean="0">
                <a:solidFill>
                  <a:schemeClr val="bg1"/>
                </a:solidFill>
                <a:latin typeface="Arial" panose="020B0604020202020204" pitchFamily="34" charset="0"/>
              </a:rPr>
              <a:t>[</a:t>
            </a:r>
            <a:r>
              <a:rPr lang="en-US" sz="1200" b="1" dirty="0" smtClean="0">
                <a:solidFill>
                  <a:schemeClr val="bg1"/>
                </a:solidFill>
              </a:rPr>
              <a:t>Radioactive signs at   the near-portal  sites of tunnels   after underground nuclear tests  at Semipalatinsk Test Site</a:t>
            </a:r>
            <a:endParaRPr lang="ru-RU" sz="1200" dirty="0" smtClean="0">
              <a:solidFill>
                <a:schemeClr val="bg1"/>
              </a:solidFill>
            </a:endParaRPr>
          </a:p>
          <a:p>
            <a:pPr algn="ctr" eaLnBrk="0" hangingPunct="0">
              <a:lnSpc>
                <a:spcPts val="1586"/>
              </a:lnSpc>
            </a:pPr>
            <a:r>
              <a:rPr lang="en-US" sz="900" dirty="0" smtClean="0">
                <a:solidFill>
                  <a:schemeClr val="bg1"/>
                </a:solidFill>
                <a:latin typeface="Arial" panose="020B0604020202020204" pitchFamily="34" charset="0"/>
                <a:ea typeface="Avenir Book" charset="0"/>
              </a:rPr>
              <a:t>Yuri </a:t>
            </a:r>
            <a:r>
              <a:rPr lang="en-US" sz="900" dirty="0" err="1" smtClean="0">
                <a:solidFill>
                  <a:schemeClr val="bg1"/>
                </a:solidFill>
                <a:latin typeface="Arial" panose="020B0604020202020204" pitchFamily="34" charset="0"/>
                <a:ea typeface="Avenir Book" charset="0"/>
              </a:rPr>
              <a:t>Dubasov</a:t>
            </a:r>
            <a:r>
              <a:rPr lang="en-US" sz="900" dirty="0" smtClean="0">
                <a:solidFill>
                  <a:schemeClr val="bg1"/>
                </a:solidFill>
                <a:latin typeface="Arial" panose="020B0604020202020204" pitchFamily="34" charset="0"/>
                <a:ea typeface="Avenir Book" charset="0"/>
              </a:rPr>
              <a:t> , </a:t>
            </a:r>
            <a:r>
              <a:rPr lang="en-US" sz="900" dirty="0" err="1" smtClean="0">
                <a:solidFill>
                  <a:schemeClr val="bg1"/>
                </a:solidFill>
                <a:latin typeface="Arial" panose="020B0604020202020204" pitchFamily="34" charset="0"/>
                <a:ea typeface="Avenir Book" charset="0"/>
              </a:rPr>
              <a:t>Khlopin</a:t>
            </a:r>
            <a:r>
              <a:rPr lang="en-US" sz="900" dirty="0" smtClean="0">
                <a:solidFill>
                  <a:schemeClr val="bg1"/>
                </a:solidFill>
                <a:latin typeface="Arial" panose="020B0604020202020204" pitchFamily="34" charset="0"/>
                <a:ea typeface="Avenir Book" charset="0"/>
              </a:rPr>
              <a:t>  Radium Institute, yuri.dubasov@gmail.com</a:t>
            </a:r>
            <a:endParaRPr lang="en-US" sz="800" dirty="0" smtClean="0">
              <a:solidFill>
                <a:schemeClr val="bg1"/>
              </a:solidFill>
              <a:latin typeface="Avenir Book" charset="0"/>
              <a:ea typeface="Avenir Book" charset="0"/>
              <a:cs typeface="Avenir Book" charset="0"/>
            </a:endParaRPr>
          </a:p>
          <a:p>
            <a:pPr algn="ctr" eaLnBrk="0" hangingPunct="0">
              <a:lnSpc>
                <a:spcPts val="1586"/>
              </a:lnSpc>
            </a:pPr>
            <a:endParaRPr lang="en-US" sz="1200" b="1" dirty="0">
              <a:solidFill>
                <a:schemeClr val="bg1"/>
              </a:solidFill>
              <a:latin typeface="Arial" panose="020B0604020202020204" pitchFamily="34" charset="0"/>
            </a:endParaRPr>
          </a:p>
          <a:p>
            <a:pPr algn="ctr" eaLnBrk="0" hangingPunct="0">
              <a:lnSpc>
                <a:spcPts val="1586"/>
              </a:lnSpc>
            </a:pPr>
            <a:r>
              <a:rPr lang="en-US" sz="800" dirty="0" smtClean="0">
                <a:solidFill>
                  <a:schemeClr val="bg1"/>
                </a:solidFill>
                <a:latin typeface="Arial" panose="020B0604020202020204" pitchFamily="34" charset="0"/>
                <a:ea typeface="Avenir Book" charset="0"/>
              </a:rPr>
              <a:t>[</a:t>
            </a:r>
            <a:endParaRPr lang="en-US" sz="800" dirty="0">
              <a:solidFill>
                <a:schemeClr val="bg1"/>
              </a:solidFill>
              <a:latin typeface="Avenir Book" charset="0"/>
              <a:ea typeface="Avenir Book" charset="0"/>
              <a:cs typeface="Avenir Book" charset="0"/>
            </a:endParaRPr>
          </a:p>
        </p:txBody>
      </p:sp>
      <p:sp>
        <p:nvSpPr>
          <p:cNvPr id="5122" name="Rectangle 2"/>
          <p:cNvSpPr>
            <a:spLocks noChangeArrowheads="1"/>
          </p:cNvSpPr>
          <p:nvPr/>
        </p:nvSpPr>
        <p:spPr bwMode="auto">
          <a:xfrm>
            <a:off x="0" y="0"/>
            <a:ext cx="7382919"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the Semipalatinsk test site (STS) of the Soviet Union, 209  underground nuclear tests were co by the re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Rectangle 1"/>
          <p:cNvSpPr>
            <a:spLocks noChangeArrowheads="1"/>
          </p:cNvSpPr>
          <p:nvPr/>
        </p:nvSpPr>
        <p:spPr bwMode="auto">
          <a:xfrm>
            <a:off x="0" y="0"/>
            <a:ext cx="2187137"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the Semipalatinsk test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2"/>
          <p:cNvSpPr>
            <a:spLocks noChangeArrowheads="1"/>
          </p:cNvSpPr>
          <p:nvPr/>
        </p:nvSpPr>
        <p:spPr bwMode="auto">
          <a:xfrm>
            <a:off x="0" y="0"/>
            <a:ext cx="2187137"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the Semipalatinsk test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24" name="Rectangle 4"/>
          <p:cNvSpPr>
            <a:spLocks noChangeArrowheads="1"/>
          </p:cNvSpPr>
          <p:nvPr/>
        </p:nvSpPr>
        <p:spPr bwMode="auto">
          <a:xfrm>
            <a:off x="484462" y="1199408"/>
            <a:ext cx="8659538"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the Semipalatinsk test site (STS) of the Soviet Union, 209  underground nuclear tests were conducted in horizontal mine workings - tunnels.  About 40% of the tests were accompanied by the releases of radioactive noble gases (RNG) of various intensities. In 1996, the </a:t>
            </a:r>
            <a:r>
              <a:rPr kumimoji="0" lang="en-US" sz="1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Khlopin</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Radium Institute conducted a survey  at the former STS of about 40 near-portal sites of the tunnels before their final closure.  During the site of tunnels survey, the radiation background was measured, gamma spectra were recorded at the sites, and rock samples were sampling  for radiochemical analyses. The report will present data on contamination of the surveyed sites of tunnels with radionuclides such   </a:t>
            </a:r>
            <a:r>
              <a:rPr kumimoji="0" lang="en-US" sz="18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137</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Cs, </a:t>
            </a:r>
            <a:r>
              <a:rPr kumimoji="0" lang="en-US" sz="18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90</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Sr and others, and compare them with data on radiation characterization  during nuclear tests  (the release of RNG) in  these tunnels.</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1207511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F08A0E1-9153-1C4C-BD91-C76D2ABA3F66}"/>
              </a:ext>
            </a:extLst>
          </p:cNvPr>
          <p:cNvSpPr txBox="1"/>
          <p:nvPr/>
        </p:nvSpPr>
        <p:spPr>
          <a:xfrm>
            <a:off x="953477" y="567772"/>
            <a:ext cx="672123" cy="200055"/>
          </a:xfrm>
          <a:prstGeom prst="rect">
            <a:avLst/>
          </a:prstGeom>
          <a:noFill/>
        </p:spPr>
        <p:txBody>
          <a:bodyPr wrap="square" rtlCol="0">
            <a:spAutoFit/>
          </a:bodyPr>
          <a:lstStyle/>
          <a:p>
            <a:pPr algn="ctr"/>
            <a:r>
              <a:rPr lang="en-US" sz="700" dirty="0" smtClean="0">
                <a:latin typeface="Arial" panose="020B0604020202020204" pitchFamily="34" charset="0"/>
                <a:cs typeface="Arial" panose="020B0604020202020204" pitchFamily="34" charset="0"/>
              </a:rPr>
              <a:t>P2.2-313X</a:t>
            </a:r>
            <a:endParaRPr lang="x-none"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B44A9686-9B15-6A49-B731-8C1372F7BCED}"/>
              </a:ext>
            </a:extLst>
          </p:cNvPr>
          <p:cNvSpPr txBox="1"/>
          <p:nvPr/>
        </p:nvSpPr>
        <p:spPr>
          <a:xfrm rot="16200000">
            <a:off x="-1779940" y="2499816"/>
            <a:ext cx="3882477" cy="646331"/>
          </a:xfrm>
          <a:prstGeom prst="rect">
            <a:avLst/>
          </a:prstGeom>
          <a:noFill/>
        </p:spPr>
        <p:txBody>
          <a:bodyPr wrap="square" rtlCol="0">
            <a:spAutoFit/>
          </a:bodyPr>
          <a:lstStyle/>
          <a:p>
            <a:pPr algn="ctr"/>
            <a:r>
              <a:rPr lang="x-none" sz="3600" dirty="0">
                <a:solidFill>
                  <a:srgbClr val="DFC5DF"/>
                </a:solidFill>
                <a:latin typeface="Arial" panose="020B0604020202020204" pitchFamily="34" charset="0"/>
                <a:cs typeface="Arial" panose="020B0604020202020204" pitchFamily="34" charset="0"/>
              </a:rPr>
              <a:t>METHODS</a:t>
            </a:r>
          </a:p>
        </p:txBody>
      </p:sp>
      <p:sp>
        <p:nvSpPr>
          <p:cNvPr id="5" name="Rectangle 17">
            <a:extLst>
              <a:ext uri="{FF2B5EF4-FFF2-40B4-BE49-F238E27FC236}">
                <a16:creationId xmlns:a16="http://schemas.microsoft.com/office/drawing/2014/main" xmlns="" id="{2ADB6E1F-BFF3-5141-AA36-25E897EA4384}"/>
              </a:ext>
            </a:extLst>
          </p:cNvPr>
          <p:cNvSpPr>
            <a:spLocks noChangeArrowheads="1"/>
          </p:cNvSpPr>
          <p:nvPr/>
        </p:nvSpPr>
        <p:spPr bwMode="auto">
          <a:xfrm>
            <a:off x="1992923" y="163887"/>
            <a:ext cx="4962770" cy="634403"/>
          </a:xfrm>
          <a:prstGeom prst="rect">
            <a:avLst/>
          </a:prstGeom>
          <a:noFill/>
          <a:ln w="9525">
            <a:noFill/>
            <a:miter lim="800000"/>
            <a:headEnd/>
            <a:tailEnd/>
          </a:ln>
        </p:spPr>
        <p:txBody>
          <a:bodyPr wrap="square" lIns="18666" tIns="9334" rIns="18666" bIns="9334">
            <a:spAutoFit/>
          </a:bodyPr>
          <a:lstStyle/>
          <a:p>
            <a:pPr eaLnBrk="0" hangingPunct="0">
              <a:lnSpc>
                <a:spcPts val="1586"/>
              </a:lnSpc>
            </a:pPr>
            <a:r>
              <a:rPr lang="en-US" sz="1200" b="1" dirty="0" smtClean="0">
                <a:solidFill>
                  <a:schemeClr val="bg1"/>
                </a:solidFill>
                <a:latin typeface="Arial" panose="020B0604020202020204" pitchFamily="34" charset="0"/>
              </a:rPr>
              <a:t>[</a:t>
            </a:r>
            <a:r>
              <a:rPr lang="en-US" sz="1200" dirty="0" smtClean="0">
                <a:solidFill>
                  <a:schemeClr val="bg1"/>
                </a:solidFill>
                <a:latin typeface="Arial" panose="020B0604020202020204" pitchFamily="34" charset="0"/>
                <a:ea typeface="Avenir Book" charset="0"/>
              </a:rPr>
              <a:t>.</a:t>
            </a:r>
            <a:r>
              <a:rPr lang="en-US" sz="1200" b="1" dirty="0" smtClean="0">
                <a:solidFill>
                  <a:schemeClr val="bg1"/>
                </a:solidFill>
              </a:rPr>
              <a:t> Radioactive signs at   the near-portal  sites of tunnels   after underground nuclear tests  at Semipalatinsk Test Site</a:t>
            </a:r>
            <a:endParaRPr lang="ru-RU" sz="1200" dirty="0" smtClean="0">
              <a:solidFill>
                <a:schemeClr val="bg1"/>
              </a:solidFill>
            </a:endParaRPr>
          </a:p>
          <a:p>
            <a:pPr algn="ctr" eaLnBrk="0" hangingPunct="0">
              <a:lnSpc>
                <a:spcPts val="1586"/>
              </a:lnSpc>
            </a:pPr>
            <a:r>
              <a:rPr lang="en-US" sz="900" dirty="0" smtClean="0">
                <a:solidFill>
                  <a:schemeClr val="bg1"/>
                </a:solidFill>
                <a:latin typeface="Arial" panose="020B0604020202020204" pitchFamily="34" charset="0"/>
                <a:ea typeface="Avenir Book" charset="0"/>
              </a:rPr>
              <a:t>Yuri </a:t>
            </a:r>
            <a:r>
              <a:rPr lang="en-US" sz="900" dirty="0" err="1" smtClean="0">
                <a:solidFill>
                  <a:schemeClr val="bg1"/>
                </a:solidFill>
                <a:latin typeface="Arial" panose="020B0604020202020204" pitchFamily="34" charset="0"/>
                <a:ea typeface="Avenir Book" charset="0"/>
              </a:rPr>
              <a:t>Dubasov</a:t>
            </a:r>
            <a:r>
              <a:rPr lang="en-US" sz="900" dirty="0" smtClean="0">
                <a:solidFill>
                  <a:schemeClr val="bg1"/>
                </a:solidFill>
                <a:latin typeface="Arial" panose="020B0604020202020204" pitchFamily="34" charset="0"/>
                <a:ea typeface="Avenir Book" charset="0"/>
              </a:rPr>
              <a:t> , </a:t>
            </a:r>
            <a:r>
              <a:rPr lang="en-US" sz="900" dirty="0" err="1" smtClean="0">
                <a:solidFill>
                  <a:schemeClr val="bg1"/>
                </a:solidFill>
                <a:latin typeface="Arial" panose="020B0604020202020204" pitchFamily="34" charset="0"/>
                <a:ea typeface="Avenir Book" charset="0"/>
              </a:rPr>
              <a:t>Khlopin</a:t>
            </a:r>
            <a:r>
              <a:rPr lang="en-US" sz="900" dirty="0" smtClean="0">
                <a:solidFill>
                  <a:schemeClr val="bg1"/>
                </a:solidFill>
                <a:latin typeface="Arial" panose="020B0604020202020204" pitchFamily="34" charset="0"/>
                <a:ea typeface="Avenir Book" charset="0"/>
              </a:rPr>
              <a:t>  Radium Institute, yuri.dubasov@gmail.com </a:t>
            </a:r>
            <a:endParaRPr lang="en-US" sz="1200" dirty="0">
              <a:solidFill>
                <a:schemeClr val="bg1"/>
              </a:solidFill>
              <a:latin typeface="Avenir Book" charset="0"/>
              <a:ea typeface="Avenir Book" charset="0"/>
              <a:cs typeface="Avenir Book" charset="0"/>
            </a:endParaRPr>
          </a:p>
        </p:txBody>
      </p:sp>
      <p:pic>
        <p:nvPicPr>
          <p:cNvPr id="1026" name="Picture 2"/>
          <p:cNvPicPr>
            <a:picLocks noChangeAspect="1" noChangeArrowheads="1"/>
          </p:cNvPicPr>
          <p:nvPr/>
        </p:nvPicPr>
        <p:blipFill>
          <a:blip r:embed="rId2"/>
          <a:srcRect/>
          <a:stretch>
            <a:fillRect/>
          </a:stretch>
        </p:blipFill>
        <p:spPr bwMode="auto">
          <a:xfrm>
            <a:off x="6955693" y="1040920"/>
            <a:ext cx="1908809" cy="3208950"/>
          </a:xfrm>
          <a:prstGeom prst="rect">
            <a:avLst/>
          </a:prstGeom>
          <a:noFill/>
          <a:ln w="9525">
            <a:noFill/>
            <a:miter lim="800000"/>
            <a:headEnd/>
            <a:tailEnd/>
          </a:ln>
          <a:effectLst/>
        </p:spPr>
      </p:pic>
      <p:sp>
        <p:nvSpPr>
          <p:cNvPr id="1027" name="Rectangle 3"/>
          <p:cNvSpPr>
            <a:spLocks noChangeArrowheads="1"/>
          </p:cNvSpPr>
          <p:nvPr/>
        </p:nvSpPr>
        <p:spPr bwMode="auto">
          <a:xfrm rot="10800000" flipV="1">
            <a:off x="484463" y="1088549"/>
            <a:ext cx="4764431"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 survey consisted of measuring radiation levels ( dose rate) and beta-particle fluxes at the estuary site near the installed GPS marker, with the help of </a:t>
            </a:r>
            <a:r>
              <a:rPr kumimoji="0" lang="en-US" sz="18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two</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Ge</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(Li)</a:t>
            </a:r>
            <a:r>
              <a:rPr kumimoji="0" lang="ru-RU"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spectrometers and a </a:t>
            </a:r>
            <a:r>
              <a:rPr kumimoji="0" lang="en-US" sz="1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CsI</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-scintillation  spectrometer "SKIF" gamma –spectra were recorded.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Soil samples were taken for radiochemical analysis. Soil (ground) was sampled at  portal rock faces within the coverage of </a:t>
            </a:r>
            <a:r>
              <a:rPr kumimoji="0" lang="en-US" sz="1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Ge</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(Li) spectrometer. Samples were taken at three points by a cylindrical sampler 90 mm in diameter at the depth of 10-15 cm; three samples were combined in one.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9" name="Picture 5"/>
          <p:cNvPicPr>
            <a:picLocks noChangeAspect="1" noChangeArrowheads="1"/>
          </p:cNvPicPr>
          <p:nvPr/>
        </p:nvPicPr>
        <p:blipFill>
          <a:blip r:embed="rId3"/>
          <a:srcRect/>
          <a:stretch>
            <a:fillRect/>
          </a:stretch>
        </p:blipFill>
        <p:spPr bwMode="auto">
          <a:xfrm>
            <a:off x="5248893" y="1330036"/>
            <a:ext cx="1531917" cy="2516641"/>
          </a:xfrm>
          <a:prstGeom prst="rect">
            <a:avLst/>
          </a:prstGeom>
          <a:noFill/>
          <a:ln w="9525">
            <a:noFill/>
            <a:miter lim="800000"/>
            <a:headEnd/>
            <a:tailEnd/>
          </a:ln>
          <a:effectLst/>
        </p:spPr>
      </p:pic>
    </p:spTree>
    <p:extLst>
      <p:ext uri="{BB962C8B-B14F-4D97-AF65-F5344CB8AC3E}">
        <p14:creationId xmlns:p14="http://schemas.microsoft.com/office/powerpoint/2010/main" xmlns="" val="83330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FE6FE18-9E0E-3E4A-9C8F-6BF097735A61}"/>
              </a:ext>
            </a:extLst>
          </p:cNvPr>
          <p:cNvSpPr txBox="1"/>
          <p:nvPr/>
        </p:nvSpPr>
        <p:spPr>
          <a:xfrm>
            <a:off x="953477" y="567772"/>
            <a:ext cx="672123" cy="200055"/>
          </a:xfrm>
          <a:prstGeom prst="rect">
            <a:avLst/>
          </a:prstGeom>
          <a:noFill/>
        </p:spPr>
        <p:txBody>
          <a:bodyPr wrap="square" rtlCol="0">
            <a:spAutoFit/>
          </a:bodyPr>
          <a:lstStyle/>
          <a:p>
            <a:pPr algn="ctr"/>
            <a:r>
              <a:rPr lang="en-US" sz="700" dirty="0" smtClean="0">
                <a:latin typeface="Arial" panose="020B0604020202020204" pitchFamily="34" charset="0"/>
                <a:cs typeface="Arial" panose="020B0604020202020204" pitchFamily="34" charset="0"/>
              </a:rPr>
              <a:t>P2.2-313</a:t>
            </a:r>
            <a:endParaRPr lang="x-none"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x-none" sz="3600" dirty="0">
                <a:solidFill>
                  <a:srgbClr val="DFC5DF"/>
                </a:solidFill>
                <a:latin typeface="Arial" panose="020B0604020202020204" pitchFamily="34" charset="0"/>
                <a:cs typeface="Arial" panose="020B0604020202020204" pitchFamily="34" charset="0"/>
              </a:rPr>
              <a:t>RESULTS</a:t>
            </a:r>
          </a:p>
        </p:txBody>
      </p:sp>
      <p:sp>
        <p:nvSpPr>
          <p:cNvPr id="6" name="Rectangle 17">
            <a:extLst>
              <a:ext uri="{FF2B5EF4-FFF2-40B4-BE49-F238E27FC236}">
                <a16:creationId xmlns:a16="http://schemas.microsoft.com/office/drawing/2014/main" xmlns="" id="{9BD61A26-8817-734C-BEA4-DD8D46B8978D}"/>
              </a:ext>
            </a:extLst>
          </p:cNvPr>
          <p:cNvSpPr>
            <a:spLocks noChangeArrowheads="1"/>
          </p:cNvSpPr>
          <p:nvPr/>
        </p:nvSpPr>
        <p:spPr bwMode="auto">
          <a:xfrm>
            <a:off x="1851660" y="156122"/>
            <a:ext cx="4962770" cy="634403"/>
          </a:xfrm>
          <a:prstGeom prst="rect">
            <a:avLst/>
          </a:prstGeom>
          <a:noFill/>
          <a:ln w="9525">
            <a:noFill/>
            <a:miter lim="800000"/>
            <a:headEnd/>
            <a:tailEnd/>
          </a:ln>
        </p:spPr>
        <p:txBody>
          <a:bodyPr wrap="square" lIns="18666" tIns="9334" rIns="18666" bIns="9334">
            <a:spAutoFit/>
          </a:bodyPr>
          <a:lstStyle/>
          <a:p>
            <a:pPr eaLnBrk="0" hangingPunct="0">
              <a:lnSpc>
                <a:spcPts val="1586"/>
              </a:lnSpc>
            </a:pPr>
            <a:r>
              <a:rPr lang="en-US" sz="1200" b="1" dirty="0" smtClean="0">
                <a:solidFill>
                  <a:schemeClr val="bg1"/>
                </a:solidFill>
              </a:rPr>
              <a:t>Radioactive signs at   the near-portal  sites of tunnels   after underground nuclear tests  at Semipalatinsk Test Site</a:t>
            </a:r>
            <a:endParaRPr lang="ru-RU" sz="1200" dirty="0" smtClean="0">
              <a:solidFill>
                <a:schemeClr val="bg1"/>
              </a:solidFill>
            </a:endParaRPr>
          </a:p>
          <a:p>
            <a:pPr algn="ctr" eaLnBrk="0" hangingPunct="0">
              <a:lnSpc>
                <a:spcPts val="1586"/>
              </a:lnSpc>
            </a:pPr>
            <a:r>
              <a:rPr lang="en-US" sz="900" dirty="0" smtClean="0">
                <a:solidFill>
                  <a:schemeClr val="bg1"/>
                </a:solidFill>
                <a:latin typeface="Arial" panose="020B0604020202020204" pitchFamily="34" charset="0"/>
                <a:ea typeface="Avenir Book" charset="0"/>
              </a:rPr>
              <a:t>Yuri </a:t>
            </a:r>
            <a:r>
              <a:rPr lang="en-US" sz="900" dirty="0" err="1" smtClean="0">
                <a:solidFill>
                  <a:schemeClr val="bg1"/>
                </a:solidFill>
                <a:latin typeface="Arial" panose="020B0604020202020204" pitchFamily="34" charset="0"/>
                <a:ea typeface="Avenir Book" charset="0"/>
              </a:rPr>
              <a:t>Dubasov</a:t>
            </a:r>
            <a:r>
              <a:rPr lang="en-US" sz="900" dirty="0" smtClean="0">
                <a:solidFill>
                  <a:schemeClr val="bg1"/>
                </a:solidFill>
                <a:latin typeface="Arial" panose="020B0604020202020204" pitchFamily="34" charset="0"/>
                <a:ea typeface="Avenir Book" charset="0"/>
              </a:rPr>
              <a:t> , </a:t>
            </a:r>
            <a:r>
              <a:rPr lang="en-US" sz="900" dirty="0" err="1" smtClean="0">
                <a:solidFill>
                  <a:schemeClr val="bg1"/>
                </a:solidFill>
                <a:latin typeface="Arial" panose="020B0604020202020204" pitchFamily="34" charset="0"/>
                <a:ea typeface="Avenir Book" charset="0"/>
              </a:rPr>
              <a:t>Khlopin</a:t>
            </a:r>
            <a:r>
              <a:rPr lang="en-US" sz="900" dirty="0" smtClean="0">
                <a:solidFill>
                  <a:schemeClr val="bg1"/>
                </a:solidFill>
                <a:latin typeface="Arial" panose="020B0604020202020204" pitchFamily="34" charset="0"/>
                <a:ea typeface="Avenir Book" charset="0"/>
              </a:rPr>
              <a:t>  Radium Institute, yuri.dubasov@gmail.com</a:t>
            </a:r>
            <a:endParaRPr lang="en-US" sz="900" dirty="0">
              <a:solidFill>
                <a:schemeClr val="bg1"/>
              </a:solidFill>
              <a:latin typeface="Avenir Book" charset="0"/>
              <a:ea typeface="Avenir Book" charset="0"/>
              <a:cs typeface="Avenir Book" charset="0"/>
            </a:endParaRPr>
          </a:p>
        </p:txBody>
      </p:sp>
      <p:sp>
        <p:nvSpPr>
          <p:cNvPr id="2050" name="Rectangle 2"/>
          <p:cNvSpPr>
            <a:spLocks noChangeArrowheads="1"/>
          </p:cNvSpPr>
          <p:nvPr/>
        </p:nvSpPr>
        <p:spPr bwMode="auto">
          <a:xfrm>
            <a:off x="484463" y="881742"/>
            <a:ext cx="8422032"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Of the 40 tunnels  surveyed, 16 tunnels had elevated levels of radiation and </a:t>
            </a:r>
            <a:r>
              <a:rPr kumimoji="0" lang="en-US" sz="18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137</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Cs contamination at the near-portal sites.</a:t>
            </a:r>
          </a:p>
          <a:p>
            <a:pPr marL="0" marR="0" lvl="0" indent="449263"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On the near-portal sites  of the tunnels A-1, 11, 14, 506, 810, 50/ hour, the flux density of </a:t>
            </a:r>
            <a:r>
              <a:rPr kumimoji="0" lang="ru-RU" sz="1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β</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-particles 4500 parts / cm</a:t>
            </a:r>
            <a:r>
              <a:rPr kumimoji="0" lang="en-US" sz="18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min, the concentration of </a:t>
            </a:r>
            <a:r>
              <a:rPr kumimoji="0" lang="en-US" sz="18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137</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Cs was 160 </a:t>
            </a:r>
            <a:r>
              <a:rPr kumimoji="0" lang="en-US" sz="1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kBq</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/kg. The ratio of </a:t>
            </a:r>
            <a:r>
              <a:rPr kumimoji="0" lang="en-US" sz="18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137</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Cs/</a:t>
            </a:r>
            <a:r>
              <a:rPr kumimoji="0" lang="en-US" sz="18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90</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Sr for the rock from the near-portal sites of the tunnels 511 and 502 were 80 and 300, respectively, which indicates a late outflow of gases through </a:t>
            </a:r>
            <a:r>
              <a:rPr kumimoji="0" lang="en-GB"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 stemming complex</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Of the 40 tunnels surveyed,  the dose rate for 25 tunnels at the near-portal sites  at near the GPS marker does not  exceed 0.3 </a:t>
            </a:r>
            <a:r>
              <a:rPr kumimoji="0" lang="en-US" sz="1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mSv</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h. The lowest values for surface contamination of </a:t>
            </a:r>
            <a:r>
              <a:rPr kumimoji="0" lang="en-US" sz="18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137</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Cs (2 </a:t>
            </a:r>
            <a:r>
              <a:rPr kumimoji="0" lang="en-US" sz="1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Bq</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kg) were recorded for the tunnels E-2, 113, and 604.</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 spot with a high content of </a:t>
            </a:r>
            <a:r>
              <a:rPr kumimoji="0" lang="en-US" sz="18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241</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Am was found at the near –portal site tunnel  139. There was significant </a:t>
            </a:r>
            <a:r>
              <a:rPr kumimoji="0" lang="en-US" sz="18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241</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Am 	contamination at a site near the portal where fire had been used to burn the insulation off of copper cable recovered from the tunnel, by “metal collectors”.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3996349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0925867-9103-6844-803C-F06ADDBAB5B5}"/>
              </a:ext>
            </a:extLst>
          </p:cNvPr>
          <p:cNvSpPr txBox="1"/>
          <p:nvPr/>
        </p:nvSpPr>
        <p:spPr>
          <a:xfrm>
            <a:off x="953477" y="567772"/>
            <a:ext cx="672123" cy="200055"/>
          </a:xfrm>
          <a:prstGeom prst="rect">
            <a:avLst/>
          </a:prstGeom>
          <a:noFill/>
        </p:spPr>
        <p:txBody>
          <a:bodyPr wrap="square" rtlCol="0">
            <a:spAutoFit/>
          </a:bodyPr>
          <a:lstStyle/>
          <a:p>
            <a:pPr algn="ctr"/>
            <a:r>
              <a:rPr lang="en-US" sz="700" dirty="0" smtClean="0">
                <a:latin typeface="Arial" panose="020B0604020202020204" pitchFamily="34" charset="0"/>
                <a:cs typeface="Arial" panose="020B0604020202020204" pitchFamily="34" charset="0"/>
              </a:rPr>
              <a:t>P22-.313</a:t>
            </a:r>
            <a:endParaRPr lang="x-none"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A224C6D9-8EEE-364D-BA25-2B01E2110CC1}"/>
              </a:ext>
            </a:extLst>
          </p:cNvPr>
          <p:cNvSpPr txBox="1"/>
          <p:nvPr/>
        </p:nvSpPr>
        <p:spPr>
          <a:xfrm rot="16200000">
            <a:off x="-1775302" y="2499817"/>
            <a:ext cx="3882477" cy="646331"/>
          </a:xfrm>
          <a:prstGeom prst="rect">
            <a:avLst/>
          </a:prstGeom>
          <a:noFill/>
        </p:spPr>
        <p:txBody>
          <a:bodyPr wrap="square" rtlCol="0">
            <a:spAutoFit/>
          </a:bodyPr>
          <a:lstStyle/>
          <a:p>
            <a:pPr algn="ctr"/>
            <a:r>
              <a:rPr lang="x-none" sz="3600" dirty="0">
                <a:solidFill>
                  <a:srgbClr val="DFC5DF"/>
                </a:solidFill>
                <a:latin typeface="Arial" panose="020B0604020202020204" pitchFamily="34" charset="0"/>
                <a:cs typeface="Arial" panose="020B0604020202020204" pitchFamily="34" charset="0"/>
              </a:rPr>
              <a:t>CONCLUSIONS</a:t>
            </a:r>
          </a:p>
        </p:txBody>
      </p:sp>
      <p:sp>
        <p:nvSpPr>
          <p:cNvPr id="5" name="Rectangle 17">
            <a:extLst>
              <a:ext uri="{FF2B5EF4-FFF2-40B4-BE49-F238E27FC236}">
                <a16:creationId xmlns:a16="http://schemas.microsoft.com/office/drawing/2014/main" xmlns="" id="{5EF62D07-9530-2045-8576-F313AD944EC4}"/>
              </a:ext>
            </a:extLst>
          </p:cNvPr>
          <p:cNvSpPr>
            <a:spLocks noChangeArrowheads="1"/>
          </p:cNvSpPr>
          <p:nvPr/>
        </p:nvSpPr>
        <p:spPr bwMode="auto">
          <a:xfrm>
            <a:off x="1992923" y="163887"/>
            <a:ext cx="4962770" cy="634403"/>
          </a:xfrm>
          <a:prstGeom prst="rect">
            <a:avLst/>
          </a:prstGeom>
          <a:noFill/>
          <a:ln w="9525">
            <a:noFill/>
            <a:miter lim="800000"/>
            <a:headEnd/>
            <a:tailEnd/>
          </a:ln>
        </p:spPr>
        <p:txBody>
          <a:bodyPr wrap="square" lIns="18666" tIns="9334" rIns="18666" bIns="9334">
            <a:spAutoFit/>
          </a:bodyPr>
          <a:lstStyle/>
          <a:p>
            <a:pPr eaLnBrk="0" hangingPunct="0">
              <a:lnSpc>
                <a:spcPts val="1586"/>
              </a:lnSpc>
            </a:pPr>
            <a:r>
              <a:rPr lang="en-US" sz="1200" b="1" dirty="0" smtClean="0">
                <a:solidFill>
                  <a:schemeClr val="bg1"/>
                </a:solidFill>
              </a:rPr>
              <a:t>Radioactive signs at   the near-portal  sites of tunnels   after underground nuclear tests  at Semipalatinsk Test Site</a:t>
            </a:r>
            <a:endParaRPr lang="ru-RU" sz="1200" dirty="0" smtClean="0">
              <a:solidFill>
                <a:schemeClr val="bg1"/>
              </a:solidFill>
            </a:endParaRPr>
          </a:p>
          <a:p>
            <a:pPr algn="ctr" eaLnBrk="0" hangingPunct="0">
              <a:lnSpc>
                <a:spcPts val="1586"/>
              </a:lnSpc>
            </a:pPr>
            <a:r>
              <a:rPr lang="en-US" sz="800" dirty="0" smtClean="0">
                <a:solidFill>
                  <a:schemeClr val="bg1"/>
                </a:solidFill>
                <a:latin typeface="Arial" panose="020B0604020202020204" pitchFamily="34" charset="0"/>
                <a:ea typeface="Avenir Book" charset="0"/>
              </a:rPr>
              <a:t>Yuri </a:t>
            </a:r>
            <a:r>
              <a:rPr lang="en-US" sz="800" dirty="0" err="1" smtClean="0">
                <a:solidFill>
                  <a:schemeClr val="bg1"/>
                </a:solidFill>
                <a:latin typeface="Arial" panose="020B0604020202020204" pitchFamily="34" charset="0"/>
                <a:ea typeface="Avenir Book" charset="0"/>
              </a:rPr>
              <a:t>Dubasov</a:t>
            </a:r>
            <a:r>
              <a:rPr lang="en-US" sz="800" dirty="0" smtClean="0">
                <a:solidFill>
                  <a:schemeClr val="bg1"/>
                </a:solidFill>
                <a:latin typeface="Arial" panose="020B0604020202020204" pitchFamily="34" charset="0"/>
                <a:ea typeface="Avenir Book" charset="0"/>
              </a:rPr>
              <a:t> , </a:t>
            </a:r>
            <a:r>
              <a:rPr lang="en-US" sz="800" dirty="0" err="1" smtClean="0">
                <a:solidFill>
                  <a:schemeClr val="bg1"/>
                </a:solidFill>
                <a:latin typeface="Arial" panose="020B0604020202020204" pitchFamily="34" charset="0"/>
                <a:ea typeface="Avenir Book" charset="0"/>
              </a:rPr>
              <a:t>Khlopin</a:t>
            </a:r>
            <a:r>
              <a:rPr lang="en-US" sz="800" dirty="0" smtClean="0">
                <a:solidFill>
                  <a:schemeClr val="bg1"/>
                </a:solidFill>
                <a:latin typeface="Arial" panose="020B0604020202020204" pitchFamily="34" charset="0"/>
                <a:ea typeface="Avenir Book" charset="0"/>
              </a:rPr>
              <a:t>  Radium Institute, yuri.dubasov@gmail.com</a:t>
            </a:r>
            <a:endParaRPr lang="en-US" sz="800" dirty="0">
              <a:solidFill>
                <a:schemeClr val="bg1"/>
              </a:solidFill>
              <a:latin typeface="Avenir Book" charset="0"/>
              <a:ea typeface="Avenir Book" charset="0"/>
              <a:cs typeface="Avenir Book" charset="0"/>
            </a:endParaRPr>
          </a:p>
        </p:txBody>
      </p:sp>
      <p:sp>
        <p:nvSpPr>
          <p:cNvPr id="1025" name="Rectangle 1"/>
          <p:cNvSpPr>
            <a:spLocks noChangeArrowheads="1"/>
          </p:cNvSpPr>
          <p:nvPr/>
        </p:nvSpPr>
        <p:spPr bwMode="auto">
          <a:xfrm>
            <a:off x="0" y="0"/>
            <a:ext cx="919880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Thus, the survey of the near-portal  sites of forty tunnels of the former Semipalatinsk test site, in which nuclear tests were conducted in the</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Прямоугольник 7"/>
          <p:cNvSpPr/>
          <p:nvPr/>
        </p:nvSpPr>
        <p:spPr>
          <a:xfrm>
            <a:off x="697230" y="881744"/>
            <a:ext cx="7886700" cy="2677656"/>
          </a:xfrm>
          <a:prstGeom prst="rect">
            <a:avLst/>
          </a:prstGeom>
        </p:spPr>
        <p:txBody>
          <a:bodyPr wrap="square">
            <a:spAutoFit/>
          </a:bodyPr>
          <a:lstStyle/>
          <a:p>
            <a:pPr lvl="0" indent="449263" defTabSz="914400" fontAlgn="base">
              <a:spcBef>
                <a:spcPct val="0"/>
              </a:spcBef>
              <a:spcAft>
                <a:spcPct val="0"/>
              </a:spcAft>
            </a:pPr>
            <a:r>
              <a:rPr lang="en-US" sz="2400" dirty="0" smtClean="0">
                <a:latin typeface="Times New Roman" pitchFamily="18" charset="0"/>
                <a:cs typeface="Times New Roman" pitchFamily="18" charset="0"/>
              </a:rPr>
              <a:t>Thus, the survey of the near-portal  sites of forty </a:t>
            </a:r>
            <a:r>
              <a:rPr lang="en-US" sz="2400" smtClean="0">
                <a:latin typeface="Times New Roman" pitchFamily="18" charset="0"/>
                <a:cs typeface="Times New Roman" pitchFamily="18" charset="0"/>
              </a:rPr>
              <a:t>tunnels at </a:t>
            </a:r>
            <a:r>
              <a:rPr lang="en-US" sz="2400" dirty="0" smtClean="0">
                <a:latin typeface="Times New Roman" pitchFamily="18" charset="0"/>
                <a:cs typeface="Times New Roman" pitchFamily="18" charset="0"/>
              </a:rPr>
              <a:t>the former Semipalatinsk test site, in which nuclear tests were conducted in the period </a:t>
            </a:r>
            <a:r>
              <a:rPr lang="en-US" sz="2400" dirty="0" smtClean="0">
                <a:latin typeface="Times New Roman" pitchFamily="18" charset="0"/>
                <a:ea typeface="Calibri" pitchFamily="34" charset="0"/>
                <a:cs typeface="Times New Roman" pitchFamily="18" charset="0"/>
              </a:rPr>
              <a:t>from 1961 to 1987, showed that for 20 tunnels, signs of radioactive contamination of various intensity remain, mainly due to </a:t>
            </a:r>
            <a:r>
              <a:rPr lang="en-US" sz="2400" baseline="30000" dirty="0" smtClean="0">
                <a:latin typeface="Times New Roman" pitchFamily="18" charset="0"/>
                <a:ea typeface="Calibri" pitchFamily="34" charset="0"/>
                <a:cs typeface="Times New Roman" pitchFamily="18" charset="0"/>
              </a:rPr>
              <a:t>137</a:t>
            </a:r>
            <a:r>
              <a:rPr lang="en-US" sz="2400" dirty="0" smtClean="0">
                <a:latin typeface="Times New Roman" pitchFamily="18" charset="0"/>
                <a:ea typeface="Calibri" pitchFamily="34" charset="0"/>
                <a:cs typeface="Times New Roman" pitchFamily="18" charset="0"/>
              </a:rPr>
              <a:t>Cs -the product of the decay of </a:t>
            </a:r>
            <a:r>
              <a:rPr lang="en-US" sz="2400" baseline="30000" dirty="0" smtClean="0">
                <a:latin typeface="Times New Roman" pitchFamily="18" charset="0"/>
                <a:ea typeface="Calibri" pitchFamily="34" charset="0"/>
                <a:cs typeface="Times New Roman" pitchFamily="18" charset="0"/>
              </a:rPr>
              <a:t>137</a:t>
            </a:r>
            <a:r>
              <a:rPr lang="en-US" sz="2400" dirty="0" smtClean="0">
                <a:latin typeface="Times New Roman" pitchFamily="18" charset="0"/>
                <a:ea typeface="Calibri" pitchFamily="34" charset="0"/>
                <a:cs typeface="Times New Roman" pitchFamily="18" charset="0"/>
              </a:rPr>
              <a:t>Xe, which released through the cracks formed in the</a:t>
            </a:r>
            <a:r>
              <a:rPr lang="en-US" sz="2400" b="1" dirty="0" smtClean="0">
                <a:latin typeface="Times New Roman" pitchFamily="18" charset="0"/>
                <a:ea typeface="Calibri" pitchFamily="34" charset="0"/>
                <a:cs typeface="Times New Roman" pitchFamily="18" charset="0"/>
              </a:rPr>
              <a:t> </a:t>
            </a:r>
            <a:r>
              <a:rPr lang="en-GB" sz="2400" dirty="0" smtClean="0">
                <a:latin typeface="Times New Roman" pitchFamily="18" charset="0"/>
                <a:ea typeface="Calibri" pitchFamily="34" charset="0"/>
                <a:cs typeface="Times New Roman" pitchFamily="18" charset="0"/>
              </a:rPr>
              <a:t>stemming complex.</a:t>
            </a:r>
          </a:p>
        </p:txBody>
      </p:sp>
    </p:spTree>
    <p:extLst>
      <p:ext uri="{BB962C8B-B14F-4D97-AF65-F5344CB8AC3E}">
        <p14:creationId xmlns:p14="http://schemas.microsoft.com/office/powerpoint/2010/main" xmlns="" val="341059226"/>
      </p:ext>
    </p:extLst>
  </p:cSld>
  <p:clrMapOvr>
    <a:masterClrMapping/>
  </p:clrMapOvr>
</p:sld>
</file>

<file path=ppt/theme/theme1.xml><?xml version="1.0" encoding="utf-8"?>
<a:theme xmlns:a="http://schemas.openxmlformats.org/drawingml/2006/main" name="Title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F407BE2F-22BD-F24E-9160-BD83EB8FA80C}" vid="{C31ECE4E-E000-6741-AD44-91B3D16F5C52}"/>
    </a:ext>
  </a:extLst>
</a:theme>
</file>

<file path=ppt/theme/theme2.xml><?xml version="1.0" encoding="utf-8"?>
<a:theme xmlns:a="http://schemas.openxmlformats.org/drawingml/2006/main" name="Inn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F407BE2F-22BD-F24E-9160-BD83EB8FA80C}" vid="{C31ECE4E-E000-6741-AD44-91B3D16F5C52}"/>
    </a:ext>
  </a:extLst>
</a:theme>
</file>

<file path=ppt/theme/theme3.xml><?xml version="1.0" encoding="utf-8"?>
<a:theme xmlns:a="http://schemas.openxmlformats.org/drawingml/2006/main" name="abstrac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F407BE2F-22BD-F24E-9160-BD83EB8FA80C}" vid="{C31ECE4E-E000-6741-AD44-91B3D16F5C52}"/>
    </a:ext>
  </a:extLst>
</a:theme>
</file>

<file path=ppt/theme/theme4.xml><?xml version="1.0" encoding="utf-8"?>
<a:theme xmlns:a="http://schemas.openxmlformats.org/drawingml/2006/main" name="INTRODUC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F407BE2F-22BD-F24E-9160-BD83EB8FA80C}" vid="{C31ECE4E-E000-6741-AD44-91B3D16F5C52}"/>
    </a:ext>
  </a:extLst>
</a:theme>
</file>

<file path=ppt/theme/theme5.xml><?xml version="1.0" encoding="utf-8"?>
<a:theme xmlns:a="http://schemas.openxmlformats.org/drawingml/2006/main" name="METHOD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F407BE2F-22BD-F24E-9160-BD83EB8FA80C}" vid="{C31ECE4E-E000-6741-AD44-91B3D16F5C52}"/>
    </a:ext>
  </a:extLst>
</a:theme>
</file>

<file path=ppt/theme/theme6.xml><?xml version="1.0" encoding="utf-8"?>
<a:theme xmlns:a="http://schemas.openxmlformats.org/drawingml/2006/main" name="RESULT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F407BE2F-22BD-F24E-9160-BD83EB8FA80C}" vid="{C31ECE4E-E000-6741-AD44-91B3D16F5C52}"/>
    </a:ext>
  </a:extLst>
</a:theme>
</file>

<file path=ppt/theme/theme7.xml><?xml version="1.0" encoding="utf-8"?>
<a:theme xmlns:a="http://schemas.openxmlformats.org/drawingml/2006/main" name="CONCLUSION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F407BE2F-22BD-F24E-9160-BD83EB8FA80C}" vid="{C31ECE4E-E000-6741-AD44-91B3D16F5C5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493</TotalTime>
  <Words>1241</Words>
  <Application>Microsoft Office PowerPoint</Application>
  <PresentationFormat>Экран (16:9)</PresentationFormat>
  <Paragraphs>271</Paragraphs>
  <Slides>7</Slides>
  <Notes>0</Notes>
  <HiddenSlides>0</HiddenSlides>
  <MMClips>0</MMClips>
  <ScaleCrop>false</ScaleCrop>
  <HeadingPairs>
    <vt:vector size="6" baseType="variant">
      <vt:variant>
        <vt:lpstr>Тема</vt:lpstr>
      </vt:variant>
      <vt:variant>
        <vt:i4>7</vt:i4>
      </vt:variant>
      <vt:variant>
        <vt:lpstr>Внедренные серверы OLE</vt:lpstr>
      </vt:variant>
      <vt:variant>
        <vt:i4>1</vt:i4>
      </vt:variant>
      <vt:variant>
        <vt:lpstr>Заголовки слайдов</vt:lpstr>
      </vt:variant>
      <vt:variant>
        <vt:i4>7</vt:i4>
      </vt:variant>
    </vt:vector>
  </HeadingPairs>
  <TitlesOfParts>
    <vt:vector size="15" baseType="lpstr">
      <vt:lpstr>Title Slide</vt:lpstr>
      <vt:lpstr>Inner Slide</vt:lpstr>
      <vt:lpstr>abstract</vt:lpstr>
      <vt:lpstr>INTRODUCTION</vt:lpstr>
      <vt:lpstr>METHODS</vt:lpstr>
      <vt:lpstr>RESULTS</vt:lpstr>
      <vt:lpstr>CONCLUSIONS</vt:lpstr>
      <vt:lpstr>Диаграмма</vt:lpstr>
      <vt:lpstr>Слайд 1</vt:lpstr>
      <vt:lpstr>Слайд 2</vt:lpstr>
      <vt:lpstr>Слайд 3</vt:lpstr>
      <vt:lpstr>Слайд 4</vt:lpstr>
      <vt:lpstr>Слайд 5</vt:lpstr>
      <vt:lpstr>Слайд 6</vt:lpstr>
      <vt:lpstr>Слайд 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22861</cp:lastModifiedBy>
  <cp:revision>66</cp:revision>
  <cp:lastPrinted>2019-03-26T13:54:24Z</cp:lastPrinted>
  <dcterms:created xsi:type="dcterms:W3CDTF">2019-04-24T06:32:04Z</dcterms:created>
  <dcterms:modified xsi:type="dcterms:W3CDTF">2021-06-13T18:06:19Z</dcterms:modified>
</cp:coreProperties>
</file>