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22"/>
  </p:notesMasterIdLst>
  <p:sldIdLst>
    <p:sldId id="256" r:id="rId8"/>
    <p:sldId id="258" r:id="rId9"/>
    <p:sldId id="277" r:id="rId10"/>
    <p:sldId id="273" r:id="rId11"/>
    <p:sldId id="265" r:id="rId12"/>
    <p:sldId id="261" r:id="rId13"/>
    <p:sldId id="274" r:id="rId14"/>
    <p:sldId id="262" r:id="rId15"/>
    <p:sldId id="272" r:id="rId16"/>
    <p:sldId id="264" r:id="rId17"/>
    <p:sldId id="275" r:id="rId18"/>
    <p:sldId id="263" r:id="rId19"/>
    <p:sldId id="276" r:id="rId20"/>
    <p:sldId id="278" r:id="rId21"/>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33"/>
    <p:restoredTop sz="94623"/>
  </p:normalViewPr>
  <p:slideViewPr>
    <p:cSldViewPr snapToGrid="0" snapToObjects="1">
      <p:cViewPr varScale="1">
        <p:scale>
          <a:sx n="98" d="100"/>
          <a:sy n="98"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8D274-338C-4C96-BC86-0EC4C609DE2F}" type="doc">
      <dgm:prSet loTypeId="urn:microsoft.com/office/officeart/2005/8/layout/chevronAccent+Icon" loCatId="process" qsTypeId="urn:microsoft.com/office/officeart/2005/8/quickstyle/simple1" qsCatId="simple" csTypeId="urn:microsoft.com/office/officeart/2005/8/colors/colorful4" csCatId="colorful" phldr="1"/>
      <dgm:spPr/>
      <dgm:t>
        <a:bodyPr/>
        <a:lstStyle/>
        <a:p>
          <a:endParaRPr lang="en-US"/>
        </a:p>
      </dgm:t>
    </dgm:pt>
    <dgm:pt modelId="{F1BB9D05-EC7C-4B4A-BA79-56BC547C925F}">
      <dgm:prSet phldrT="[Text]" custT="1"/>
      <dgm:spPr/>
      <dgm:t>
        <a:bodyPr/>
        <a:lstStyle/>
        <a:p>
          <a:r>
            <a:rPr lang="en-US" sz="1200" b="1" dirty="0" smtClean="0">
              <a:solidFill>
                <a:schemeClr val="tx1"/>
              </a:solidFill>
            </a:rPr>
            <a:t>ABSTRACT</a:t>
          </a:r>
          <a:endParaRPr lang="en-US" sz="1200" b="1" dirty="0">
            <a:solidFill>
              <a:schemeClr val="tx1"/>
            </a:solidFill>
          </a:endParaRPr>
        </a:p>
      </dgm:t>
    </dgm:pt>
    <dgm:pt modelId="{5813D0C6-5354-4471-8D13-7729E51074E9}" type="parTrans" cxnId="{41829985-6F53-477F-AB5F-39F2AEE10E14}">
      <dgm:prSet/>
      <dgm:spPr/>
      <dgm:t>
        <a:bodyPr/>
        <a:lstStyle/>
        <a:p>
          <a:endParaRPr lang="en-US" sz="1200" b="1">
            <a:solidFill>
              <a:schemeClr val="tx1"/>
            </a:solidFill>
          </a:endParaRPr>
        </a:p>
      </dgm:t>
    </dgm:pt>
    <dgm:pt modelId="{20571CFF-801E-413E-89CB-2BB716E9E70C}" type="sibTrans" cxnId="{41829985-6F53-477F-AB5F-39F2AEE10E14}">
      <dgm:prSet/>
      <dgm:spPr/>
      <dgm:t>
        <a:bodyPr/>
        <a:lstStyle/>
        <a:p>
          <a:endParaRPr lang="en-US" sz="1200" b="1">
            <a:solidFill>
              <a:schemeClr val="tx1"/>
            </a:solidFill>
          </a:endParaRPr>
        </a:p>
      </dgm:t>
    </dgm:pt>
    <dgm:pt modelId="{BB5F7B2A-D11D-40DB-A344-DD7327837AA5}">
      <dgm:prSet phldrT="[Text]" custT="1"/>
      <dgm:spPr/>
      <dgm:t>
        <a:bodyPr/>
        <a:lstStyle/>
        <a:p>
          <a:r>
            <a:rPr lang="en-US" sz="1200" b="1" dirty="0" smtClean="0">
              <a:solidFill>
                <a:schemeClr val="tx1"/>
              </a:solidFill>
            </a:rPr>
            <a:t>INTRODUCTION</a:t>
          </a:r>
          <a:endParaRPr lang="en-US" sz="1200" b="1" dirty="0">
            <a:solidFill>
              <a:schemeClr val="tx1"/>
            </a:solidFill>
          </a:endParaRPr>
        </a:p>
      </dgm:t>
    </dgm:pt>
    <dgm:pt modelId="{D992C237-63D9-4C3B-AC57-7D10CC5321EE}" type="parTrans" cxnId="{ACA78A2D-12F8-401D-85C5-F72DE127553C}">
      <dgm:prSet/>
      <dgm:spPr/>
      <dgm:t>
        <a:bodyPr/>
        <a:lstStyle/>
        <a:p>
          <a:endParaRPr lang="en-US" sz="1200" b="1">
            <a:solidFill>
              <a:schemeClr val="tx1"/>
            </a:solidFill>
          </a:endParaRPr>
        </a:p>
      </dgm:t>
    </dgm:pt>
    <dgm:pt modelId="{5BE791C2-67DA-4DBC-921E-5FED0D90CBF6}" type="sibTrans" cxnId="{ACA78A2D-12F8-401D-85C5-F72DE127553C}">
      <dgm:prSet/>
      <dgm:spPr/>
      <dgm:t>
        <a:bodyPr/>
        <a:lstStyle/>
        <a:p>
          <a:endParaRPr lang="en-US" sz="1200" b="1">
            <a:solidFill>
              <a:schemeClr val="tx1"/>
            </a:solidFill>
          </a:endParaRPr>
        </a:p>
      </dgm:t>
    </dgm:pt>
    <dgm:pt modelId="{F4A49844-CB47-422C-93A1-F248D8F05A4D}">
      <dgm:prSet phldrT="[Text]" custT="1"/>
      <dgm:spPr/>
      <dgm:t>
        <a:bodyPr/>
        <a:lstStyle/>
        <a:p>
          <a:r>
            <a:rPr lang="en-US" sz="1200" b="1" dirty="0" smtClean="0">
              <a:solidFill>
                <a:schemeClr val="tx1"/>
              </a:solidFill>
            </a:rPr>
            <a:t>METHODS</a:t>
          </a:r>
          <a:endParaRPr lang="en-US" sz="1200" b="1" dirty="0">
            <a:solidFill>
              <a:schemeClr val="tx1"/>
            </a:solidFill>
          </a:endParaRPr>
        </a:p>
      </dgm:t>
    </dgm:pt>
    <dgm:pt modelId="{9E11997A-8229-4801-B164-F44A4551A0E4}" type="parTrans" cxnId="{1CA10FE0-5C94-496D-A71D-FE582380E0F2}">
      <dgm:prSet/>
      <dgm:spPr/>
      <dgm:t>
        <a:bodyPr/>
        <a:lstStyle/>
        <a:p>
          <a:endParaRPr lang="en-US" sz="1200" b="1">
            <a:solidFill>
              <a:schemeClr val="tx1"/>
            </a:solidFill>
          </a:endParaRPr>
        </a:p>
      </dgm:t>
    </dgm:pt>
    <dgm:pt modelId="{07F177F3-C7F0-4CFD-AD8E-87D7B6A79234}" type="sibTrans" cxnId="{1CA10FE0-5C94-496D-A71D-FE582380E0F2}">
      <dgm:prSet/>
      <dgm:spPr/>
      <dgm:t>
        <a:bodyPr/>
        <a:lstStyle/>
        <a:p>
          <a:endParaRPr lang="en-US" sz="1200" b="1">
            <a:solidFill>
              <a:schemeClr val="tx1"/>
            </a:solidFill>
          </a:endParaRPr>
        </a:p>
      </dgm:t>
    </dgm:pt>
    <dgm:pt modelId="{07C83DAB-9D47-4FBD-803E-0E990565624F}">
      <dgm:prSet custT="1"/>
      <dgm:spPr/>
      <dgm:t>
        <a:bodyPr/>
        <a:lstStyle/>
        <a:p>
          <a:r>
            <a:rPr lang="en-US" sz="1200" b="1" dirty="0" smtClean="0">
              <a:solidFill>
                <a:schemeClr val="tx1"/>
              </a:solidFill>
            </a:rPr>
            <a:t>RESULTS</a:t>
          </a:r>
          <a:endParaRPr lang="en-US" sz="1200" b="1" dirty="0">
            <a:solidFill>
              <a:schemeClr val="tx1"/>
            </a:solidFill>
          </a:endParaRPr>
        </a:p>
      </dgm:t>
    </dgm:pt>
    <dgm:pt modelId="{79307E10-704F-48BF-A768-48BA3090700E}" type="parTrans" cxnId="{AEF0E2FD-0EE5-4D40-9DA8-078CA7E2281C}">
      <dgm:prSet/>
      <dgm:spPr/>
      <dgm:t>
        <a:bodyPr/>
        <a:lstStyle/>
        <a:p>
          <a:endParaRPr lang="en-US" sz="1200" b="1">
            <a:solidFill>
              <a:schemeClr val="tx1"/>
            </a:solidFill>
          </a:endParaRPr>
        </a:p>
      </dgm:t>
    </dgm:pt>
    <dgm:pt modelId="{F1A746A4-5869-481D-93E2-7A9E65E99D88}" type="sibTrans" cxnId="{AEF0E2FD-0EE5-4D40-9DA8-078CA7E2281C}">
      <dgm:prSet/>
      <dgm:spPr/>
      <dgm:t>
        <a:bodyPr/>
        <a:lstStyle/>
        <a:p>
          <a:endParaRPr lang="en-US" sz="1200" b="1">
            <a:solidFill>
              <a:schemeClr val="tx1"/>
            </a:solidFill>
          </a:endParaRPr>
        </a:p>
      </dgm:t>
    </dgm:pt>
    <dgm:pt modelId="{40DF841E-FAA4-42A8-BEAC-4653CEA8D8CB}">
      <dgm:prSet custT="1"/>
      <dgm:spPr/>
      <dgm:t>
        <a:bodyPr/>
        <a:lstStyle/>
        <a:p>
          <a:r>
            <a:rPr lang="en-US" sz="1200" b="1" dirty="0" smtClean="0">
              <a:solidFill>
                <a:schemeClr val="tx1"/>
              </a:solidFill>
            </a:rPr>
            <a:t>CONCLUSIONS</a:t>
          </a:r>
          <a:endParaRPr lang="en-US" sz="1200" b="1" dirty="0">
            <a:solidFill>
              <a:schemeClr val="tx1"/>
            </a:solidFill>
          </a:endParaRPr>
        </a:p>
      </dgm:t>
    </dgm:pt>
    <dgm:pt modelId="{F19CC49D-67F9-46AB-A88C-CC1661A1CE1B}" type="parTrans" cxnId="{6C409A3D-AEFF-40AA-A400-D422CF64F532}">
      <dgm:prSet/>
      <dgm:spPr/>
      <dgm:t>
        <a:bodyPr/>
        <a:lstStyle/>
        <a:p>
          <a:endParaRPr lang="en-US" sz="1200" b="1">
            <a:solidFill>
              <a:schemeClr val="tx1"/>
            </a:solidFill>
          </a:endParaRPr>
        </a:p>
      </dgm:t>
    </dgm:pt>
    <dgm:pt modelId="{EC2B34B0-14F2-4553-A0C1-952ADA921899}" type="sibTrans" cxnId="{6C409A3D-AEFF-40AA-A400-D422CF64F532}">
      <dgm:prSet/>
      <dgm:spPr/>
      <dgm:t>
        <a:bodyPr/>
        <a:lstStyle/>
        <a:p>
          <a:endParaRPr lang="en-US" sz="1200" b="1">
            <a:solidFill>
              <a:schemeClr val="tx1"/>
            </a:solidFill>
          </a:endParaRPr>
        </a:p>
      </dgm:t>
    </dgm:pt>
    <dgm:pt modelId="{7C0CCA23-2D79-495E-B3E3-11E95ACEFDF1}" type="pres">
      <dgm:prSet presAssocID="{E718D274-338C-4C96-BC86-0EC4C609DE2F}" presName="Name0" presStyleCnt="0">
        <dgm:presLayoutVars>
          <dgm:dir/>
          <dgm:resizeHandles val="exact"/>
        </dgm:presLayoutVars>
      </dgm:prSet>
      <dgm:spPr/>
    </dgm:pt>
    <dgm:pt modelId="{D1E12BC8-9B86-43CC-9F91-F2E806EAAEFF}" type="pres">
      <dgm:prSet presAssocID="{F1BB9D05-EC7C-4B4A-BA79-56BC547C925F}" presName="composite" presStyleCnt="0"/>
      <dgm:spPr/>
    </dgm:pt>
    <dgm:pt modelId="{8C5FA7BB-7E1B-4056-BB46-42470222CA5B}" type="pres">
      <dgm:prSet presAssocID="{F1BB9D05-EC7C-4B4A-BA79-56BC547C925F}" presName="bgChev" presStyleLbl="node1" presStyleIdx="0" presStyleCnt="5"/>
      <dgm:spPr/>
    </dgm:pt>
    <dgm:pt modelId="{F179A595-39EE-42AE-AED5-D84CDB5D6D0E}" type="pres">
      <dgm:prSet presAssocID="{F1BB9D05-EC7C-4B4A-BA79-56BC547C925F}" presName="txNode" presStyleLbl="fgAcc1" presStyleIdx="0" presStyleCnt="5">
        <dgm:presLayoutVars>
          <dgm:bulletEnabled val="1"/>
        </dgm:presLayoutVars>
      </dgm:prSet>
      <dgm:spPr/>
    </dgm:pt>
    <dgm:pt modelId="{F7ACE9C0-0EEA-4959-B2E2-5B1CBF53BA81}" type="pres">
      <dgm:prSet presAssocID="{20571CFF-801E-413E-89CB-2BB716E9E70C}" presName="compositeSpace" presStyleCnt="0"/>
      <dgm:spPr/>
    </dgm:pt>
    <dgm:pt modelId="{8AFF4064-97A6-4CB2-88FF-E2198053A33E}" type="pres">
      <dgm:prSet presAssocID="{BB5F7B2A-D11D-40DB-A344-DD7327837AA5}" presName="composite" presStyleCnt="0"/>
      <dgm:spPr/>
    </dgm:pt>
    <dgm:pt modelId="{2CECB7F5-4F2A-4F10-9E20-3973D884335B}" type="pres">
      <dgm:prSet presAssocID="{BB5F7B2A-D11D-40DB-A344-DD7327837AA5}" presName="bgChev" presStyleLbl="node1" presStyleIdx="1" presStyleCnt="5"/>
      <dgm:spPr/>
    </dgm:pt>
    <dgm:pt modelId="{F3376CE4-E888-4B9F-AE00-F721EBAB7C79}" type="pres">
      <dgm:prSet presAssocID="{BB5F7B2A-D11D-40DB-A344-DD7327837AA5}" presName="txNode" presStyleLbl="fgAcc1" presStyleIdx="1" presStyleCnt="5">
        <dgm:presLayoutVars>
          <dgm:bulletEnabled val="1"/>
        </dgm:presLayoutVars>
      </dgm:prSet>
      <dgm:spPr/>
    </dgm:pt>
    <dgm:pt modelId="{DE3FA1FA-6396-4E80-96E7-4859656BA1AA}" type="pres">
      <dgm:prSet presAssocID="{5BE791C2-67DA-4DBC-921E-5FED0D90CBF6}" presName="compositeSpace" presStyleCnt="0"/>
      <dgm:spPr/>
    </dgm:pt>
    <dgm:pt modelId="{0834A42E-1E96-4C16-B99A-0E8162269015}" type="pres">
      <dgm:prSet presAssocID="{F4A49844-CB47-422C-93A1-F248D8F05A4D}" presName="composite" presStyleCnt="0"/>
      <dgm:spPr/>
    </dgm:pt>
    <dgm:pt modelId="{0AA5A9D8-7D99-442F-84F4-C9DEF66E7FC9}" type="pres">
      <dgm:prSet presAssocID="{F4A49844-CB47-422C-93A1-F248D8F05A4D}" presName="bgChev" presStyleLbl="node1" presStyleIdx="2" presStyleCnt="5"/>
      <dgm:spPr/>
    </dgm:pt>
    <dgm:pt modelId="{50DD6255-FABF-4682-B592-AEABC5C72BA6}" type="pres">
      <dgm:prSet presAssocID="{F4A49844-CB47-422C-93A1-F248D8F05A4D}" presName="txNode" presStyleLbl="fgAcc1" presStyleIdx="2" presStyleCnt="5">
        <dgm:presLayoutVars>
          <dgm:bulletEnabled val="1"/>
        </dgm:presLayoutVars>
      </dgm:prSet>
      <dgm:spPr/>
    </dgm:pt>
    <dgm:pt modelId="{63FFCF97-27F6-4EE7-9442-7CC9F8639559}" type="pres">
      <dgm:prSet presAssocID="{07F177F3-C7F0-4CFD-AD8E-87D7B6A79234}" presName="compositeSpace" presStyleCnt="0"/>
      <dgm:spPr/>
    </dgm:pt>
    <dgm:pt modelId="{8CBD4BBF-4FF8-4AA7-B064-186892F5E3B7}" type="pres">
      <dgm:prSet presAssocID="{07C83DAB-9D47-4FBD-803E-0E990565624F}" presName="composite" presStyleCnt="0"/>
      <dgm:spPr/>
    </dgm:pt>
    <dgm:pt modelId="{CDDDF62B-D5F5-49EC-B3E8-DA0B516ECE9C}" type="pres">
      <dgm:prSet presAssocID="{07C83DAB-9D47-4FBD-803E-0E990565624F}" presName="bgChev" presStyleLbl="node1" presStyleIdx="3" presStyleCnt="5"/>
      <dgm:spPr/>
    </dgm:pt>
    <dgm:pt modelId="{F912BF8B-B7B7-492C-B3E4-D8A63B581912}" type="pres">
      <dgm:prSet presAssocID="{07C83DAB-9D47-4FBD-803E-0E990565624F}" presName="txNode" presStyleLbl="fgAcc1" presStyleIdx="3" presStyleCnt="5">
        <dgm:presLayoutVars>
          <dgm:bulletEnabled val="1"/>
        </dgm:presLayoutVars>
      </dgm:prSet>
      <dgm:spPr/>
    </dgm:pt>
    <dgm:pt modelId="{2A8D585A-CFEB-4049-BAFC-C698336503A2}" type="pres">
      <dgm:prSet presAssocID="{F1A746A4-5869-481D-93E2-7A9E65E99D88}" presName="compositeSpace" presStyleCnt="0"/>
      <dgm:spPr/>
    </dgm:pt>
    <dgm:pt modelId="{52AA3073-B7F4-4954-8361-031C52C6FAF2}" type="pres">
      <dgm:prSet presAssocID="{40DF841E-FAA4-42A8-BEAC-4653CEA8D8CB}" presName="composite" presStyleCnt="0"/>
      <dgm:spPr/>
    </dgm:pt>
    <dgm:pt modelId="{754921E0-8AE4-4961-AEA8-C1683A035966}" type="pres">
      <dgm:prSet presAssocID="{40DF841E-FAA4-42A8-BEAC-4653CEA8D8CB}" presName="bgChev" presStyleLbl="node1" presStyleIdx="4" presStyleCnt="5"/>
      <dgm:spPr/>
    </dgm:pt>
    <dgm:pt modelId="{3CC2E483-BCE2-4535-A965-CB60DE9AE61F}" type="pres">
      <dgm:prSet presAssocID="{40DF841E-FAA4-42A8-BEAC-4653CEA8D8CB}" presName="txNode" presStyleLbl="fgAcc1" presStyleIdx="4" presStyleCnt="5">
        <dgm:presLayoutVars>
          <dgm:bulletEnabled val="1"/>
        </dgm:presLayoutVars>
      </dgm:prSet>
      <dgm:spPr/>
    </dgm:pt>
  </dgm:ptLst>
  <dgm:cxnLst>
    <dgm:cxn modelId="{1CA10FE0-5C94-496D-A71D-FE582380E0F2}" srcId="{E718D274-338C-4C96-BC86-0EC4C609DE2F}" destId="{F4A49844-CB47-422C-93A1-F248D8F05A4D}" srcOrd="2" destOrd="0" parTransId="{9E11997A-8229-4801-B164-F44A4551A0E4}" sibTransId="{07F177F3-C7F0-4CFD-AD8E-87D7B6A79234}"/>
    <dgm:cxn modelId="{41829985-6F53-477F-AB5F-39F2AEE10E14}" srcId="{E718D274-338C-4C96-BC86-0EC4C609DE2F}" destId="{F1BB9D05-EC7C-4B4A-BA79-56BC547C925F}" srcOrd="0" destOrd="0" parTransId="{5813D0C6-5354-4471-8D13-7729E51074E9}" sibTransId="{20571CFF-801E-413E-89CB-2BB716E9E70C}"/>
    <dgm:cxn modelId="{C5F92B94-A710-4AE9-B781-E1458EA55AE3}" type="presOf" srcId="{40DF841E-FAA4-42A8-BEAC-4653CEA8D8CB}" destId="{3CC2E483-BCE2-4535-A965-CB60DE9AE61F}" srcOrd="0" destOrd="0" presId="urn:microsoft.com/office/officeart/2005/8/layout/chevronAccent+Icon"/>
    <dgm:cxn modelId="{6C409A3D-AEFF-40AA-A400-D422CF64F532}" srcId="{E718D274-338C-4C96-BC86-0EC4C609DE2F}" destId="{40DF841E-FAA4-42A8-BEAC-4653CEA8D8CB}" srcOrd="4" destOrd="0" parTransId="{F19CC49D-67F9-46AB-A88C-CC1661A1CE1B}" sibTransId="{EC2B34B0-14F2-4553-A0C1-952ADA921899}"/>
    <dgm:cxn modelId="{AEF0E2FD-0EE5-4D40-9DA8-078CA7E2281C}" srcId="{E718D274-338C-4C96-BC86-0EC4C609DE2F}" destId="{07C83DAB-9D47-4FBD-803E-0E990565624F}" srcOrd="3" destOrd="0" parTransId="{79307E10-704F-48BF-A768-48BA3090700E}" sibTransId="{F1A746A4-5869-481D-93E2-7A9E65E99D88}"/>
    <dgm:cxn modelId="{7CECE2B6-2109-4909-AD49-80E74C856001}" type="presOf" srcId="{BB5F7B2A-D11D-40DB-A344-DD7327837AA5}" destId="{F3376CE4-E888-4B9F-AE00-F721EBAB7C79}" srcOrd="0" destOrd="0" presId="urn:microsoft.com/office/officeart/2005/8/layout/chevronAccent+Icon"/>
    <dgm:cxn modelId="{2F7F4B43-3B44-4334-BAD1-3F16D9F5A921}" type="presOf" srcId="{E718D274-338C-4C96-BC86-0EC4C609DE2F}" destId="{7C0CCA23-2D79-495E-B3E3-11E95ACEFDF1}" srcOrd="0" destOrd="0" presId="urn:microsoft.com/office/officeart/2005/8/layout/chevronAccent+Icon"/>
    <dgm:cxn modelId="{AFCDDF16-A327-4C29-99E5-0555C9283BB4}" type="presOf" srcId="{F1BB9D05-EC7C-4B4A-BA79-56BC547C925F}" destId="{F179A595-39EE-42AE-AED5-D84CDB5D6D0E}" srcOrd="0" destOrd="0" presId="urn:microsoft.com/office/officeart/2005/8/layout/chevronAccent+Icon"/>
    <dgm:cxn modelId="{ECD91B8D-5926-4E3A-B08C-14BB19A1C8AD}" type="presOf" srcId="{07C83DAB-9D47-4FBD-803E-0E990565624F}" destId="{F912BF8B-B7B7-492C-B3E4-D8A63B581912}" srcOrd="0" destOrd="0" presId="urn:microsoft.com/office/officeart/2005/8/layout/chevronAccent+Icon"/>
    <dgm:cxn modelId="{71AAEDA7-A210-4CF0-B5FE-A8735F4A014B}" type="presOf" srcId="{F4A49844-CB47-422C-93A1-F248D8F05A4D}" destId="{50DD6255-FABF-4682-B592-AEABC5C72BA6}" srcOrd="0" destOrd="0" presId="urn:microsoft.com/office/officeart/2005/8/layout/chevronAccent+Icon"/>
    <dgm:cxn modelId="{ACA78A2D-12F8-401D-85C5-F72DE127553C}" srcId="{E718D274-338C-4C96-BC86-0EC4C609DE2F}" destId="{BB5F7B2A-D11D-40DB-A344-DD7327837AA5}" srcOrd="1" destOrd="0" parTransId="{D992C237-63D9-4C3B-AC57-7D10CC5321EE}" sibTransId="{5BE791C2-67DA-4DBC-921E-5FED0D90CBF6}"/>
    <dgm:cxn modelId="{693F9E0C-4005-49FA-9E16-ADC6C55D87D1}" type="presParOf" srcId="{7C0CCA23-2D79-495E-B3E3-11E95ACEFDF1}" destId="{D1E12BC8-9B86-43CC-9F91-F2E806EAAEFF}" srcOrd="0" destOrd="0" presId="urn:microsoft.com/office/officeart/2005/8/layout/chevronAccent+Icon"/>
    <dgm:cxn modelId="{0F89F1EC-903D-474E-B3AA-F6EF58AA9387}" type="presParOf" srcId="{D1E12BC8-9B86-43CC-9F91-F2E806EAAEFF}" destId="{8C5FA7BB-7E1B-4056-BB46-42470222CA5B}" srcOrd="0" destOrd="0" presId="urn:microsoft.com/office/officeart/2005/8/layout/chevronAccent+Icon"/>
    <dgm:cxn modelId="{C98B7EB3-1ABE-4D19-9EED-43823B52CAF0}" type="presParOf" srcId="{D1E12BC8-9B86-43CC-9F91-F2E806EAAEFF}" destId="{F179A595-39EE-42AE-AED5-D84CDB5D6D0E}" srcOrd="1" destOrd="0" presId="urn:microsoft.com/office/officeart/2005/8/layout/chevronAccent+Icon"/>
    <dgm:cxn modelId="{4BF7E490-355B-48E5-BC83-EB3ED0564137}" type="presParOf" srcId="{7C0CCA23-2D79-495E-B3E3-11E95ACEFDF1}" destId="{F7ACE9C0-0EEA-4959-B2E2-5B1CBF53BA81}" srcOrd="1" destOrd="0" presId="urn:microsoft.com/office/officeart/2005/8/layout/chevronAccent+Icon"/>
    <dgm:cxn modelId="{D4054D27-F3E5-4CC0-B7E3-D5216133C436}" type="presParOf" srcId="{7C0CCA23-2D79-495E-B3E3-11E95ACEFDF1}" destId="{8AFF4064-97A6-4CB2-88FF-E2198053A33E}" srcOrd="2" destOrd="0" presId="urn:microsoft.com/office/officeart/2005/8/layout/chevronAccent+Icon"/>
    <dgm:cxn modelId="{91311AF2-458F-4DE1-B587-4025CEF914A3}" type="presParOf" srcId="{8AFF4064-97A6-4CB2-88FF-E2198053A33E}" destId="{2CECB7F5-4F2A-4F10-9E20-3973D884335B}" srcOrd="0" destOrd="0" presId="urn:microsoft.com/office/officeart/2005/8/layout/chevronAccent+Icon"/>
    <dgm:cxn modelId="{CC65D0CE-24B0-4AA7-A7A7-4306C5A873A3}" type="presParOf" srcId="{8AFF4064-97A6-4CB2-88FF-E2198053A33E}" destId="{F3376CE4-E888-4B9F-AE00-F721EBAB7C79}" srcOrd="1" destOrd="0" presId="urn:microsoft.com/office/officeart/2005/8/layout/chevronAccent+Icon"/>
    <dgm:cxn modelId="{79E5E82C-93D0-475D-BC7B-61F50F915A7D}" type="presParOf" srcId="{7C0CCA23-2D79-495E-B3E3-11E95ACEFDF1}" destId="{DE3FA1FA-6396-4E80-96E7-4859656BA1AA}" srcOrd="3" destOrd="0" presId="urn:microsoft.com/office/officeart/2005/8/layout/chevronAccent+Icon"/>
    <dgm:cxn modelId="{DE3759C1-FF09-4E8D-9942-246D114D5548}" type="presParOf" srcId="{7C0CCA23-2D79-495E-B3E3-11E95ACEFDF1}" destId="{0834A42E-1E96-4C16-B99A-0E8162269015}" srcOrd="4" destOrd="0" presId="urn:microsoft.com/office/officeart/2005/8/layout/chevronAccent+Icon"/>
    <dgm:cxn modelId="{0FD35078-699C-4EF8-9B85-26424E2BFA9A}" type="presParOf" srcId="{0834A42E-1E96-4C16-B99A-0E8162269015}" destId="{0AA5A9D8-7D99-442F-84F4-C9DEF66E7FC9}" srcOrd="0" destOrd="0" presId="urn:microsoft.com/office/officeart/2005/8/layout/chevronAccent+Icon"/>
    <dgm:cxn modelId="{9EF9FA0A-F70D-4805-B351-1E16F7CA669D}" type="presParOf" srcId="{0834A42E-1E96-4C16-B99A-0E8162269015}" destId="{50DD6255-FABF-4682-B592-AEABC5C72BA6}" srcOrd="1" destOrd="0" presId="urn:microsoft.com/office/officeart/2005/8/layout/chevronAccent+Icon"/>
    <dgm:cxn modelId="{2970BEF4-F1B0-4226-9A61-1D18127FDBC0}" type="presParOf" srcId="{7C0CCA23-2D79-495E-B3E3-11E95ACEFDF1}" destId="{63FFCF97-27F6-4EE7-9442-7CC9F8639559}" srcOrd="5" destOrd="0" presId="urn:microsoft.com/office/officeart/2005/8/layout/chevronAccent+Icon"/>
    <dgm:cxn modelId="{B950F47F-315E-406E-A0CF-67162D2E9635}" type="presParOf" srcId="{7C0CCA23-2D79-495E-B3E3-11E95ACEFDF1}" destId="{8CBD4BBF-4FF8-4AA7-B064-186892F5E3B7}" srcOrd="6" destOrd="0" presId="urn:microsoft.com/office/officeart/2005/8/layout/chevronAccent+Icon"/>
    <dgm:cxn modelId="{957CE03A-3472-4F33-B0A3-5BDFEEE6639A}" type="presParOf" srcId="{8CBD4BBF-4FF8-4AA7-B064-186892F5E3B7}" destId="{CDDDF62B-D5F5-49EC-B3E8-DA0B516ECE9C}" srcOrd="0" destOrd="0" presId="urn:microsoft.com/office/officeart/2005/8/layout/chevronAccent+Icon"/>
    <dgm:cxn modelId="{9BADCDDE-AD8A-4083-8A2F-B5917EEBB1AC}" type="presParOf" srcId="{8CBD4BBF-4FF8-4AA7-B064-186892F5E3B7}" destId="{F912BF8B-B7B7-492C-B3E4-D8A63B581912}" srcOrd="1" destOrd="0" presId="urn:microsoft.com/office/officeart/2005/8/layout/chevronAccent+Icon"/>
    <dgm:cxn modelId="{0EA939F6-3FC7-4997-8BB0-18E2CC3FCC73}" type="presParOf" srcId="{7C0CCA23-2D79-495E-B3E3-11E95ACEFDF1}" destId="{2A8D585A-CFEB-4049-BAFC-C698336503A2}" srcOrd="7" destOrd="0" presId="urn:microsoft.com/office/officeart/2005/8/layout/chevronAccent+Icon"/>
    <dgm:cxn modelId="{67F8DAA1-311C-49B7-9BD7-03620C0B1CEA}" type="presParOf" srcId="{7C0CCA23-2D79-495E-B3E3-11E95ACEFDF1}" destId="{52AA3073-B7F4-4954-8361-031C52C6FAF2}" srcOrd="8" destOrd="0" presId="urn:microsoft.com/office/officeart/2005/8/layout/chevronAccent+Icon"/>
    <dgm:cxn modelId="{98CEDC14-63DE-4A46-B8BB-0D95AA300118}" type="presParOf" srcId="{52AA3073-B7F4-4954-8361-031C52C6FAF2}" destId="{754921E0-8AE4-4961-AEA8-C1683A035966}" srcOrd="0" destOrd="0" presId="urn:microsoft.com/office/officeart/2005/8/layout/chevronAccent+Icon"/>
    <dgm:cxn modelId="{A43B53D8-4AAA-4909-8FC7-C8DEA35E6628}" type="presParOf" srcId="{52AA3073-B7F4-4954-8361-031C52C6FAF2}" destId="{3CC2E483-BCE2-4535-A965-CB60DE9AE61F}"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A7BB-7E1B-4056-BB46-42470222CA5B}">
      <dsp:nvSpPr>
        <dsp:cNvPr id="0" name=""/>
        <dsp:cNvSpPr/>
      </dsp:nvSpPr>
      <dsp:spPr>
        <a:xfrm>
          <a:off x="1355" y="1575286"/>
          <a:ext cx="1516900" cy="585523"/>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79A595-39EE-42AE-AED5-D84CDB5D6D0E}">
      <dsp:nvSpPr>
        <dsp:cNvPr id="0" name=""/>
        <dsp:cNvSpPr/>
      </dsp:nvSpPr>
      <dsp:spPr>
        <a:xfrm>
          <a:off x="405861" y="1721667"/>
          <a:ext cx="1280938" cy="5855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ABSTRACT</a:t>
          </a:r>
          <a:endParaRPr lang="en-US" sz="1200" b="1" kern="1200" dirty="0">
            <a:solidFill>
              <a:schemeClr val="tx1"/>
            </a:solidFill>
          </a:endParaRPr>
        </a:p>
      </dsp:txBody>
      <dsp:txXfrm>
        <a:off x="423010" y="1738816"/>
        <a:ext cx="1246640" cy="551225"/>
      </dsp:txXfrm>
    </dsp:sp>
    <dsp:sp modelId="{2CECB7F5-4F2A-4F10-9E20-3973D884335B}">
      <dsp:nvSpPr>
        <dsp:cNvPr id="0" name=""/>
        <dsp:cNvSpPr/>
      </dsp:nvSpPr>
      <dsp:spPr>
        <a:xfrm>
          <a:off x="1733992" y="1575286"/>
          <a:ext cx="1516900" cy="585523"/>
        </a:xfrm>
        <a:prstGeom prst="chevron">
          <a:avLst>
            <a:gd name="adj" fmla="val 4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76CE4-E888-4B9F-AE00-F721EBAB7C79}">
      <dsp:nvSpPr>
        <dsp:cNvPr id="0" name=""/>
        <dsp:cNvSpPr/>
      </dsp:nvSpPr>
      <dsp:spPr>
        <a:xfrm>
          <a:off x="2138499" y="1721667"/>
          <a:ext cx="1280938" cy="5855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INTRODUCTION</a:t>
          </a:r>
          <a:endParaRPr lang="en-US" sz="1200" b="1" kern="1200" dirty="0">
            <a:solidFill>
              <a:schemeClr val="tx1"/>
            </a:solidFill>
          </a:endParaRPr>
        </a:p>
      </dsp:txBody>
      <dsp:txXfrm>
        <a:off x="2155648" y="1738816"/>
        <a:ext cx="1246640" cy="551225"/>
      </dsp:txXfrm>
    </dsp:sp>
    <dsp:sp modelId="{0AA5A9D8-7D99-442F-84F4-C9DEF66E7FC9}">
      <dsp:nvSpPr>
        <dsp:cNvPr id="0" name=""/>
        <dsp:cNvSpPr/>
      </dsp:nvSpPr>
      <dsp:spPr>
        <a:xfrm>
          <a:off x="3466630" y="1575286"/>
          <a:ext cx="1516900" cy="585523"/>
        </a:xfrm>
        <a:prstGeom prst="chevron">
          <a:avLst>
            <a:gd name="adj" fmla="val 4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D6255-FABF-4682-B592-AEABC5C72BA6}">
      <dsp:nvSpPr>
        <dsp:cNvPr id="0" name=""/>
        <dsp:cNvSpPr/>
      </dsp:nvSpPr>
      <dsp:spPr>
        <a:xfrm>
          <a:off x="3871136" y="1721667"/>
          <a:ext cx="1280938" cy="5855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METHODS</a:t>
          </a:r>
          <a:endParaRPr lang="en-US" sz="1200" b="1" kern="1200" dirty="0">
            <a:solidFill>
              <a:schemeClr val="tx1"/>
            </a:solidFill>
          </a:endParaRPr>
        </a:p>
      </dsp:txBody>
      <dsp:txXfrm>
        <a:off x="3888285" y="1738816"/>
        <a:ext cx="1246640" cy="551225"/>
      </dsp:txXfrm>
    </dsp:sp>
    <dsp:sp modelId="{CDDDF62B-D5F5-49EC-B3E8-DA0B516ECE9C}">
      <dsp:nvSpPr>
        <dsp:cNvPr id="0" name=""/>
        <dsp:cNvSpPr/>
      </dsp:nvSpPr>
      <dsp:spPr>
        <a:xfrm>
          <a:off x="5199267" y="1575286"/>
          <a:ext cx="1516900" cy="585523"/>
        </a:xfrm>
        <a:prstGeom prst="chevron">
          <a:avLst>
            <a:gd name="adj" fmla="val 4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2BF8B-B7B7-492C-B3E4-D8A63B581912}">
      <dsp:nvSpPr>
        <dsp:cNvPr id="0" name=""/>
        <dsp:cNvSpPr/>
      </dsp:nvSpPr>
      <dsp:spPr>
        <a:xfrm>
          <a:off x="5603774" y="1721667"/>
          <a:ext cx="1280938" cy="5855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RESULTS</a:t>
          </a:r>
          <a:endParaRPr lang="en-US" sz="1200" b="1" kern="1200" dirty="0">
            <a:solidFill>
              <a:schemeClr val="tx1"/>
            </a:solidFill>
          </a:endParaRPr>
        </a:p>
      </dsp:txBody>
      <dsp:txXfrm>
        <a:off x="5620923" y="1738816"/>
        <a:ext cx="1246640" cy="551225"/>
      </dsp:txXfrm>
    </dsp:sp>
    <dsp:sp modelId="{754921E0-8AE4-4961-AEA8-C1683A035966}">
      <dsp:nvSpPr>
        <dsp:cNvPr id="0" name=""/>
        <dsp:cNvSpPr/>
      </dsp:nvSpPr>
      <dsp:spPr>
        <a:xfrm>
          <a:off x="6931904" y="1575286"/>
          <a:ext cx="1516900" cy="585523"/>
        </a:xfrm>
        <a:prstGeom prst="chevron">
          <a:avLst>
            <a:gd name="adj" fmla="val 4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2E483-BCE2-4535-A965-CB60DE9AE61F}">
      <dsp:nvSpPr>
        <dsp:cNvPr id="0" name=""/>
        <dsp:cNvSpPr/>
      </dsp:nvSpPr>
      <dsp:spPr>
        <a:xfrm>
          <a:off x="7336411" y="1721667"/>
          <a:ext cx="1280938" cy="5855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CONCLUSIONS</a:t>
          </a:r>
          <a:endParaRPr lang="en-US" sz="1200" b="1" kern="1200" dirty="0">
            <a:solidFill>
              <a:schemeClr val="tx1"/>
            </a:solidFill>
          </a:endParaRPr>
        </a:p>
      </dsp:txBody>
      <dsp:txXfrm>
        <a:off x="7353560" y="1738816"/>
        <a:ext cx="1246640" cy="5512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xmlns=""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xmlns=""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sp>
        <p:nvSpPr>
          <p:cNvPr id="15" name="TextBox 14">
            <a:extLst>
              <a:ext uri="{FF2B5EF4-FFF2-40B4-BE49-F238E27FC236}">
                <a16:creationId xmlns:a16="http://schemas.microsoft.com/office/drawing/2014/main" xmlns=""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xmlns=""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pic>
        <p:nvPicPr>
          <p:cNvPr id="10" name="Picture 9">
            <a:extLst>
              <a:ext uri="{FF2B5EF4-FFF2-40B4-BE49-F238E27FC236}">
                <a16:creationId xmlns:a16="http://schemas.microsoft.com/office/drawing/2014/main" xmlns=""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xmlns=""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doi.org/10.1007/s10950-020-09914-7" TargetMode="External"/><Relationship Id="rId2" Type="http://schemas.openxmlformats.org/officeDocument/2006/relationships/hyperlink" Target="https://doi.org/10.1093/gji/ggz24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xmlns="" id="{EEF774D5-8E1F-6744-9E49-DB689041ADBF}"/>
              </a:ext>
            </a:extLst>
          </p:cNvPr>
          <p:cNvSpPr>
            <a:spLocks noChangeArrowheads="1"/>
          </p:cNvSpPr>
          <p:nvPr/>
        </p:nvSpPr>
        <p:spPr bwMode="auto">
          <a:xfrm>
            <a:off x="0" y="1898347"/>
            <a:ext cx="9144000" cy="1142556"/>
          </a:xfrm>
          <a:prstGeom prst="rect">
            <a:avLst/>
          </a:prstGeom>
          <a:noFill/>
          <a:ln w="9525">
            <a:noFill/>
            <a:miter lim="800000"/>
            <a:headEnd/>
            <a:tailEnd/>
          </a:ln>
        </p:spPr>
        <p:txBody>
          <a:bodyPr wrap="square" lIns="18666" tIns="9334" rIns="18666" bIns="9334">
            <a:spAutoFit/>
          </a:bodyPr>
          <a:lstStyle/>
          <a:p>
            <a:pPr algn="ctr" eaLnBrk="0" hangingPunct="0"/>
            <a:r>
              <a:rPr lang="en-US" sz="1800" b="1" dirty="0" smtClean="0">
                <a:solidFill>
                  <a:schemeClr val="bg1"/>
                </a:solidFill>
                <a:latin typeface="Arial" panose="020B0604020202020204" pitchFamily="34" charset="0"/>
              </a:rPr>
              <a:t>An Integrated Study of Seismic and Infrasound for Detecting Non-Tectonic Earthquake in Indonesia</a:t>
            </a:r>
          </a:p>
          <a:p>
            <a:pPr algn="ctr" eaLnBrk="0" hangingPunct="0">
              <a:lnSpc>
                <a:spcPts val="1586"/>
              </a:lnSpc>
            </a:pPr>
            <a:endParaRPr lang="en-US" sz="2197" b="1" dirty="0">
              <a:solidFill>
                <a:schemeClr val="bg1"/>
              </a:solidFill>
              <a:latin typeface="Arial" panose="020B0604020202020204" pitchFamily="34" charset="0"/>
            </a:endParaRPr>
          </a:p>
          <a:p>
            <a:pPr algn="ctr" eaLnBrk="0" hangingPunct="0">
              <a:lnSpc>
                <a:spcPts val="1586"/>
              </a:lnSpc>
            </a:pPr>
            <a:r>
              <a:rPr lang="en-US" sz="1600" dirty="0" err="1" smtClean="0">
                <a:solidFill>
                  <a:schemeClr val="bg1"/>
                </a:solidFill>
                <a:latin typeface="Arial" panose="020B0604020202020204" pitchFamily="34" charset="0"/>
                <a:ea typeface="Avenir Book" charset="0"/>
              </a:rPr>
              <a:t>Aldilla</a:t>
            </a:r>
            <a:r>
              <a:rPr lang="en-US" sz="1600" dirty="0" smtClean="0">
                <a:solidFill>
                  <a:schemeClr val="bg1"/>
                </a:solidFill>
                <a:latin typeface="Arial" panose="020B0604020202020204" pitchFamily="34" charset="0"/>
                <a:ea typeface="Avenir Book" charset="0"/>
              </a:rPr>
              <a:t> </a:t>
            </a:r>
            <a:r>
              <a:rPr lang="en-US" sz="1600" dirty="0" err="1" smtClean="0">
                <a:solidFill>
                  <a:schemeClr val="bg1"/>
                </a:solidFill>
                <a:latin typeface="Arial" panose="020B0604020202020204" pitchFamily="34" charset="0"/>
                <a:ea typeface="Avenir Book" charset="0"/>
              </a:rPr>
              <a:t>Damayanti</a:t>
            </a:r>
            <a:r>
              <a:rPr lang="en-US" sz="1600" dirty="0" smtClean="0">
                <a:solidFill>
                  <a:schemeClr val="bg1"/>
                </a:solidFill>
                <a:latin typeface="Arial" panose="020B0604020202020204" pitchFamily="34" charset="0"/>
                <a:ea typeface="Avenir Book" charset="0"/>
              </a:rPr>
              <a:t> </a:t>
            </a:r>
            <a:r>
              <a:rPr lang="en-US" sz="1600" dirty="0" err="1" smtClean="0">
                <a:solidFill>
                  <a:schemeClr val="bg1"/>
                </a:solidFill>
                <a:latin typeface="Arial" panose="020B0604020202020204" pitchFamily="34" charset="0"/>
                <a:ea typeface="Avenir Book" charset="0"/>
              </a:rPr>
              <a:t>Purnama</a:t>
            </a:r>
            <a:r>
              <a:rPr lang="en-US" sz="1600" dirty="0" smtClean="0">
                <a:solidFill>
                  <a:schemeClr val="bg1"/>
                </a:solidFill>
                <a:latin typeface="Arial" panose="020B0604020202020204" pitchFamily="34" charset="0"/>
                <a:ea typeface="Avenir Book" charset="0"/>
              </a:rPr>
              <a:t> </a:t>
            </a:r>
            <a:r>
              <a:rPr lang="en-US" sz="1600" dirty="0" err="1" smtClean="0">
                <a:solidFill>
                  <a:schemeClr val="bg1"/>
                </a:solidFill>
                <a:latin typeface="Arial" panose="020B0604020202020204" pitchFamily="34" charset="0"/>
                <a:ea typeface="Avenir Book" charset="0"/>
              </a:rPr>
              <a:t>Ratri</a:t>
            </a:r>
            <a:r>
              <a:rPr lang="en-US" sz="1600" dirty="0" smtClean="0">
                <a:solidFill>
                  <a:schemeClr val="bg1"/>
                </a:solidFill>
                <a:latin typeface="Arial" panose="020B0604020202020204" pitchFamily="34" charset="0"/>
                <a:ea typeface="Avenir Book" charset="0"/>
              </a:rPr>
              <a:t>, Yusuf </a:t>
            </a:r>
            <a:r>
              <a:rPr lang="en-US" sz="1600" dirty="0" err="1" smtClean="0">
                <a:solidFill>
                  <a:schemeClr val="bg1"/>
                </a:solidFill>
                <a:latin typeface="Arial" panose="020B0604020202020204" pitchFamily="34" charset="0"/>
                <a:ea typeface="Avenir Book" charset="0"/>
              </a:rPr>
              <a:t>Hadi</a:t>
            </a:r>
            <a:r>
              <a:rPr lang="en-US" sz="1600" dirty="0" smtClean="0">
                <a:solidFill>
                  <a:schemeClr val="bg1"/>
                </a:solidFill>
                <a:latin typeface="Arial" panose="020B0604020202020204" pitchFamily="34" charset="0"/>
                <a:ea typeface="Avenir Book" charset="0"/>
              </a:rPr>
              <a:t> </a:t>
            </a:r>
            <a:r>
              <a:rPr lang="en-US" sz="1600" dirty="0" err="1" smtClean="0">
                <a:solidFill>
                  <a:schemeClr val="bg1"/>
                </a:solidFill>
                <a:latin typeface="Arial" panose="020B0604020202020204" pitchFamily="34" charset="0"/>
                <a:ea typeface="Avenir Book" charset="0"/>
              </a:rPr>
              <a:t>Perdana</a:t>
            </a:r>
            <a:endParaRPr lang="en-US" sz="952" dirty="0">
              <a:solidFill>
                <a:schemeClr val="bg1"/>
              </a:solidFill>
            </a:endParaRPr>
          </a:p>
          <a:p>
            <a:pPr algn="ctr" eaLnBrk="0" hangingPunct="0">
              <a:spcBef>
                <a:spcPts val="91"/>
              </a:spcBef>
            </a:pPr>
            <a:endParaRPr lang="en-US" sz="952" dirty="0">
              <a:solidFill>
                <a:schemeClr val="bg1"/>
              </a:solidFill>
            </a:endParaRPr>
          </a:p>
        </p:txBody>
      </p:sp>
      <p:sp>
        <p:nvSpPr>
          <p:cNvPr id="5" name="TextBox 4">
            <a:extLst>
              <a:ext uri="{FF2B5EF4-FFF2-40B4-BE49-F238E27FC236}">
                <a16:creationId xmlns:a16="http://schemas.microsoft.com/office/drawing/2014/main" xmlns="" id="{9044B02F-EACB-954E-B8D8-4DA1E922AB24}"/>
              </a:ext>
            </a:extLst>
          </p:cNvPr>
          <p:cNvSpPr txBox="1"/>
          <p:nvPr/>
        </p:nvSpPr>
        <p:spPr>
          <a:xfrm>
            <a:off x="1395248" y="4469140"/>
            <a:ext cx="6353504" cy="261610"/>
          </a:xfrm>
          <a:prstGeom prst="rect">
            <a:avLst/>
          </a:prstGeom>
          <a:noFill/>
        </p:spPr>
        <p:txBody>
          <a:bodyPr wrap="square" rtlCol="0">
            <a:spAutoFit/>
          </a:bodyPr>
          <a:lstStyle/>
          <a:p>
            <a:pPr algn="ctr" eaLnBrk="0" hangingPunct="0"/>
            <a:r>
              <a:rPr lang="en-US" sz="1100" dirty="0">
                <a:solidFill>
                  <a:schemeClr val="bg1"/>
                </a:solidFill>
                <a:latin typeface="Arial" panose="020B0604020202020204" pitchFamily="34" charset="0"/>
                <a:cs typeface="Arial" panose="020B0604020202020204" pitchFamily="34" charset="0"/>
              </a:rPr>
              <a:t>Indonesian Agency for Meteorology, Climatology and Geophysics (BMKG), Jakarta, Indonesia</a:t>
            </a:r>
          </a:p>
        </p:txBody>
      </p:sp>
      <p:pic>
        <p:nvPicPr>
          <p:cNvPr id="10" name="Picture 9">
            <a:extLst>
              <a:ext uri="{FF2B5EF4-FFF2-40B4-BE49-F238E27FC236}">
                <a16:creationId xmlns:a16="http://schemas.microsoft.com/office/drawing/2014/main" xmlns=""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xmlns=""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US" sz="1401" dirty="0">
                <a:solidFill>
                  <a:schemeClr val="bg1"/>
                </a:solidFill>
                <a:latin typeface="Arial" panose="020B0604020202020204" pitchFamily="34" charset="0"/>
                <a:cs typeface="Arial" panose="020B0604020202020204" pitchFamily="34" charset="0"/>
              </a:rPr>
              <a:t>Poster No. </a:t>
            </a:r>
            <a:r>
              <a:rPr lang="en-US" sz="1401" dirty="0" smtClean="0">
                <a:solidFill>
                  <a:schemeClr val="bg1"/>
                </a:solidFill>
                <a:latin typeface="Arial" panose="020B0604020202020204" pitchFamily="34" charset="0"/>
                <a:cs typeface="Arial" panose="020B0604020202020204" pitchFamily="34" charset="0"/>
              </a:rPr>
              <a:t>P2.3-591</a:t>
            </a:r>
            <a:endParaRPr lang="x-none" sz="140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63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42" r="4868"/>
          <a:stretch/>
        </p:blipFill>
        <p:spPr>
          <a:xfrm>
            <a:off x="612843" y="940606"/>
            <a:ext cx="2684834" cy="201708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803" r="3103"/>
          <a:stretch/>
        </p:blipFill>
        <p:spPr>
          <a:xfrm>
            <a:off x="651752" y="2957692"/>
            <a:ext cx="2626469" cy="163740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214" r="9832"/>
          <a:stretch/>
        </p:blipFill>
        <p:spPr>
          <a:xfrm>
            <a:off x="3336586" y="944674"/>
            <a:ext cx="2976664" cy="201301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447" t="3545" r="7659" b="4846"/>
          <a:stretch/>
        </p:blipFill>
        <p:spPr>
          <a:xfrm>
            <a:off x="6352159" y="1003523"/>
            <a:ext cx="2684840" cy="172179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7234" t="3771" r="6277" b="5297"/>
          <a:stretch/>
        </p:blipFill>
        <p:spPr>
          <a:xfrm>
            <a:off x="6394925" y="2965082"/>
            <a:ext cx="2656212" cy="1551442"/>
          </a:xfrm>
          <a:prstGeom prst="rect">
            <a:avLst/>
          </a:prstGeom>
        </p:spPr>
      </p:pic>
      <p:pic>
        <p:nvPicPr>
          <p:cNvPr id="12" name="Picture 11"/>
          <p:cNvPicPr>
            <a:picLocks noChangeAspect="1"/>
          </p:cNvPicPr>
          <p:nvPr/>
        </p:nvPicPr>
        <p:blipFill>
          <a:blip r:embed="rId7"/>
          <a:stretch>
            <a:fillRect/>
          </a:stretch>
        </p:blipFill>
        <p:spPr>
          <a:xfrm>
            <a:off x="3464967" y="2989192"/>
            <a:ext cx="2743212" cy="1575972"/>
          </a:xfrm>
          <a:prstGeom prst="rect">
            <a:avLst/>
          </a:prstGeom>
        </p:spPr>
      </p:pic>
      <p:sp>
        <p:nvSpPr>
          <p:cNvPr id="13" name="Rectangle 12"/>
          <p:cNvSpPr/>
          <p:nvPr/>
        </p:nvSpPr>
        <p:spPr>
          <a:xfrm>
            <a:off x="2923254" y="4516503"/>
            <a:ext cx="3171029" cy="279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Display of seismic sensors in surroundin</a:t>
            </a:r>
            <a:r>
              <a:rPr lang="en-US" sz="1200" b="1" dirty="0" smtClean="0"/>
              <a:t>g area</a:t>
            </a:r>
            <a:endParaRPr lang="en-US" sz="1200" b="1" dirty="0"/>
          </a:p>
        </p:txBody>
      </p:sp>
    </p:spTree>
    <p:extLst>
      <p:ext uri="{BB962C8B-B14F-4D97-AF65-F5344CB8AC3E}">
        <p14:creationId xmlns:p14="http://schemas.microsoft.com/office/powerpoint/2010/main" val="3587967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234" t="3545" r="5956" b="5297"/>
          <a:stretch/>
        </p:blipFill>
        <p:spPr>
          <a:xfrm>
            <a:off x="536362" y="898243"/>
            <a:ext cx="2918298" cy="187744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127" t="3544" r="6915" b="5072"/>
          <a:stretch/>
        </p:blipFill>
        <p:spPr>
          <a:xfrm>
            <a:off x="450582" y="2851798"/>
            <a:ext cx="2980506" cy="167679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553" t="3319" r="9788" b="4845"/>
          <a:stretch/>
        </p:blipFill>
        <p:spPr>
          <a:xfrm>
            <a:off x="3501958" y="927489"/>
            <a:ext cx="3018168" cy="1818948"/>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447" t="4676" r="6702" b="4620"/>
          <a:stretch/>
        </p:blipFill>
        <p:spPr>
          <a:xfrm>
            <a:off x="3523336" y="2851798"/>
            <a:ext cx="2843960" cy="174623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7234" t="2867" r="8085" b="5751"/>
          <a:stretch/>
        </p:blipFill>
        <p:spPr>
          <a:xfrm>
            <a:off x="6517532" y="929775"/>
            <a:ext cx="2626468" cy="1733700"/>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7553" t="3319" r="6171" b="4845"/>
          <a:stretch/>
        </p:blipFill>
        <p:spPr>
          <a:xfrm>
            <a:off x="6517532" y="2867565"/>
            <a:ext cx="2626468" cy="1641132"/>
          </a:xfrm>
          <a:prstGeom prst="rect">
            <a:avLst/>
          </a:prstGeom>
        </p:spPr>
      </p:pic>
      <p:sp>
        <p:nvSpPr>
          <p:cNvPr id="11" name="Rectangle 10"/>
          <p:cNvSpPr/>
          <p:nvPr/>
        </p:nvSpPr>
        <p:spPr>
          <a:xfrm>
            <a:off x="2923254" y="4516503"/>
            <a:ext cx="3171029" cy="279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Display of seismic sensors in surroundin</a:t>
            </a:r>
            <a:r>
              <a:rPr lang="en-US" sz="1200" b="1" dirty="0" smtClean="0"/>
              <a:t>g area</a:t>
            </a:r>
            <a:endParaRPr lang="en-US" sz="1200" b="1" dirty="0"/>
          </a:p>
        </p:txBody>
      </p:sp>
    </p:spTree>
    <p:extLst>
      <p:ext uri="{BB962C8B-B14F-4D97-AF65-F5344CB8AC3E}">
        <p14:creationId xmlns:p14="http://schemas.microsoft.com/office/powerpoint/2010/main" val="121468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CONCLUSIONS</a:t>
            </a:r>
          </a:p>
        </p:txBody>
      </p:sp>
      <p:sp>
        <p:nvSpPr>
          <p:cNvPr id="2" name="Rectangle 1"/>
          <p:cNvSpPr/>
          <p:nvPr/>
        </p:nvSpPr>
        <p:spPr>
          <a:xfrm>
            <a:off x="560661" y="1091915"/>
            <a:ext cx="8355724" cy="346213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lgn="just">
              <a:buFont typeface="Wingdings" panose="05000000000000000000" pitchFamily="2" charset="2"/>
              <a:buChar char="q"/>
            </a:pPr>
            <a:r>
              <a:rPr lang="en-US" sz="1500" dirty="0" smtClean="0"/>
              <a:t>On Dec 22</a:t>
            </a:r>
            <a:r>
              <a:rPr lang="en-US" sz="1500" baseline="30000" dirty="0" smtClean="0"/>
              <a:t>nd</a:t>
            </a:r>
            <a:r>
              <a:rPr lang="en-US" sz="1500" dirty="0" smtClean="0"/>
              <a:t>, 2018 there was an event in surrounding areas of </a:t>
            </a:r>
            <a:r>
              <a:rPr lang="en-US" sz="1500" dirty="0" err="1" smtClean="0"/>
              <a:t>Anak</a:t>
            </a:r>
            <a:r>
              <a:rPr lang="en-US" sz="1500" dirty="0" smtClean="0"/>
              <a:t> Krakatau Mountain recorded by seismic and infrasound sensors.</a:t>
            </a:r>
          </a:p>
          <a:p>
            <a:pPr marL="285750" indent="-285750" algn="just">
              <a:buFont typeface="Wingdings" panose="05000000000000000000" pitchFamily="2" charset="2"/>
              <a:buChar char="q"/>
            </a:pPr>
            <a:r>
              <a:rPr lang="en-US" sz="1500" dirty="0" smtClean="0"/>
              <a:t>Not all seismic sensors can detect that </a:t>
            </a:r>
            <a:r>
              <a:rPr lang="en-US" sz="1500" dirty="0" smtClean="0"/>
              <a:t>event clearly  </a:t>
            </a:r>
            <a:r>
              <a:rPr lang="en-US" sz="1500" dirty="0" smtClean="0"/>
              <a:t>but this event well detected by infrasound sensor.</a:t>
            </a:r>
          </a:p>
          <a:p>
            <a:pPr marL="285750" indent="-285750" algn="just">
              <a:buFont typeface="Wingdings" panose="05000000000000000000" pitchFamily="2" charset="2"/>
              <a:buChar char="q"/>
            </a:pPr>
            <a:r>
              <a:rPr lang="en-US" sz="1500" dirty="0" smtClean="0"/>
              <a:t>Infrasound sensor detected the event with back azimuth 55.74◦ from the I06AU sensor and has low frequency, less than 1 Hz. </a:t>
            </a:r>
          </a:p>
          <a:p>
            <a:pPr marL="285750" indent="-285750" algn="just">
              <a:buFont typeface="Wingdings" panose="05000000000000000000" pitchFamily="2" charset="2"/>
              <a:buChar char="q"/>
            </a:pPr>
            <a:r>
              <a:rPr lang="en-US" sz="1500" dirty="0" smtClean="0"/>
              <a:t>These results are similar to seismic sensors which detect this event and also get a similar frequency with infrasound measurement, less than 1 Hz.</a:t>
            </a:r>
          </a:p>
          <a:p>
            <a:pPr marL="285750" indent="-285750" algn="just">
              <a:buFont typeface="Wingdings" panose="05000000000000000000" pitchFamily="2" charset="2"/>
              <a:buChar char="q"/>
            </a:pPr>
            <a:r>
              <a:rPr lang="en-US" sz="1500" dirty="0" smtClean="0"/>
              <a:t>Both parameters detect the same event with have similar frequency and can be concluded that event on Dec 22</a:t>
            </a:r>
            <a:r>
              <a:rPr lang="en-US" sz="1500" baseline="30000" dirty="0" smtClean="0"/>
              <a:t>nd</a:t>
            </a:r>
            <a:r>
              <a:rPr lang="en-US" sz="1500" dirty="0" smtClean="0"/>
              <a:t>, 2018 caused by </a:t>
            </a:r>
            <a:r>
              <a:rPr lang="en-US" sz="1500" dirty="0" err="1" smtClean="0"/>
              <a:t>Anak</a:t>
            </a:r>
            <a:r>
              <a:rPr lang="en-US" sz="1500" dirty="0" smtClean="0"/>
              <a:t> Krakatau activity and assumed as Non-Tectonic Earthquake.</a:t>
            </a:r>
          </a:p>
          <a:p>
            <a:pPr marL="285750" indent="-285750" algn="just">
              <a:buFont typeface="Wingdings" panose="05000000000000000000" pitchFamily="2" charset="2"/>
              <a:buChar char="q"/>
            </a:pPr>
            <a:r>
              <a:rPr lang="en-US" sz="1500" dirty="0" smtClean="0"/>
              <a:t>Seismic is a powerful parameter in terms of Tectonic and Non-Tectonic Earthquake monitoring. Infrasound in particular is as an important </a:t>
            </a:r>
            <a:r>
              <a:rPr lang="en-US" sz="1500" dirty="0"/>
              <a:t>complement to understand and ensure the Non-Tectonic </a:t>
            </a:r>
            <a:r>
              <a:rPr lang="en-US" sz="1500" dirty="0" smtClean="0"/>
              <a:t>Earthquake. </a:t>
            </a:r>
          </a:p>
          <a:p>
            <a:pPr marL="285750" indent="-285750" algn="just">
              <a:buFont typeface="Wingdings" panose="05000000000000000000" pitchFamily="2" charset="2"/>
              <a:buChar char="q"/>
            </a:pPr>
            <a:r>
              <a:rPr lang="en-US" sz="1500" dirty="0" smtClean="0"/>
              <a:t>Infrasound complements seismic monitoring in its capability to robustly detect and characterize surface activity.</a:t>
            </a:r>
            <a:endParaRPr lang="en-US" sz="1500" dirty="0" smtClean="0"/>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341059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en-US" sz="3600" dirty="0" smtClean="0">
                <a:solidFill>
                  <a:srgbClr val="DFC5DF"/>
                </a:solidFill>
                <a:latin typeface="Arial" panose="020B0604020202020204" pitchFamily="34" charset="0"/>
                <a:cs typeface="Arial" panose="020B0604020202020204" pitchFamily="34" charset="0"/>
              </a:rPr>
              <a:t>REFERENCES</a:t>
            </a:r>
            <a:endParaRPr lang="x-none" sz="3600" dirty="0">
              <a:solidFill>
                <a:srgbClr val="DFC5DF"/>
              </a:solidFill>
              <a:latin typeface="Arial" panose="020B0604020202020204" pitchFamily="34" charset="0"/>
              <a:cs typeface="Arial" panose="020B0604020202020204" pitchFamily="34" charset="0"/>
            </a:endParaRPr>
          </a:p>
        </p:txBody>
      </p:sp>
      <p:sp>
        <p:nvSpPr>
          <p:cNvPr id="2" name="Rectangle 1"/>
          <p:cNvSpPr/>
          <p:nvPr/>
        </p:nvSpPr>
        <p:spPr>
          <a:xfrm>
            <a:off x="438150" y="1047750"/>
            <a:ext cx="8668735" cy="371647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lgn="just">
              <a:buFont typeface="Wingdings" panose="05000000000000000000" pitchFamily="2" charset="2"/>
              <a:buChar char="q"/>
            </a:pPr>
            <a:r>
              <a:rPr lang="en-US" sz="1200" dirty="0" err="1"/>
              <a:t>Adinolfi</a:t>
            </a:r>
            <a:r>
              <a:rPr lang="en-US" sz="1200" dirty="0"/>
              <a:t> GM, </a:t>
            </a:r>
            <a:r>
              <a:rPr lang="en-US" sz="1200" dirty="0" err="1"/>
              <a:t>Cesca</a:t>
            </a:r>
            <a:r>
              <a:rPr lang="en-US" sz="1200" dirty="0"/>
              <a:t> S, </a:t>
            </a:r>
            <a:r>
              <a:rPr lang="en-US" sz="1200" dirty="0" err="1"/>
              <a:t>Picozzi</a:t>
            </a:r>
            <a:r>
              <a:rPr lang="en-US" sz="1200" dirty="0"/>
              <a:t> M, </a:t>
            </a:r>
            <a:r>
              <a:rPr lang="en-US" sz="1200" dirty="0" err="1"/>
              <a:t>Heimann</a:t>
            </a:r>
            <a:r>
              <a:rPr lang="en-US" sz="1200" dirty="0"/>
              <a:t> S, </a:t>
            </a:r>
            <a:r>
              <a:rPr lang="en-US" sz="1200" dirty="0" err="1"/>
              <a:t>Zollo</a:t>
            </a:r>
            <a:r>
              <a:rPr lang="en-US" sz="1200" dirty="0"/>
              <a:t> </a:t>
            </a:r>
            <a:r>
              <a:rPr lang="en-US" sz="1200" dirty="0" smtClean="0"/>
              <a:t>A. 2019. Detection </a:t>
            </a:r>
            <a:r>
              <a:rPr lang="en-US" sz="1200" dirty="0"/>
              <a:t>of weak seismic sequences based on arrival </a:t>
            </a:r>
            <a:r>
              <a:rPr lang="en-US" sz="1200" dirty="0" smtClean="0"/>
              <a:t>time coherence </a:t>
            </a:r>
            <a:r>
              <a:rPr lang="en-US" sz="1200" dirty="0"/>
              <a:t>and empiric network detectability: an </a:t>
            </a:r>
            <a:r>
              <a:rPr lang="en-US" sz="1200" dirty="0" smtClean="0"/>
              <a:t>application at </a:t>
            </a:r>
            <a:r>
              <a:rPr lang="en-US" sz="1200" dirty="0"/>
              <a:t>a near fault observatory. </a:t>
            </a:r>
            <a:r>
              <a:rPr lang="en-US" sz="1200" dirty="0" err="1"/>
              <a:t>Geophys</a:t>
            </a:r>
            <a:r>
              <a:rPr lang="en-US" sz="1200" dirty="0"/>
              <a:t> J </a:t>
            </a:r>
            <a:r>
              <a:rPr lang="en-US" sz="1200" dirty="0" err="1"/>
              <a:t>Int</a:t>
            </a:r>
            <a:r>
              <a:rPr lang="en-US" sz="1200" dirty="0"/>
              <a:t> 218(3):</a:t>
            </a:r>
            <a:r>
              <a:rPr lang="en-US" sz="1200" dirty="0" smtClean="0"/>
              <a:t>2054–2065. </a:t>
            </a:r>
            <a:r>
              <a:rPr lang="en-US" sz="1200" dirty="0" smtClean="0">
                <a:hlinkClick r:id="rId2"/>
              </a:rPr>
              <a:t>https</a:t>
            </a:r>
            <a:r>
              <a:rPr lang="en-US" sz="1200" dirty="0">
                <a:hlinkClick r:id="rId2"/>
              </a:rPr>
              <a:t>://</a:t>
            </a:r>
            <a:r>
              <a:rPr lang="en-US" sz="1200" dirty="0" smtClean="0">
                <a:hlinkClick r:id="rId2"/>
              </a:rPr>
              <a:t>doi.org/10.1093/gji/ggz248</a:t>
            </a:r>
            <a:r>
              <a:rPr lang="en-US" sz="1200" dirty="0" smtClean="0"/>
              <a:t>.</a:t>
            </a:r>
          </a:p>
          <a:p>
            <a:pPr marL="285750" indent="-285750" algn="just">
              <a:buFont typeface="Wingdings" panose="05000000000000000000" pitchFamily="2" charset="2"/>
              <a:buChar char="q"/>
            </a:pPr>
            <a:r>
              <a:rPr lang="en-US" sz="1200" dirty="0" err="1" smtClean="0"/>
              <a:t>Adinolfi</a:t>
            </a:r>
            <a:r>
              <a:rPr lang="en-US" sz="1200" dirty="0" smtClean="0"/>
              <a:t> GM, et al. </a:t>
            </a:r>
            <a:r>
              <a:rPr lang="en-US" sz="1200" dirty="0"/>
              <a:t>2020. An application of coherence-based method for </a:t>
            </a:r>
            <a:r>
              <a:rPr lang="en-US" sz="1200" dirty="0" smtClean="0"/>
              <a:t>earthquake detection </a:t>
            </a:r>
            <a:r>
              <a:rPr lang="en-US" sz="1200" dirty="0"/>
              <a:t>and </a:t>
            </a:r>
            <a:r>
              <a:rPr lang="en-US" sz="1200" dirty="0" err="1"/>
              <a:t>microseismic</a:t>
            </a:r>
            <a:r>
              <a:rPr lang="en-US" sz="1200" dirty="0"/>
              <a:t> monitoring (</a:t>
            </a:r>
            <a:r>
              <a:rPr lang="en-US" sz="1200" dirty="0" err="1"/>
              <a:t>Irpinia</a:t>
            </a:r>
            <a:r>
              <a:rPr lang="en-US" sz="1200" dirty="0"/>
              <a:t> </a:t>
            </a:r>
            <a:r>
              <a:rPr lang="en-US" sz="1200" dirty="0" smtClean="0"/>
              <a:t>fault system</a:t>
            </a:r>
            <a:r>
              <a:rPr lang="en-US" sz="1200" dirty="0"/>
              <a:t>, Southern Italy</a:t>
            </a:r>
            <a:r>
              <a:rPr lang="en-US" sz="1200" dirty="0" smtClean="0"/>
              <a:t>). Journal of Seismology. </a:t>
            </a:r>
            <a:r>
              <a:rPr lang="en-US" sz="1200" dirty="0" smtClean="0">
                <a:hlinkClick r:id="rId3"/>
              </a:rPr>
              <a:t>http://doi.org/10.1007/s10950-020-09914-7</a:t>
            </a:r>
            <a:r>
              <a:rPr lang="en-US" sz="1200" dirty="0" smtClean="0"/>
              <a:t> </a:t>
            </a:r>
            <a:endParaRPr lang="en-US" sz="1200" dirty="0"/>
          </a:p>
          <a:p>
            <a:pPr marL="285750" indent="-285750" algn="just">
              <a:buFont typeface="Wingdings" panose="05000000000000000000" pitchFamily="2" charset="2"/>
              <a:buChar char="q"/>
            </a:pPr>
            <a:r>
              <a:rPr lang="en-US" sz="1200" dirty="0" err="1" smtClean="0"/>
              <a:t>Cansi</a:t>
            </a:r>
            <a:r>
              <a:rPr lang="en-US" sz="1200" dirty="0" smtClean="0"/>
              <a:t> Y. 1995</a:t>
            </a:r>
            <a:r>
              <a:rPr lang="en-US" sz="1200" dirty="0"/>
              <a:t>. </a:t>
            </a:r>
            <a:r>
              <a:rPr lang="en-US" sz="1200" dirty="0" smtClean="0"/>
              <a:t>An automatic seismic event processing for detection and location: the PMCC method. </a:t>
            </a:r>
            <a:r>
              <a:rPr lang="en-US" sz="1200" i="1" dirty="0"/>
              <a:t>Geophysical Research </a:t>
            </a:r>
            <a:r>
              <a:rPr lang="en-US" sz="1200" i="1" dirty="0" smtClean="0"/>
              <a:t>Letters, Vol. 22 No.9. Pages 1021-1024. </a:t>
            </a:r>
            <a:r>
              <a:rPr lang="en-US" sz="1200" dirty="0" err="1" smtClean="0"/>
              <a:t>doi</a:t>
            </a:r>
            <a:r>
              <a:rPr lang="en-US" sz="1200" dirty="0"/>
              <a:t>: </a:t>
            </a:r>
            <a:r>
              <a:rPr lang="en-US" sz="1200" dirty="0" smtClean="0"/>
              <a:t>10.1029/95gl00468.</a:t>
            </a:r>
          </a:p>
          <a:p>
            <a:pPr marL="285750" indent="-285750" algn="just">
              <a:buFont typeface="Wingdings" panose="05000000000000000000" pitchFamily="2" charset="2"/>
              <a:buChar char="q"/>
            </a:pPr>
            <a:r>
              <a:rPr lang="en-US" sz="1200" dirty="0" smtClean="0"/>
              <a:t>Johnson, et al. 2004. Eruptions observed with infrasound, </a:t>
            </a:r>
            <a:r>
              <a:rPr lang="en-US" sz="1200" i="1" dirty="0" smtClean="0"/>
              <a:t>Geophysical Research Letters, Vol. 31, L14604</a:t>
            </a:r>
            <a:r>
              <a:rPr lang="en-US" sz="1200" dirty="0" smtClean="0"/>
              <a:t>. </a:t>
            </a:r>
            <a:r>
              <a:rPr lang="en-US" sz="1200" dirty="0" err="1" smtClean="0"/>
              <a:t>doi</a:t>
            </a:r>
            <a:r>
              <a:rPr lang="en-US" sz="1200" dirty="0"/>
              <a:t>: </a:t>
            </a:r>
            <a:r>
              <a:rPr lang="en-US" sz="1200" dirty="0" smtClean="0"/>
              <a:t>10.1029/2004GL020020.</a:t>
            </a:r>
          </a:p>
          <a:p>
            <a:pPr marL="285750" indent="-285750" algn="just">
              <a:buFont typeface="Wingdings" panose="05000000000000000000" pitchFamily="2" charset="2"/>
              <a:buChar char="q"/>
            </a:pPr>
            <a:r>
              <a:rPr lang="en-US" sz="1200" dirty="0" err="1"/>
              <a:t>López</a:t>
            </a:r>
            <a:r>
              <a:rPr lang="en-US" sz="1200" dirty="0"/>
              <a:t>-Comino JA, </a:t>
            </a:r>
            <a:r>
              <a:rPr lang="en-US" sz="1200" dirty="0" err="1"/>
              <a:t>Cesca</a:t>
            </a:r>
            <a:r>
              <a:rPr lang="en-US" sz="1200" dirty="0"/>
              <a:t> S, </a:t>
            </a:r>
            <a:r>
              <a:rPr lang="en-US" sz="1200" dirty="0" err="1"/>
              <a:t>Heimann</a:t>
            </a:r>
            <a:r>
              <a:rPr lang="en-US" sz="1200" dirty="0"/>
              <a:t> S, </a:t>
            </a:r>
            <a:r>
              <a:rPr lang="en-US" sz="1200" dirty="0" err="1"/>
              <a:t>Grigoli</a:t>
            </a:r>
            <a:r>
              <a:rPr lang="en-US" sz="1200" dirty="0"/>
              <a:t> F, </a:t>
            </a:r>
            <a:r>
              <a:rPr lang="en-US" sz="1200" dirty="0" err="1"/>
              <a:t>Milkereit</a:t>
            </a:r>
            <a:r>
              <a:rPr lang="en-US" sz="1200" dirty="0"/>
              <a:t> </a:t>
            </a:r>
            <a:r>
              <a:rPr lang="en-US" sz="1200" dirty="0" err="1" smtClean="0"/>
              <a:t>C,Dahm</a:t>
            </a:r>
            <a:r>
              <a:rPr lang="en-US" sz="1200" dirty="0" smtClean="0"/>
              <a:t> </a:t>
            </a:r>
            <a:r>
              <a:rPr lang="en-US" sz="1200" dirty="0"/>
              <a:t>T, </a:t>
            </a:r>
            <a:r>
              <a:rPr lang="en-US" sz="1200" dirty="0" err="1"/>
              <a:t>Zang</a:t>
            </a:r>
            <a:r>
              <a:rPr lang="en-US" sz="1200" dirty="0"/>
              <a:t> A (2017) Characterization of hydraulic </a:t>
            </a:r>
            <a:r>
              <a:rPr lang="en-US" sz="1200" dirty="0" err="1"/>
              <a:t>fractures</a:t>
            </a:r>
            <a:r>
              <a:rPr lang="en-US" sz="1200" dirty="0"/>
              <a:t> growth during the </a:t>
            </a:r>
            <a:r>
              <a:rPr lang="en-US" sz="1200" dirty="0" err="1"/>
              <a:t>Äspö</a:t>
            </a:r>
            <a:r>
              <a:rPr lang="en-US" sz="1200" dirty="0"/>
              <a:t> hard rock laboratory </a:t>
            </a:r>
            <a:r>
              <a:rPr lang="en-US" sz="1200" dirty="0" err="1"/>
              <a:t>experiment</a:t>
            </a:r>
            <a:r>
              <a:rPr lang="en-US" sz="1200" dirty="0"/>
              <a:t> (Sweden). Rock </a:t>
            </a:r>
            <a:r>
              <a:rPr lang="en-US" sz="1200" dirty="0" err="1"/>
              <a:t>Mech</a:t>
            </a:r>
            <a:r>
              <a:rPr lang="en-US" sz="1200" dirty="0"/>
              <a:t> Rock </a:t>
            </a:r>
            <a:r>
              <a:rPr lang="en-US" sz="1200" dirty="0" err="1"/>
              <a:t>Eng</a:t>
            </a:r>
            <a:r>
              <a:rPr lang="en-US" sz="1200" dirty="0"/>
              <a:t> 50(11):</a:t>
            </a:r>
            <a:r>
              <a:rPr lang="en-US" sz="1200" dirty="0" smtClean="0"/>
              <a:t>2985–3001.https</a:t>
            </a:r>
            <a:r>
              <a:rPr lang="en-US" sz="1200" dirty="0"/>
              <a:t>://doi.org/10.1007/s00603-017-1285-0</a:t>
            </a:r>
            <a:endParaRPr lang="en-US" sz="1200" dirty="0" smtClean="0"/>
          </a:p>
          <a:p>
            <a:pPr marL="285750" indent="-285750" algn="just">
              <a:buFont typeface="Wingdings" panose="05000000000000000000" pitchFamily="2" charset="2"/>
              <a:buChar char="q"/>
            </a:pPr>
            <a:r>
              <a:rPr lang="en-US" sz="1200" dirty="0"/>
              <a:t>Matos C, </a:t>
            </a:r>
            <a:r>
              <a:rPr lang="en-US" sz="1200" dirty="0" err="1"/>
              <a:t>Heimann</a:t>
            </a:r>
            <a:r>
              <a:rPr lang="en-US" sz="1200" dirty="0"/>
              <a:t> S, </a:t>
            </a:r>
            <a:r>
              <a:rPr lang="en-US" sz="1200" dirty="0" err="1"/>
              <a:t>Grigoli</a:t>
            </a:r>
            <a:r>
              <a:rPr lang="en-US" sz="1200" dirty="0"/>
              <a:t> F, </a:t>
            </a:r>
            <a:r>
              <a:rPr lang="en-US" sz="1200" dirty="0" err="1"/>
              <a:t>Cesca</a:t>
            </a:r>
            <a:r>
              <a:rPr lang="en-US" sz="1200" dirty="0"/>
              <a:t> S, &amp; </a:t>
            </a:r>
            <a:r>
              <a:rPr lang="en-US" sz="1200" dirty="0" err="1"/>
              <a:t>Custódio</a:t>
            </a:r>
            <a:r>
              <a:rPr lang="en-US" sz="1200" dirty="0"/>
              <a:t> S (</a:t>
            </a:r>
            <a:r>
              <a:rPr lang="en-US" sz="1200" dirty="0" smtClean="0"/>
              <a:t>2016) Seismicity </a:t>
            </a:r>
            <a:r>
              <a:rPr lang="en-US" sz="1200" dirty="0"/>
              <a:t>of a slow deforming environment: </a:t>
            </a:r>
            <a:r>
              <a:rPr lang="en-US" sz="1200" dirty="0" err="1"/>
              <a:t>Alentejo</a:t>
            </a:r>
            <a:r>
              <a:rPr lang="en-US" sz="1200" dirty="0"/>
              <a:t>, </a:t>
            </a:r>
            <a:r>
              <a:rPr lang="en-US" sz="1200" dirty="0" smtClean="0"/>
              <a:t>South Portugal</a:t>
            </a:r>
            <a:r>
              <a:rPr lang="en-US" sz="1200" dirty="0"/>
              <a:t>. In EGU General Assembly </a:t>
            </a:r>
            <a:r>
              <a:rPr lang="en-US" sz="1200" dirty="0" smtClean="0"/>
              <a:t>Conference Abstracts(Vol</a:t>
            </a:r>
            <a:r>
              <a:rPr lang="en-US" sz="1200" dirty="0"/>
              <a:t>. 18, p. 278)</a:t>
            </a:r>
            <a:endParaRPr lang="en-US" sz="1200" dirty="0" smtClean="0"/>
          </a:p>
          <a:p>
            <a:pPr marL="285750" indent="-285750" algn="just">
              <a:buFont typeface="Wingdings" panose="05000000000000000000" pitchFamily="2" charset="2"/>
              <a:buChar char="q"/>
            </a:pPr>
            <a:r>
              <a:rPr lang="en-US" sz="1200" dirty="0" err="1"/>
              <a:t>Mc.Caffrey</a:t>
            </a:r>
            <a:r>
              <a:rPr lang="en-US" sz="1200" dirty="0"/>
              <a:t>, </a:t>
            </a:r>
            <a:r>
              <a:rPr lang="en-US" sz="1200" dirty="0" smtClean="0"/>
              <a:t>2009. The Tectonic Framework of the Sumatran </a:t>
            </a:r>
            <a:r>
              <a:rPr lang="en-US" sz="1200" dirty="0" err="1" smtClean="0"/>
              <a:t>Subduction</a:t>
            </a:r>
            <a:r>
              <a:rPr lang="en-US" sz="1200" dirty="0" smtClean="0"/>
              <a:t> Zone. Article in Annual Review of Earth and Planetary Science. </a:t>
            </a:r>
          </a:p>
          <a:p>
            <a:pPr marL="285750" indent="-285750" algn="just">
              <a:buFont typeface="Wingdings" panose="05000000000000000000" pitchFamily="2" charset="2"/>
              <a:buChar char="q"/>
            </a:pPr>
            <a:r>
              <a:rPr lang="en-US" sz="1200" dirty="0"/>
              <a:t>National Earthquake Research Center (PUSGEN), 2017, Indonesia Earthquake Sources and Hazard </a:t>
            </a:r>
            <a:r>
              <a:rPr lang="en-US" sz="1200" dirty="0" smtClean="0"/>
              <a:t> Maps</a:t>
            </a:r>
            <a:r>
              <a:rPr lang="en-US" sz="1200" dirty="0"/>
              <a:t>, Research Center of Ministry for Public Work</a:t>
            </a:r>
            <a:r>
              <a:rPr lang="en-US" sz="1200" dirty="0" smtClean="0"/>
              <a:t>.</a:t>
            </a:r>
          </a:p>
          <a:p>
            <a:pPr marL="285750" indent="-285750" algn="just">
              <a:buFont typeface="Wingdings" panose="05000000000000000000" pitchFamily="2" charset="2"/>
              <a:buChar char="q"/>
            </a:pPr>
            <a:r>
              <a:rPr lang="en-US" sz="1200" dirty="0" err="1"/>
              <a:t>Neri</a:t>
            </a:r>
            <a:r>
              <a:rPr lang="en-US" sz="1200" dirty="0"/>
              <a:t>, et al. </a:t>
            </a:r>
            <a:r>
              <a:rPr lang="en-US" sz="1200" dirty="0" smtClean="0"/>
              <a:t>Detections and interpretation of </a:t>
            </a:r>
            <a:r>
              <a:rPr lang="en-US" sz="1200" dirty="0" err="1"/>
              <a:t>I</a:t>
            </a:r>
            <a:r>
              <a:rPr lang="en-US" sz="1200" dirty="0" err="1" smtClean="0"/>
              <a:t>nfrasounds</a:t>
            </a:r>
            <a:r>
              <a:rPr lang="en-US" sz="1200" dirty="0" smtClean="0"/>
              <a:t> signals recorded by </a:t>
            </a:r>
            <a:r>
              <a:rPr lang="en-US" sz="1200" dirty="0" err="1" smtClean="0"/>
              <a:t>infrasounds</a:t>
            </a:r>
            <a:r>
              <a:rPr lang="en-US" sz="1200" dirty="0" smtClean="0"/>
              <a:t> stations in South America. Sixteenth </a:t>
            </a:r>
            <a:r>
              <a:rPr lang="en-US" sz="1200" dirty="0"/>
              <a:t>International Congress of the Brazilian Geophysical</a:t>
            </a:r>
            <a:r>
              <a:rPr lang="en-US" sz="1200" dirty="0" smtClean="0"/>
              <a:t>)</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30528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04" y="938860"/>
            <a:ext cx="8638160" cy="3693636"/>
          </a:xfrm>
          <a:prstGeom prst="rect">
            <a:avLst/>
          </a:prstGeom>
        </p:spPr>
      </p:pic>
    </p:spTree>
    <p:extLst>
      <p:ext uri="{BB962C8B-B14F-4D97-AF65-F5344CB8AC3E}">
        <p14:creationId xmlns:p14="http://schemas.microsoft.com/office/powerpoint/2010/main" val="1201501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en-US" sz="3600" dirty="0" smtClean="0">
                <a:solidFill>
                  <a:srgbClr val="DFC5DF"/>
                </a:solidFill>
                <a:latin typeface="Arial" panose="020B0604020202020204" pitchFamily="34" charset="0"/>
                <a:cs typeface="Arial" panose="020B0604020202020204" pitchFamily="34" charset="0"/>
              </a:rPr>
              <a:t>OUTLINES</a:t>
            </a:r>
            <a:endParaRPr lang="x-none" sz="3600" dirty="0">
              <a:solidFill>
                <a:srgbClr val="DFC5DF"/>
              </a:solidFill>
              <a:latin typeface="Arial" panose="020B0604020202020204" pitchFamily="34" charset="0"/>
              <a:cs typeface="Arial" panose="020B0604020202020204" pitchFamily="34" charset="0"/>
            </a:endParaRP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a:solidFill>
                  <a:schemeClr val="bg1"/>
                </a:solidFill>
              </a:rPr>
              <a:t>Indonesian 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graphicFrame>
        <p:nvGraphicFramePr>
          <p:cNvPr id="5" name="Diagram 4"/>
          <p:cNvGraphicFramePr/>
          <p:nvPr>
            <p:extLst>
              <p:ext uri="{D42A27DB-BD31-4B8C-83A1-F6EECF244321}">
                <p14:modId xmlns:p14="http://schemas.microsoft.com/office/powerpoint/2010/main" val="2647500866"/>
              </p:ext>
            </p:extLst>
          </p:nvPr>
        </p:nvGraphicFramePr>
        <p:xfrm>
          <a:off x="408562" y="881742"/>
          <a:ext cx="8618705" cy="388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7511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ABSTRACT</a:t>
            </a:r>
          </a:p>
        </p:txBody>
      </p:sp>
      <p:sp>
        <p:nvSpPr>
          <p:cNvPr id="2" name="Rectangle 1"/>
          <p:cNvSpPr/>
          <p:nvPr/>
        </p:nvSpPr>
        <p:spPr>
          <a:xfrm>
            <a:off x="374100" y="1548473"/>
            <a:ext cx="4698293" cy="2400657"/>
          </a:xfrm>
          <a:prstGeom prst="rect">
            <a:avLst/>
          </a:prstGeom>
        </p:spPr>
        <p:txBody>
          <a:bodyPr wrap="square">
            <a:spAutoFit/>
          </a:bodyPr>
          <a:lstStyle/>
          <a:p>
            <a:pPr algn="just"/>
            <a:r>
              <a:rPr lang="en-US" sz="1500" dirty="0">
                <a:latin typeface="Arial" panose="020B0604020202020204" pitchFamily="34" charset="0"/>
                <a:cs typeface="Arial" panose="020B0604020202020204" pitchFamily="34" charset="0"/>
              </a:rPr>
              <a:t>Indonesia is the prone area of earthquakes, not only tectonic earthquakes but also non-tectonic </a:t>
            </a:r>
            <a:r>
              <a:rPr lang="en-US" sz="1500" dirty="0" smtClean="0">
                <a:latin typeface="Arial" panose="020B0604020202020204" pitchFamily="34" charset="0"/>
                <a:cs typeface="Arial" panose="020B0604020202020204" pitchFamily="34" charset="0"/>
              </a:rPr>
              <a:t>earthquakes, therefore needed </a:t>
            </a:r>
            <a:r>
              <a:rPr lang="en-US" sz="1500" dirty="0">
                <a:latin typeface="Arial" panose="020B0604020202020204" pitchFamily="34" charset="0"/>
                <a:cs typeface="Arial" panose="020B0604020202020204" pitchFamily="34" charset="0"/>
              </a:rPr>
              <a:t>to validate </a:t>
            </a:r>
            <a:r>
              <a:rPr lang="en-US" sz="1500" dirty="0" smtClean="0">
                <a:latin typeface="Arial" panose="020B0604020202020204" pitchFamily="34" charset="0"/>
                <a:cs typeface="Arial" panose="020B0604020202020204" pitchFamily="34" charset="0"/>
              </a:rPr>
              <a:t>these </a:t>
            </a:r>
            <a:r>
              <a:rPr lang="en-US" sz="1500" dirty="0">
                <a:latin typeface="Arial" panose="020B0604020202020204" pitchFamily="34" charset="0"/>
                <a:cs typeface="Arial" panose="020B0604020202020204" pitchFamily="34" charset="0"/>
              </a:rPr>
              <a:t>earthquakes, whether </a:t>
            </a:r>
            <a:r>
              <a:rPr lang="en-US" sz="1500" dirty="0" smtClean="0">
                <a:latin typeface="Arial" panose="020B0604020202020204" pitchFamily="34" charset="0"/>
                <a:cs typeface="Arial" panose="020B0604020202020204" pitchFamily="34" charset="0"/>
              </a:rPr>
              <a:t>caused </a:t>
            </a:r>
            <a:r>
              <a:rPr lang="en-US" sz="1500" dirty="0">
                <a:latin typeface="Arial" panose="020B0604020202020204" pitchFamily="34" charset="0"/>
                <a:cs typeface="Arial" panose="020B0604020202020204" pitchFamily="34" charset="0"/>
              </a:rPr>
              <a:t>by tectonic or non-tectonic </a:t>
            </a:r>
            <a:r>
              <a:rPr lang="en-US" sz="1500" dirty="0" smtClean="0">
                <a:latin typeface="Arial" panose="020B0604020202020204" pitchFamily="34" charset="0"/>
                <a:cs typeface="Arial" panose="020B0604020202020204" pitchFamily="34" charset="0"/>
              </a:rPr>
              <a:t>activity. Tectonic </a:t>
            </a:r>
            <a:r>
              <a:rPr lang="en-US" sz="1500" dirty="0">
                <a:latin typeface="Arial" panose="020B0604020202020204" pitchFamily="34" charset="0"/>
                <a:cs typeface="Arial" panose="020B0604020202020204" pitchFamily="34" charset="0"/>
              </a:rPr>
              <a:t>and </a:t>
            </a:r>
            <a:r>
              <a:rPr lang="en-US" sz="1500" dirty="0" smtClean="0">
                <a:latin typeface="Arial" panose="020B0604020202020204" pitchFamily="34" charset="0"/>
                <a:cs typeface="Arial" panose="020B0604020202020204" pitchFamily="34" charset="0"/>
              </a:rPr>
              <a:t>Non-tectonic </a:t>
            </a:r>
            <a:r>
              <a:rPr lang="en-US" sz="1500" dirty="0">
                <a:latin typeface="Arial" panose="020B0604020202020204" pitchFamily="34" charset="0"/>
                <a:cs typeface="Arial" panose="020B0604020202020204" pitchFamily="34" charset="0"/>
              </a:rPr>
              <a:t>earthquakes have different frequencies. </a:t>
            </a:r>
            <a:r>
              <a:rPr lang="en-US" sz="1500" dirty="0" smtClean="0">
                <a:latin typeface="Arial" panose="020B0604020202020204" pitchFamily="34" charset="0"/>
                <a:cs typeface="Arial" panose="020B0604020202020204" pitchFamily="34" charset="0"/>
              </a:rPr>
              <a:t>Non-tectonic </a:t>
            </a:r>
            <a:r>
              <a:rPr lang="en-US" sz="1500" dirty="0">
                <a:latin typeface="Arial" panose="020B0604020202020204" pitchFamily="34" charset="0"/>
                <a:cs typeface="Arial" panose="020B0604020202020204" pitchFamily="34" charset="0"/>
              </a:rPr>
              <a:t>earthquakes are dominated at low </a:t>
            </a:r>
            <a:r>
              <a:rPr lang="en-US" sz="1500" dirty="0" smtClean="0">
                <a:latin typeface="Arial" panose="020B0604020202020204" pitchFamily="34" charset="0"/>
                <a:cs typeface="Arial" panose="020B0604020202020204" pitchFamily="34" charset="0"/>
              </a:rPr>
              <a:t>frequency and well </a:t>
            </a:r>
            <a:r>
              <a:rPr lang="en-US" sz="1500" dirty="0">
                <a:latin typeface="Arial" panose="020B0604020202020204" pitchFamily="34" charset="0"/>
                <a:cs typeface="Arial" panose="020B0604020202020204" pitchFamily="34" charset="0"/>
              </a:rPr>
              <a:t>detected by infrasound measurement, because Infrasound is acoustic wave with very low frequency less than 20 Hz (~0.01 – 20 Hz).</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a:solidFill>
                  <a:schemeClr val="bg1"/>
                </a:solidFill>
              </a:rPr>
              <a:t>Indonesian 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pic>
        <p:nvPicPr>
          <p:cNvPr id="8" name="Picture 7"/>
          <p:cNvPicPr>
            <a:picLocks noChangeAspect="1"/>
          </p:cNvPicPr>
          <p:nvPr/>
        </p:nvPicPr>
        <p:blipFill>
          <a:blip r:embed="rId2"/>
          <a:stretch>
            <a:fillRect/>
          </a:stretch>
        </p:blipFill>
        <p:spPr>
          <a:xfrm>
            <a:off x="5135457" y="1548473"/>
            <a:ext cx="3941210" cy="2343544"/>
          </a:xfrm>
          <a:prstGeom prst="rect">
            <a:avLst/>
          </a:prstGeom>
        </p:spPr>
      </p:pic>
      <p:sp>
        <p:nvSpPr>
          <p:cNvPr id="9" name="Rectangle 8"/>
          <p:cNvSpPr/>
          <p:nvPr/>
        </p:nvSpPr>
        <p:spPr>
          <a:xfrm>
            <a:off x="5182755" y="4078293"/>
            <a:ext cx="3941210" cy="600164"/>
          </a:xfrm>
          <a:prstGeom prst="rect">
            <a:avLst/>
          </a:prstGeom>
        </p:spPr>
        <p:txBody>
          <a:bodyPr wrap="square">
            <a:spAutoFit/>
          </a:bodyPr>
          <a:lstStyle/>
          <a:p>
            <a:pPr algn="ctr"/>
            <a:r>
              <a:rPr lang="en-US" sz="1100" dirty="0">
                <a:latin typeface="Arial" panose="020B0604020202020204" pitchFamily="34" charset="0"/>
                <a:ea typeface="Calibri" panose="020F0502020204030204" pitchFamily="34" charset="0"/>
                <a:cs typeface="Arial" panose="020B0604020202020204" pitchFamily="34" charset="0"/>
              </a:rPr>
              <a:t>Distribution of Seismicity in Indonesia from 1907 to 2016 (Source: National Center of Earthquake Studies (</a:t>
            </a:r>
            <a:r>
              <a:rPr lang="en-US" sz="1100" dirty="0" err="1">
                <a:latin typeface="Arial" panose="020B0604020202020204" pitchFamily="34" charset="0"/>
                <a:ea typeface="Calibri" panose="020F0502020204030204" pitchFamily="34" charset="0"/>
                <a:cs typeface="Arial" panose="020B0604020202020204" pitchFamily="34" charset="0"/>
              </a:rPr>
              <a:t>PuSGeN</a:t>
            </a:r>
            <a:r>
              <a:rPr lang="en-US" sz="1100" dirty="0">
                <a:latin typeface="Arial" panose="020B0604020202020204" pitchFamily="34" charset="0"/>
                <a:ea typeface="Calibri" panose="020F0502020204030204" pitchFamily="34" charset="0"/>
                <a:cs typeface="Arial" panose="020B0604020202020204" pitchFamily="34" charset="0"/>
              </a:rPr>
              <a:t>), 2017</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781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INTRODUCTION</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
        <p:nvSpPr>
          <p:cNvPr id="2" name="Rectangle 1"/>
          <p:cNvSpPr/>
          <p:nvPr/>
        </p:nvSpPr>
        <p:spPr>
          <a:xfrm>
            <a:off x="457568" y="1311011"/>
            <a:ext cx="4968176" cy="230044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q"/>
            </a:pPr>
            <a:r>
              <a:rPr lang="en-US" sz="1500" dirty="0" smtClean="0">
                <a:latin typeface="Arial" panose="020B0604020202020204" pitchFamily="34" charset="0"/>
                <a:cs typeface="Arial" panose="020B0604020202020204" pitchFamily="34" charset="0"/>
              </a:rPr>
              <a:t>Indonesia is in a unique geotectonic position.</a:t>
            </a:r>
          </a:p>
          <a:p>
            <a:pPr marL="285750" indent="-285750" algn="just">
              <a:buFont typeface="Wingdings" panose="05000000000000000000" pitchFamily="2" charset="2"/>
              <a:buChar char="q"/>
            </a:pPr>
            <a:r>
              <a:rPr lang="en-US" sz="1500" dirty="0">
                <a:latin typeface="Arial" panose="020B0604020202020204" pitchFamily="34" charset="0"/>
                <a:cs typeface="Arial" panose="020B0604020202020204" pitchFamily="34" charset="0"/>
              </a:rPr>
              <a:t>L</a:t>
            </a:r>
            <a:r>
              <a:rPr lang="en-US" sz="1500" dirty="0" smtClean="0">
                <a:latin typeface="Arial" panose="020B0604020202020204" pitchFamily="34" charset="0"/>
                <a:cs typeface="Arial" panose="020B0604020202020204" pitchFamily="34" charset="0"/>
              </a:rPr>
              <a:t>ies on two continental plates and two oceanic plates. </a:t>
            </a:r>
          </a:p>
          <a:p>
            <a:pPr marL="285750" indent="-285750" algn="just">
              <a:buFont typeface="Wingdings" panose="05000000000000000000" pitchFamily="2" charset="2"/>
              <a:buChar char="q"/>
            </a:pPr>
            <a:r>
              <a:rPr lang="en-US" sz="1500" dirty="0">
                <a:latin typeface="Arial" panose="020B0604020202020204" pitchFamily="34" charset="0"/>
                <a:cs typeface="Arial" panose="020B0604020202020204" pitchFamily="34" charset="0"/>
              </a:rPr>
              <a:t>S</a:t>
            </a:r>
            <a:r>
              <a:rPr lang="en-US" sz="1500" dirty="0" smtClean="0">
                <a:latin typeface="Arial" panose="020B0604020202020204" pitchFamily="34" charset="0"/>
                <a:cs typeface="Arial" panose="020B0604020202020204" pitchFamily="34" charset="0"/>
              </a:rPr>
              <a:t>its on the ring of fire.</a:t>
            </a:r>
          </a:p>
          <a:p>
            <a:pPr marL="285750" indent="-285750" algn="just">
              <a:buFont typeface="Wingdings" panose="05000000000000000000" pitchFamily="2" charset="2"/>
              <a:buChar char="q"/>
            </a:pPr>
            <a:r>
              <a:rPr lang="en-US" sz="1500" dirty="0" smtClean="0">
                <a:latin typeface="Arial" panose="020B0604020202020204" pitchFamily="34" charset="0"/>
                <a:cs typeface="Arial" panose="020B0604020202020204" pitchFamily="34" charset="0"/>
              </a:rPr>
              <a:t>Prone to earthquakes, not only Tectonic Earthquakes but also Non-Tectonic Earthquakes.</a:t>
            </a:r>
          </a:p>
          <a:p>
            <a:pPr marL="285750" indent="-285750" algn="just">
              <a:buFont typeface="Wingdings" panose="05000000000000000000" pitchFamily="2" charset="2"/>
              <a:buChar char="q"/>
            </a:pPr>
            <a:r>
              <a:rPr lang="en-US" sz="1500" dirty="0" smtClean="0">
                <a:latin typeface="Arial" panose="020B0604020202020204" pitchFamily="34" charset="0"/>
                <a:cs typeface="Arial" panose="020B0604020202020204" pitchFamily="34" charset="0"/>
              </a:rPr>
              <a:t>A more systematic analysis of detection Non-Tectonic Earthquakes is needed </a:t>
            </a:r>
            <a:r>
              <a:rPr lang="en-US" sz="1500" dirty="0">
                <a:latin typeface="Arial" panose="020B0604020202020204" pitchFamily="34" charset="0"/>
                <a:cs typeface="Arial" panose="020B0604020202020204" pitchFamily="34" charset="0"/>
              </a:rPr>
              <a:t>by integrating parameters, such as seismic and infrasound.</a:t>
            </a:r>
          </a:p>
          <a:p>
            <a:pPr marL="285750" indent="-285750" algn="just">
              <a:buFont typeface="Wingdings" panose="05000000000000000000" pitchFamily="2" charset="2"/>
              <a:buChar char="q"/>
            </a:pPr>
            <a:endParaRPr lang="en-US" sz="1500" dirty="0" smtClean="0">
              <a:latin typeface="Arial" panose="020B0604020202020204" pitchFamily="34" charset="0"/>
              <a:cs typeface="Arial" panose="020B0604020202020204" pitchFamily="34" charset="0"/>
            </a:endParaRPr>
          </a:p>
        </p:txBody>
      </p:sp>
      <p:sp>
        <p:nvSpPr>
          <p:cNvPr id="8" name="Rectangle 7"/>
          <p:cNvSpPr/>
          <p:nvPr/>
        </p:nvSpPr>
        <p:spPr>
          <a:xfrm>
            <a:off x="5750572" y="3955632"/>
            <a:ext cx="3148708" cy="40943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latin typeface="Arial" panose="020B0604020202020204" pitchFamily="34" charset="0"/>
                <a:cs typeface="Arial" panose="020B0604020202020204" pitchFamily="34" charset="0"/>
              </a:rPr>
              <a:t>Tectonic Setting of Indonesia (</a:t>
            </a:r>
            <a:r>
              <a:rPr lang="en-US" sz="1100" b="1" dirty="0" err="1" smtClean="0">
                <a:latin typeface="Arial" panose="020B0604020202020204" pitchFamily="34" charset="0"/>
                <a:cs typeface="Arial" panose="020B0604020202020204" pitchFamily="34" charset="0"/>
              </a:rPr>
              <a:t>Mc.Caffrey</a:t>
            </a:r>
            <a:r>
              <a:rPr lang="en-US" sz="1100" b="1" dirty="0" smtClean="0">
                <a:latin typeface="Arial" panose="020B0604020202020204" pitchFamily="34" charset="0"/>
                <a:cs typeface="Arial" panose="020B0604020202020204" pitchFamily="34" charset="0"/>
              </a:rPr>
              <a:t>, 2009)</a:t>
            </a:r>
            <a:endParaRPr lang="en-US" sz="11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2"/>
          <a:srcRect l="3202" r="2809"/>
          <a:stretch/>
        </p:blipFill>
        <p:spPr>
          <a:xfrm>
            <a:off x="5398849" y="1216354"/>
            <a:ext cx="3579779" cy="2739278"/>
          </a:xfrm>
          <a:prstGeom prst="rect">
            <a:avLst/>
          </a:prstGeom>
        </p:spPr>
      </p:pic>
    </p:spTree>
    <p:extLst>
      <p:ext uri="{BB962C8B-B14F-4D97-AF65-F5344CB8AC3E}">
        <p14:creationId xmlns:p14="http://schemas.microsoft.com/office/powerpoint/2010/main" val="3112018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INTRODUCTION</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
        <p:nvSpPr>
          <p:cNvPr id="2" name="Rectangle 1"/>
          <p:cNvSpPr/>
          <p:nvPr/>
        </p:nvSpPr>
        <p:spPr>
          <a:xfrm>
            <a:off x="382036" y="1381328"/>
            <a:ext cx="4968176" cy="27042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q"/>
            </a:pPr>
            <a:r>
              <a:rPr lang="en-US" sz="1500" dirty="0" smtClean="0">
                <a:latin typeface="Arial" panose="020B0604020202020204" pitchFamily="34" charset="0"/>
                <a:cs typeface="Arial" panose="020B0604020202020204" pitchFamily="34" charset="0"/>
              </a:rPr>
              <a:t>Tectonic and Non-Tectonic Earthquakes have different frequencies </a:t>
            </a:r>
            <a:r>
              <a:rPr lang="en-US" sz="1500" dirty="0" smtClean="0">
                <a:latin typeface="Arial" panose="020B0604020202020204" pitchFamily="34" charset="0"/>
                <a:cs typeface="Arial" panose="020B0604020202020204" pitchFamily="34" charset="0"/>
                <a:sym typeface="Wingdings" panose="05000000000000000000" pitchFamily="2" charset="2"/>
              </a:rPr>
              <a:t> Seismic and Infrasound </a:t>
            </a:r>
            <a:r>
              <a:rPr lang="en-US" sz="1500" dirty="0" smtClean="0">
                <a:latin typeface="Arial" panose="020B0604020202020204" pitchFamily="34" charset="0"/>
                <a:cs typeface="Arial" panose="020B0604020202020204" pitchFamily="34" charset="0"/>
                <a:sym typeface="Wingdings" panose="05000000000000000000" pitchFamily="2" charset="2"/>
              </a:rPr>
              <a:t>waves.</a:t>
            </a:r>
            <a:endParaRPr lang="en-US" sz="1500" dirty="0" smtClean="0">
              <a:latin typeface="Arial" panose="020B0604020202020204" pitchFamily="34" charset="0"/>
              <a:cs typeface="Arial" panose="020B0604020202020204" pitchFamily="34" charset="0"/>
              <a:sym typeface="Wingdings" panose="05000000000000000000" pitchFamily="2" charset="2"/>
            </a:endParaRPr>
          </a:p>
          <a:p>
            <a:pPr marL="285750" indent="-285750" algn="just">
              <a:buFont typeface="Wingdings" panose="05000000000000000000" pitchFamily="2" charset="2"/>
              <a:buChar char="q"/>
            </a:pPr>
            <a:r>
              <a:rPr lang="en-US" sz="1500" dirty="0">
                <a:latin typeface="Arial" panose="020B0604020202020204" pitchFamily="34" charset="0"/>
                <a:cs typeface="Arial" panose="020B0604020202020204" pitchFamily="34" charset="0"/>
              </a:rPr>
              <a:t>Seismic and </a:t>
            </a:r>
            <a:r>
              <a:rPr lang="en-US" sz="1500" dirty="0" smtClean="0">
                <a:latin typeface="Arial" panose="020B0604020202020204" pitchFamily="34" charset="0"/>
                <a:cs typeface="Arial" panose="020B0604020202020204" pitchFamily="34" charset="0"/>
              </a:rPr>
              <a:t>Infrasound </a:t>
            </a:r>
            <a:r>
              <a:rPr lang="en-US" sz="1500" dirty="0">
                <a:latin typeface="Arial" panose="020B0604020202020204" pitchFamily="34" charset="0"/>
                <a:cs typeface="Arial" panose="020B0604020202020204" pitchFamily="34" charset="0"/>
              </a:rPr>
              <a:t>measurement is a good combination to detect and validate </a:t>
            </a:r>
            <a:r>
              <a:rPr lang="en-US" sz="1500" dirty="0" smtClean="0">
                <a:latin typeface="Arial" panose="020B0604020202020204" pitchFamily="34" charset="0"/>
                <a:cs typeface="Arial" panose="020B0604020202020204" pitchFamily="34" charset="0"/>
              </a:rPr>
              <a:t>Non-Tectonic earthquakes. </a:t>
            </a:r>
          </a:p>
          <a:p>
            <a:pPr marL="285750" indent="-285750" algn="just">
              <a:buFont typeface="Wingdings" panose="05000000000000000000" pitchFamily="2" charset="2"/>
              <a:buChar char="q"/>
            </a:pPr>
            <a:r>
              <a:rPr lang="en-US" sz="1500" dirty="0" smtClean="0">
                <a:latin typeface="Arial" panose="020B0604020202020204" pitchFamily="34" charset="0"/>
                <a:cs typeface="Arial" panose="020B0604020202020204" pitchFamily="34" charset="0"/>
              </a:rPr>
              <a:t>By </a:t>
            </a:r>
            <a:r>
              <a:rPr lang="en-US" sz="1500" dirty="0">
                <a:latin typeface="Arial" panose="020B0604020202020204" pitchFamily="34" charset="0"/>
                <a:cs typeface="Arial" panose="020B0604020202020204" pitchFamily="34" charset="0"/>
              </a:rPr>
              <a:t>studying these </a:t>
            </a:r>
            <a:r>
              <a:rPr lang="en-US" sz="1500" dirty="0" smtClean="0">
                <a:latin typeface="Arial" panose="020B0604020202020204" pitchFamily="34" charset="0"/>
                <a:cs typeface="Arial" panose="020B0604020202020204" pitchFamily="34" charset="0"/>
              </a:rPr>
              <a:t>parameters, in short term goals we </a:t>
            </a:r>
            <a:r>
              <a:rPr lang="en-US" sz="1500" dirty="0">
                <a:latin typeface="Arial" panose="020B0604020202020204" pitchFamily="34" charset="0"/>
                <a:cs typeface="Arial" panose="020B0604020202020204" pitchFamily="34" charset="0"/>
              </a:rPr>
              <a:t>want to </a:t>
            </a:r>
            <a:r>
              <a:rPr lang="en-US" sz="1500" dirty="0" smtClean="0">
                <a:latin typeface="Arial" panose="020B0604020202020204" pitchFamily="34" charset="0"/>
                <a:cs typeface="Arial" panose="020B0604020202020204" pitchFamily="34" charset="0"/>
              </a:rPr>
              <a:t>know </a:t>
            </a:r>
            <a:r>
              <a:rPr lang="en-US" sz="1500" dirty="0">
                <a:latin typeface="Arial" panose="020B0604020202020204" pitchFamily="34" charset="0"/>
                <a:cs typeface="Arial" panose="020B0604020202020204" pitchFamily="34" charset="0"/>
              </a:rPr>
              <a:t>specific characteristic of non-tectonic </a:t>
            </a:r>
            <a:r>
              <a:rPr lang="en-US" sz="1500" dirty="0" smtClean="0">
                <a:latin typeface="Arial" panose="020B0604020202020204" pitchFamily="34" charset="0"/>
                <a:cs typeface="Arial" panose="020B0604020202020204" pitchFamily="34" charset="0"/>
              </a:rPr>
              <a:t>earthquakes, and for long term goals we want to use infrasound as a parameter for earthquake precursor which help us to give </a:t>
            </a:r>
            <a:r>
              <a:rPr lang="en-US" sz="1500" dirty="0">
                <a:latin typeface="Arial" panose="020B0604020202020204" pitchFamily="34" charset="0"/>
                <a:cs typeface="Arial" panose="020B0604020202020204" pitchFamily="34" charset="0"/>
              </a:rPr>
              <a:t>early warning to the society.</a:t>
            </a:r>
          </a:p>
        </p:txBody>
      </p:sp>
      <p:pic>
        <p:nvPicPr>
          <p:cNvPr id="5" name="Picture 4"/>
          <p:cNvPicPr>
            <a:picLocks noChangeAspect="1"/>
          </p:cNvPicPr>
          <p:nvPr/>
        </p:nvPicPr>
        <p:blipFill>
          <a:blip r:embed="rId2"/>
          <a:stretch>
            <a:fillRect/>
          </a:stretch>
        </p:blipFill>
        <p:spPr>
          <a:xfrm>
            <a:off x="5824027" y="1027809"/>
            <a:ext cx="2977074" cy="3057808"/>
          </a:xfrm>
          <a:prstGeom prst="rect">
            <a:avLst/>
          </a:prstGeom>
        </p:spPr>
      </p:pic>
      <p:sp>
        <p:nvSpPr>
          <p:cNvPr id="7" name="Rectangle 6"/>
          <p:cNvSpPr/>
          <p:nvPr/>
        </p:nvSpPr>
        <p:spPr>
          <a:xfrm>
            <a:off x="5750572" y="4088232"/>
            <a:ext cx="3148708" cy="40943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smtClean="0">
                <a:latin typeface="Arial" panose="020B0604020202020204" pitchFamily="34" charset="0"/>
                <a:cs typeface="Arial" panose="020B0604020202020204" pitchFamily="34" charset="0"/>
              </a:rPr>
              <a:t>Infrasound and Seismic Trace at Fuego Explosion (Johnson, et al, 2004)</a:t>
            </a:r>
            <a:endParaRPr 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32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08A0E1-9153-1C4C-BD91-C76D2ABA3F66}"/>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METHODS</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a:solidFill>
                  <a:schemeClr val="bg1"/>
                </a:solidFill>
              </a:rPr>
              <a:t>Indonesian 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
        <p:nvSpPr>
          <p:cNvPr id="2" name="Rectangle 1"/>
          <p:cNvSpPr/>
          <p:nvPr/>
        </p:nvSpPr>
        <p:spPr>
          <a:xfrm>
            <a:off x="484465" y="1150319"/>
            <a:ext cx="8497610" cy="36139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sz="1400" b="1" dirty="0" smtClean="0"/>
              <a:t>The </a:t>
            </a:r>
            <a:r>
              <a:rPr lang="en-US" sz="1400" b="1" dirty="0"/>
              <a:t>Progressive Multi-Channel Correlation </a:t>
            </a:r>
            <a:r>
              <a:rPr lang="en-US" sz="1400" b="1" dirty="0" smtClean="0"/>
              <a:t>(PMCC) </a:t>
            </a:r>
            <a:r>
              <a:rPr lang="en-US" sz="1400" dirty="0" smtClean="0"/>
              <a:t>method is based on sequential study of windowed signals (</a:t>
            </a:r>
            <a:r>
              <a:rPr lang="en-US" sz="1400" dirty="0" err="1" smtClean="0"/>
              <a:t>Cansi</a:t>
            </a:r>
            <a:r>
              <a:rPr lang="en-US" sz="1400" dirty="0" smtClean="0"/>
              <a:t>, 1995). The PMCC from DTK-GPMCC application in the NDC-in-a-box package is applied to the raw differential pressure recordings at each of the IMS infrasound arrays’ micro-barometers to derive advanced data parameters like back azimuth, apparent velocity and frequency content of coherent signals thereby associated to different events. </a:t>
            </a:r>
          </a:p>
          <a:p>
            <a:pPr algn="just"/>
            <a:r>
              <a:rPr lang="en-US" sz="1400" dirty="0"/>
              <a:t>Processing with the PMCC technique is performed </a:t>
            </a:r>
            <a:r>
              <a:rPr lang="en-US" sz="1400" dirty="0" smtClean="0"/>
              <a:t>consecutively </a:t>
            </a:r>
            <a:r>
              <a:rPr lang="en-US" sz="1400" dirty="0"/>
              <a:t>in 11 frequency ranges, ranging from 0.07 to </a:t>
            </a:r>
            <a:r>
              <a:rPr lang="en-US" sz="1400" dirty="0" smtClean="0"/>
              <a:t>4.0 </a:t>
            </a:r>
            <a:r>
              <a:rPr lang="en-US" sz="1400" dirty="0"/>
              <a:t>Hz, covering the entire spectrum of interest for the </a:t>
            </a:r>
            <a:r>
              <a:rPr lang="en-US" sz="1400" dirty="0" smtClean="0"/>
              <a:t>detection </a:t>
            </a:r>
            <a:r>
              <a:rPr lang="en-US" sz="1400" dirty="0"/>
              <a:t>of infrasound signals. </a:t>
            </a:r>
            <a:r>
              <a:rPr lang="en-US" sz="1400" dirty="0" smtClean="0"/>
              <a:t>The </a:t>
            </a:r>
            <a:r>
              <a:rPr lang="en-US" sz="1400" dirty="0"/>
              <a:t>duration of the </a:t>
            </a:r>
            <a:r>
              <a:rPr lang="en-US" sz="1400" dirty="0" smtClean="0"/>
              <a:t>processing </a:t>
            </a:r>
            <a:r>
              <a:rPr lang="en-US" sz="1400" dirty="0"/>
              <a:t>window depends inversely on the frequency </a:t>
            </a:r>
            <a:r>
              <a:rPr lang="en-US" sz="1400" dirty="0" smtClean="0"/>
              <a:t>band</a:t>
            </a:r>
            <a:r>
              <a:rPr lang="en-US" sz="1400" dirty="0"/>
              <a:t>. </a:t>
            </a:r>
            <a:endParaRPr lang="en-US" sz="1400" dirty="0" smtClean="0"/>
          </a:p>
          <a:p>
            <a:pPr algn="just"/>
            <a:r>
              <a:rPr lang="en-US" sz="1400" dirty="0" smtClean="0"/>
              <a:t>The </a:t>
            </a:r>
            <a:r>
              <a:rPr lang="en-US" sz="1400" dirty="0"/>
              <a:t>first processing stage produces elemental </a:t>
            </a:r>
            <a:r>
              <a:rPr lang="en-US" sz="1400" dirty="0" smtClean="0"/>
              <a:t>detections</a:t>
            </a:r>
            <a:r>
              <a:rPr lang="en-US" sz="1400" dirty="0"/>
              <a:t>, called PMCC pixels, which meet a correlation </a:t>
            </a:r>
            <a:r>
              <a:rPr lang="en-US" sz="1400" dirty="0" smtClean="0"/>
              <a:t>and </a:t>
            </a:r>
            <a:r>
              <a:rPr lang="en-US" sz="1400" dirty="0"/>
              <a:t>consistency criteria. The next step is grouping </a:t>
            </a:r>
            <a:r>
              <a:rPr lang="en-US" sz="1400" dirty="0" smtClean="0"/>
              <a:t>individual </a:t>
            </a:r>
            <a:r>
              <a:rPr lang="en-US" sz="1400" dirty="0"/>
              <a:t>detection pixels that have similar signal </a:t>
            </a:r>
            <a:r>
              <a:rPr lang="en-US" sz="1400" dirty="0" smtClean="0"/>
              <a:t>attributes</a:t>
            </a:r>
            <a:r>
              <a:rPr lang="en-US" sz="1400" dirty="0"/>
              <a:t>: time, frequency, </a:t>
            </a:r>
            <a:r>
              <a:rPr lang="en-US" sz="1400" dirty="0" smtClean="0"/>
              <a:t>back-azimuth</a:t>
            </a:r>
            <a:r>
              <a:rPr lang="en-US" sz="1400" dirty="0"/>
              <a:t>, and horizontal </a:t>
            </a:r>
            <a:r>
              <a:rPr lang="en-US" sz="1400" dirty="0" smtClean="0"/>
              <a:t>speed</a:t>
            </a:r>
            <a:r>
              <a:rPr lang="en-US" sz="1400" dirty="0"/>
              <a:t>. Groups of neighboring pixels constitute an </a:t>
            </a:r>
            <a:r>
              <a:rPr lang="en-US" sz="1400" dirty="0" smtClean="0"/>
              <a:t>"</a:t>
            </a:r>
            <a:r>
              <a:rPr lang="en-US" sz="1400" dirty="0"/>
              <a:t>infrasonic </a:t>
            </a:r>
            <a:r>
              <a:rPr lang="en-US" sz="1400" dirty="0" smtClean="0"/>
              <a:t>family“ (</a:t>
            </a:r>
            <a:r>
              <a:rPr lang="en-US" sz="1400" dirty="0" err="1" smtClean="0"/>
              <a:t>Neri</a:t>
            </a:r>
            <a:r>
              <a:rPr lang="en-US" sz="1400" dirty="0" smtClean="0"/>
              <a:t>, et al</a:t>
            </a:r>
            <a:r>
              <a:rPr lang="en-US" sz="1400" dirty="0"/>
              <a:t>. </a:t>
            </a:r>
            <a:r>
              <a:rPr lang="en-US" sz="1400" dirty="0" smtClean="0"/>
              <a:t>Sixteenth </a:t>
            </a:r>
            <a:r>
              <a:rPr lang="en-US" sz="1400" dirty="0"/>
              <a:t>International Congress of the Brazilian </a:t>
            </a:r>
            <a:r>
              <a:rPr lang="en-US" sz="1400" dirty="0" smtClean="0"/>
              <a:t>Geophysical)</a:t>
            </a:r>
          </a:p>
          <a:p>
            <a:pPr algn="just"/>
            <a:r>
              <a:rPr lang="en-US" sz="1400" dirty="0"/>
              <a:t>Signals can be associated to a certain source by applying cross bearing techniques on the back-azimuth directions of two or more arrays. The seismic or acoustic origin as well as the propagation of signals can be identified by the apparent velocity and frequency content of the recordings. </a:t>
            </a:r>
          </a:p>
        </p:txBody>
      </p:sp>
    </p:spTree>
    <p:extLst>
      <p:ext uri="{BB962C8B-B14F-4D97-AF65-F5344CB8AC3E}">
        <p14:creationId xmlns:p14="http://schemas.microsoft.com/office/powerpoint/2010/main" val="83330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08A0E1-9153-1C4C-BD91-C76D2ABA3F66}"/>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METHODS</a:t>
            </a:r>
          </a:p>
        </p:txBody>
      </p:sp>
      <p:sp>
        <p:nvSpPr>
          <p:cNvPr id="6"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a:solidFill>
                  <a:schemeClr val="bg1"/>
                </a:solidFill>
              </a:rPr>
              <a:t>Indonesian 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
        <p:nvSpPr>
          <p:cNvPr id="2" name="Rectangle 1"/>
          <p:cNvSpPr/>
          <p:nvPr/>
        </p:nvSpPr>
        <p:spPr>
          <a:xfrm>
            <a:off x="484465" y="1311227"/>
            <a:ext cx="8573810" cy="30235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sz="1400" b="1" dirty="0" smtClean="0"/>
              <a:t>Coherence Method. </a:t>
            </a:r>
            <a:r>
              <a:rPr lang="en-US" sz="1400" dirty="0" smtClean="0"/>
              <a:t>An approach for detecting and locating technique which use coherent of P- and S-waves arrivals at different stations for assumed 3D grid of potential source locations (Matos et al. 2016; Lopez-Comino et al. 2017; </a:t>
            </a:r>
            <a:r>
              <a:rPr lang="en-US" sz="1400" dirty="0" err="1" smtClean="0"/>
              <a:t>Adinolfi</a:t>
            </a:r>
            <a:r>
              <a:rPr lang="en-US" sz="1400" dirty="0" smtClean="0"/>
              <a:t> et al. 2019). </a:t>
            </a:r>
          </a:p>
          <a:p>
            <a:pPr algn="just"/>
            <a:r>
              <a:rPr lang="en-US" sz="1400" dirty="0" smtClean="0"/>
              <a:t>The steps of the processing </a:t>
            </a:r>
            <a:r>
              <a:rPr lang="en-US" sz="1400" dirty="0" smtClean="0"/>
              <a:t>(</a:t>
            </a:r>
            <a:r>
              <a:rPr lang="en-US" sz="1400" dirty="0" err="1" smtClean="0"/>
              <a:t>Adinolfi</a:t>
            </a:r>
            <a:r>
              <a:rPr lang="en-US" sz="1400" dirty="0" smtClean="0"/>
              <a:t>, et al. 2020) :</a:t>
            </a:r>
          </a:p>
          <a:p>
            <a:pPr marL="342900" indent="-342900" algn="just">
              <a:buAutoNum type="arabicPeriod"/>
            </a:pPr>
            <a:r>
              <a:rPr lang="en-US" sz="1400" i="1" dirty="0" smtClean="0"/>
              <a:t>Pre-Processing</a:t>
            </a:r>
            <a:r>
              <a:rPr lang="en-US" sz="1400" dirty="0"/>
              <a:t>. </a:t>
            </a:r>
            <a:r>
              <a:rPr lang="en-US" sz="1400" dirty="0" smtClean="0"/>
              <a:t>Selected windowed data, Continuous </a:t>
            </a:r>
            <a:r>
              <a:rPr lang="en-US" sz="1400" dirty="0"/>
              <a:t>waveforms are filtered </a:t>
            </a:r>
            <a:r>
              <a:rPr lang="en-US" sz="1400" dirty="0" smtClean="0"/>
              <a:t>in the certain frequency </a:t>
            </a:r>
            <a:r>
              <a:rPr lang="en-US" sz="1400" dirty="0"/>
              <a:t>band </a:t>
            </a:r>
            <a:r>
              <a:rPr lang="en-US" sz="1400" dirty="0" smtClean="0"/>
              <a:t>and </a:t>
            </a:r>
            <a:r>
              <a:rPr lang="en-US" sz="1400" dirty="0"/>
              <a:t>cut in 20 min long time windows with 20% of overlap, which in turn </a:t>
            </a:r>
            <a:r>
              <a:rPr lang="en-US" sz="1400" dirty="0" smtClean="0"/>
              <a:t>are used </a:t>
            </a:r>
            <a:r>
              <a:rPr lang="en-US" sz="1400" dirty="0"/>
              <a:t>to compute characteristic functions (CFs</a:t>
            </a:r>
            <a:r>
              <a:rPr lang="en-US" sz="1400" dirty="0" smtClean="0"/>
              <a:t>).</a:t>
            </a:r>
          </a:p>
          <a:p>
            <a:pPr marL="342900" indent="-342900" algn="just">
              <a:buAutoNum type="arabicPeriod"/>
            </a:pPr>
            <a:r>
              <a:rPr lang="en-US" sz="1400" i="1" dirty="0" smtClean="0"/>
              <a:t>Earthquake detection with S-wave Image Function Contribution (IFC) by applying threshold criterion. </a:t>
            </a:r>
          </a:p>
          <a:p>
            <a:pPr marL="342900" indent="-342900" algn="just">
              <a:buAutoNum type="arabicPeriod"/>
            </a:pPr>
            <a:r>
              <a:rPr lang="en-US" sz="1400" i="1" dirty="0" smtClean="0"/>
              <a:t>Earthquakes’ location with P- and S-waves IFCs</a:t>
            </a:r>
          </a:p>
          <a:p>
            <a:pPr marL="342900" indent="-342900" algn="just">
              <a:buAutoNum type="arabicPeriod"/>
            </a:pPr>
            <a:r>
              <a:rPr lang="en-US" sz="1400" i="1" dirty="0" smtClean="0"/>
              <a:t>Discrimination between real and false detections. Threshold and approximately criterion. </a:t>
            </a:r>
          </a:p>
          <a:p>
            <a:pPr marL="342900" indent="-342900" algn="just">
              <a:buAutoNum type="arabicPeriod"/>
            </a:pPr>
            <a:r>
              <a:rPr lang="en-US" sz="1400" i="1" dirty="0" smtClean="0"/>
              <a:t>Magnitude estimation. </a:t>
            </a:r>
            <a:endParaRPr lang="en-US" sz="1400" i="1" dirty="0"/>
          </a:p>
          <a:p>
            <a:pPr algn="just"/>
            <a:endParaRPr lang="en-US" sz="1400" b="1" dirty="0" smtClean="0"/>
          </a:p>
          <a:p>
            <a:pPr algn="just"/>
            <a:endParaRPr lang="en-US" sz="1400" dirty="0" smtClean="0"/>
          </a:p>
        </p:txBody>
      </p:sp>
    </p:spTree>
    <p:extLst>
      <p:ext uri="{BB962C8B-B14F-4D97-AF65-F5344CB8AC3E}">
        <p14:creationId xmlns:p14="http://schemas.microsoft.com/office/powerpoint/2010/main" val="377333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sp>
        <p:nvSpPr>
          <p:cNvPr id="6" name="Rectangle 5"/>
          <p:cNvSpPr/>
          <p:nvPr/>
        </p:nvSpPr>
        <p:spPr>
          <a:xfrm>
            <a:off x="2801566" y="913716"/>
            <a:ext cx="2497550"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err="1" smtClean="0"/>
              <a:t>Anak</a:t>
            </a:r>
            <a:r>
              <a:rPr lang="en-US" sz="1200" b="1" dirty="0" smtClean="0"/>
              <a:t> Krakatau Event Dec 22</a:t>
            </a:r>
            <a:r>
              <a:rPr lang="en-US" sz="1200" b="1" baseline="30000" dirty="0" smtClean="0"/>
              <a:t>nd</a:t>
            </a:r>
            <a:r>
              <a:rPr lang="en-US" sz="1200" b="1" dirty="0" smtClean="0"/>
              <a:t>, 2018</a:t>
            </a:r>
            <a:endParaRPr lang="en-US" sz="1200"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346" r="8016"/>
          <a:stretch/>
        </p:blipFill>
        <p:spPr>
          <a:xfrm>
            <a:off x="5318571" y="1257658"/>
            <a:ext cx="3740336" cy="3086100"/>
          </a:xfrm>
          <a:prstGeom prst="rect">
            <a:avLst/>
          </a:prstGeom>
        </p:spPr>
      </p:pic>
      <p:pic>
        <p:nvPicPr>
          <p:cNvPr id="9" name="Picture 8"/>
          <p:cNvPicPr>
            <a:picLocks noChangeAspect="1"/>
          </p:cNvPicPr>
          <p:nvPr/>
        </p:nvPicPr>
        <p:blipFill rotWithShape="1">
          <a:blip r:embed="rId3"/>
          <a:srcRect r="636"/>
          <a:stretch/>
        </p:blipFill>
        <p:spPr>
          <a:xfrm>
            <a:off x="603114" y="1636654"/>
            <a:ext cx="4562273" cy="2487874"/>
          </a:xfrm>
          <a:prstGeom prst="rect">
            <a:avLst/>
          </a:prstGeom>
        </p:spPr>
      </p:pic>
      <p:sp>
        <p:nvSpPr>
          <p:cNvPr id="10" name="Rectangle 9"/>
          <p:cNvSpPr/>
          <p:nvPr/>
        </p:nvSpPr>
        <p:spPr>
          <a:xfrm>
            <a:off x="1224547" y="4285701"/>
            <a:ext cx="3284222"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PMCC detection usin</a:t>
            </a:r>
            <a:r>
              <a:rPr lang="en-US" sz="1200" b="1" dirty="0" smtClean="0"/>
              <a:t>g I06AU Infrasound data on Dec 22</a:t>
            </a:r>
            <a:r>
              <a:rPr lang="en-US" sz="1200" b="1" baseline="30000" dirty="0" smtClean="0"/>
              <a:t>nd</a:t>
            </a:r>
            <a:r>
              <a:rPr lang="en-US" sz="1200" b="1" dirty="0" smtClean="0"/>
              <a:t>, 2018</a:t>
            </a:r>
            <a:endParaRPr lang="en-US" sz="1200" b="1" dirty="0"/>
          </a:p>
        </p:txBody>
      </p:sp>
      <p:sp>
        <p:nvSpPr>
          <p:cNvPr id="11" name="Rectangle 10"/>
          <p:cNvSpPr/>
          <p:nvPr/>
        </p:nvSpPr>
        <p:spPr>
          <a:xfrm>
            <a:off x="5746589" y="4285702"/>
            <a:ext cx="3170434"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Coherence Method detection using 6 seismic sensors data on Dec 22</a:t>
            </a:r>
            <a:r>
              <a:rPr lang="en-US" sz="1200" b="1" baseline="30000" dirty="0" smtClean="0"/>
              <a:t>nd</a:t>
            </a:r>
            <a:r>
              <a:rPr lang="en-US" sz="1200" b="1" dirty="0" smtClean="0"/>
              <a:t>, 2018</a:t>
            </a:r>
            <a:endParaRPr lang="en-US" sz="1200" b="1" dirty="0"/>
          </a:p>
        </p:txBody>
      </p:sp>
      <p:sp>
        <p:nvSpPr>
          <p:cNvPr id="12" name="Oval 11"/>
          <p:cNvSpPr/>
          <p:nvPr/>
        </p:nvSpPr>
        <p:spPr>
          <a:xfrm>
            <a:off x="1289538" y="1636654"/>
            <a:ext cx="273455" cy="49370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349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P2.3-591</a:t>
            </a:r>
            <a:endParaRPr lang="x-none"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828800" y="18447"/>
            <a:ext cx="5359939" cy="803681"/>
          </a:xfrm>
          <a:prstGeom prst="rect">
            <a:avLst/>
          </a:prstGeom>
          <a:noFill/>
          <a:ln w="9525">
            <a:noFill/>
            <a:miter lim="800000"/>
            <a:headEnd/>
            <a:tailEnd/>
          </a:ln>
        </p:spPr>
        <p:txBody>
          <a:bodyPr wrap="square" lIns="18666" tIns="9334" rIns="18666" bIns="9334">
            <a:spAutoFit/>
          </a:bodyPr>
          <a:lstStyle/>
          <a:p>
            <a:pPr algn="ctr" eaLnBrk="0" hangingPunct="0"/>
            <a:r>
              <a:rPr lang="en-US" sz="1200" b="1" dirty="0">
                <a:solidFill>
                  <a:schemeClr val="bg1"/>
                </a:solidFill>
                <a:latin typeface="Arial" panose="020B0604020202020204" pitchFamily="34" charset="0"/>
              </a:rPr>
              <a:t>An Integrated Study of Seismic and Infrasound for Detecting Non-Tectonic Earthquake in Indonesia</a:t>
            </a:r>
          </a:p>
          <a:p>
            <a:pPr algn="ctr" eaLnBrk="0" hangingPunct="0"/>
            <a:r>
              <a:rPr lang="en-US" sz="900" dirty="0" err="1" smtClean="0">
                <a:solidFill>
                  <a:schemeClr val="bg1"/>
                </a:solidFill>
                <a:latin typeface="Arial" panose="020B0604020202020204" pitchFamily="34" charset="0"/>
                <a:ea typeface="Avenir Book" charset="0"/>
              </a:rPr>
              <a:t>Aldilla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Damayanti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Purnama</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Ratri</a:t>
            </a:r>
            <a:r>
              <a:rPr lang="en-US" sz="900" dirty="0" smtClean="0">
                <a:solidFill>
                  <a:schemeClr val="bg1"/>
                </a:solidFill>
                <a:latin typeface="Arial" panose="020B0604020202020204" pitchFamily="34" charset="0"/>
                <a:ea typeface="Avenir Book" charset="0"/>
              </a:rPr>
              <a:t>, Yusuf </a:t>
            </a:r>
            <a:r>
              <a:rPr lang="en-US" sz="900" dirty="0" err="1" smtClean="0">
                <a:solidFill>
                  <a:schemeClr val="bg1"/>
                </a:solidFill>
                <a:latin typeface="Arial" panose="020B0604020202020204" pitchFamily="34" charset="0"/>
                <a:ea typeface="Avenir Book" charset="0"/>
              </a:rPr>
              <a:t>Hadi</a:t>
            </a:r>
            <a:r>
              <a:rPr lang="en-US" sz="900" dirty="0" smtClean="0">
                <a:solidFill>
                  <a:schemeClr val="bg1"/>
                </a:solidFill>
                <a:latin typeface="Arial" panose="020B0604020202020204" pitchFamily="34" charset="0"/>
                <a:ea typeface="Avenir Book" charset="0"/>
              </a:rPr>
              <a:t> </a:t>
            </a:r>
            <a:r>
              <a:rPr lang="en-US" sz="900" dirty="0" err="1" smtClean="0">
                <a:solidFill>
                  <a:schemeClr val="bg1"/>
                </a:solidFill>
                <a:latin typeface="Arial" panose="020B0604020202020204" pitchFamily="34" charset="0"/>
                <a:ea typeface="Avenir Book" charset="0"/>
              </a:rPr>
              <a:t>Perdana</a:t>
            </a:r>
            <a:endParaRPr lang="en-US" sz="900" dirty="0" smtClean="0">
              <a:solidFill>
                <a:schemeClr val="bg1"/>
              </a:solidFill>
              <a:latin typeface="Arial" panose="020B0604020202020204" pitchFamily="34" charset="0"/>
              <a:ea typeface="Avenir Book" charset="0"/>
            </a:endParaRPr>
          </a:p>
          <a:p>
            <a:pPr algn="ctr" eaLnBrk="0" hangingPunct="0"/>
            <a:r>
              <a:rPr lang="en-US" sz="900" dirty="0" smtClean="0">
                <a:solidFill>
                  <a:schemeClr val="bg1"/>
                </a:solidFill>
              </a:rPr>
              <a:t>Indonesian </a:t>
            </a:r>
            <a:r>
              <a:rPr lang="en-US" sz="900" dirty="0">
                <a:solidFill>
                  <a:schemeClr val="bg1"/>
                </a:solidFill>
              </a:rPr>
              <a:t>Agency for Meteorology, Climatology and Geophysics (BMKG), Jakarta, </a:t>
            </a:r>
            <a:r>
              <a:rPr lang="en-US" sz="900" dirty="0" smtClean="0">
                <a:solidFill>
                  <a:schemeClr val="bg1"/>
                </a:solidFill>
              </a:rPr>
              <a:t>Indonesia</a:t>
            </a:r>
          </a:p>
          <a:p>
            <a:pPr algn="ctr" eaLnBrk="0" hangingPunct="0"/>
            <a:r>
              <a:rPr lang="en-US" sz="900" dirty="0" smtClean="0">
                <a:solidFill>
                  <a:schemeClr val="bg1"/>
                </a:solidFill>
                <a:latin typeface="Arial" panose="020B0604020202020204" pitchFamily="34" charset="0"/>
                <a:ea typeface="Avenir Book" charset="0"/>
              </a:rPr>
              <a:t>aldilla.damayanti@bmkg.go.id</a:t>
            </a:r>
            <a:endParaRPr lang="en-US" sz="900" dirty="0">
              <a:solidFill>
                <a:schemeClr val="bg1"/>
              </a:solidFill>
              <a:latin typeface="Avenir Book"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128" y="2078183"/>
            <a:ext cx="2216296" cy="1816400"/>
          </a:xfrm>
          <a:prstGeom prst="rect">
            <a:avLst/>
          </a:prstGeom>
        </p:spPr>
      </p:pic>
      <p:pic>
        <p:nvPicPr>
          <p:cNvPr id="6" name="Picture 5"/>
          <p:cNvPicPr>
            <a:picLocks noChangeAspect="1"/>
          </p:cNvPicPr>
          <p:nvPr/>
        </p:nvPicPr>
        <p:blipFill>
          <a:blip r:embed="rId3"/>
          <a:stretch>
            <a:fillRect/>
          </a:stretch>
        </p:blipFill>
        <p:spPr>
          <a:xfrm>
            <a:off x="436048" y="999367"/>
            <a:ext cx="4319080" cy="3259062"/>
          </a:xfrm>
          <a:prstGeom prst="rect">
            <a:avLst/>
          </a:prstGeom>
        </p:spPr>
      </p:pic>
      <p:sp>
        <p:nvSpPr>
          <p:cNvPr id="8" name="Rectangle 7"/>
          <p:cNvSpPr/>
          <p:nvPr/>
        </p:nvSpPr>
        <p:spPr>
          <a:xfrm>
            <a:off x="768652" y="4298542"/>
            <a:ext cx="3284222"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Polar plot associated to the PMCC detection using I06AU</a:t>
            </a:r>
            <a:endParaRPr lang="en-US" sz="1200" b="1" dirty="0"/>
          </a:p>
        </p:txBody>
      </p:sp>
      <p:sp>
        <p:nvSpPr>
          <p:cNvPr id="9" name="Rectangle 8"/>
          <p:cNvSpPr/>
          <p:nvPr/>
        </p:nvSpPr>
        <p:spPr>
          <a:xfrm>
            <a:off x="4755128" y="4290659"/>
            <a:ext cx="2031216"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Earthquake Epicenter detected by infrasound data</a:t>
            </a:r>
            <a:endParaRPr lang="en-US" sz="1200" b="1"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2974" t="8736" r="8016" b="49972"/>
          <a:stretch/>
        </p:blipFill>
        <p:spPr>
          <a:xfrm>
            <a:off x="7153138" y="1992875"/>
            <a:ext cx="1975678" cy="1987016"/>
          </a:xfrm>
          <a:prstGeom prst="rect">
            <a:avLst/>
          </a:prstGeom>
        </p:spPr>
      </p:pic>
      <p:sp>
        <p:nvSpPr>
          <p:cNvPr id="12" name="Rectangle 11"/>
          <p:cNvSpPr/>
          <p:nvPr/>
        </p:nvSpPr>
        <p:spPr>
          <a:xfrm>
            <a:off x="7347662" y="4275518"/>
            <a:ext cx="1781154" cy="3828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Earthquake Epicenter detected by seismic data</a:t>
            </a:r>
            <a:endParaRPr lang="en-US" sz="1200" b="1" dirty="0"/>
          </a:p>
        </p:txBody>
      </p:sp>
    </p:spTree>
    <p:extLst>
      <p:ext uri="{BB962C8B-B14F-4D97-AF65-F5344CB8AC3E}">
        <p14:creationId xmlns:p14="http://schemas.microsoft.com/office/powerpoint/2010/main" val="3832410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3560</TotalTime>
  <Words>1703</Words>
  <Application>Microsoft Office PowerPoint</Application>
  <PresentationFormat>On-screen Show (16:9)</PresentationFormat>
  <Paragraphs>134</Paragraphs>
  <Slides>14</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14</vt:i4>
      </vt:variant>
    </vt:vector>
  </HeadingPairs>
  <TitlesOfParts>
    <vt:vector size="29" baseType="lpstr">
      <vt:lpstr>Arial</vt:lpstr>
      <vt:lpstr>Avenir Book</vt:lpstr>
      <vt:lpstr>Avenir Heavy</vt:lpstr>
      <vt:lpstr>Avenir Medium</vt:lpstr>
      <vt:lpstr>Calibri</vt:lpstr>
      <vt:lpstr>DIN-Light</vt:lpstr>
      <vt:lpstr>DIN-Medium</vt:lpstr>
      <vt:lpstr>Wingdings</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dell</cp:lastModifiedBy>
  <cp:revision>132</cp:revision>
  <cp:lastPrinted>2019-03-26T13:54:24Z</cp:lastPrinted>
  <dcterms:created xsi:type="dcterms:W3CDTF">2019-04-24T06:32:04Z</dcterms:created>
  <dcterms:modified xsi:type="dcterms:W3CDTF">2021-06-15T09:26:13Z</dcterms:modified>
</cp:coreProperties>
</file>