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9"/>
  </p:notesMasterIdLst>
  <p:sldIdLst>
    <p:sldId id="256" r:id="rId8"/>
    <p:sldId id="258" r:id="rId9"/>
    <p:sldId id="257" r:id="rId10"/>
    <p:sldId id="260" r:id="rId11"/>
    <p:sldId id="261" r:id="rId12"/>
    <p:sldId id="264" r:id="rId13"/>
    <p:sldId id="265" r:id="rId14"/>
    <p:sldId id="266" r:id="rId15"/>
    <p:sldId id="268" r:id="rId16"/>
    <p:sldId id="267" r:id="rId17"/>
    <p:sldId id="263" r:id="rId18"/>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30" d="100"/>
          <a:sy n="130" d="100"/>
        </p:scale>
        <p:origin x="41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14-Jun-21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773903" y="1898347"/>
            <a:ext cx="10691813" cy="778032"/>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Discrimination of quarry blasts using a complex of seismic and</a:t>
            </a:r>
          </a:p>
          <a:p>
            <a:pPr algn="ctr" eaLnBrk="0" hangingPunct="0"/>
            <a:r>
              <a:rPr lang="en-US" sz="1800" b="1" dirty="0">
                <a:solidFill>
                  <a:schemeClr val="bg1"/>
                </a:solidFill>
                <a:latin typeface="Arial" panose="020B0604020202020204" pitchFamily="34" charset="0"/>
              </a:rPr>
              <a:t>infrasound data in Kazakhstan</a:t>
            </a:r>
            <a:endParaRPr lang="en-US" sz="2197" b="1" dirty="0">
              <a:solidFill>
                <a:schemeClr val="bg1"/>
              </a:solidFill>
              <a:latin typeface="Arial" panose="020B0604020202020204" pitchFamily="34" charset="0"/>
            </a:endParaRPr>
          </a:p>
          <a:p>
            <a:pPr algn="ctr" eaLnBrk="0" hangingPunct="0">
              <a:lnSpc>
                <a:spcPts val="1586"/>
              </a:lnSpc>
            </a:pPr>
            <a:r>
              <a:rPr lang="en-US" sz="1600" dirty="0">
                <a:solidFill>
                  <a:schemeClr val="bg1"/>
                </a:solidFill>
                <a:latin typeface="Arial" panose="020B0604020202020204" pitchFamily="34" charset="0"/>
                <a:ea typeface="Avenir Book" charset="0"/>
              </a:rPr>
              <a:t>Alexandr Smirnov,  Natalya </a:t>
            </a:r>
            <a:r>
              <a:rPr lang="en-US" sz="1600" dirty="0" err="1">
                <a:solidFill>
                  <a:schemeClr val="bg1"/>
                </a:solidFill>
                <a:latin typeface="Arial" panose="020B0604020202020204" pitchFamily="34" charset="0"/>
                <a:ea typeface="Avenir Book" charset="0"/>
              </a:rPr>
              <a:t>Mikhailova</a:t>
            </a:r>
            <a:r>
              <a:rPr lang="en-US" sz="1600" dirty="0">
                <a:solidFill>
                  <a:schemeClr val="bg1"/>
                </a:solidFill>
                <a:latin typeface="Arial" panose="020B0604020202020204" pitchFamily="34" charset="0"/>
                <a:ea typeface="Avenir Book" charset="0"/>
              </a:rPr>
              <a:t>, Aidyn </a:t>
            </a:r>
            <a:r>
              <a:rPr lang="en-US" sz="1600" dirty="0" err="1">
                <a:solidFill>
                  <a:schemeClr val="bg1"/>
                </a:solidFill>
                <a:latin typeface="Arial" panose="020B0604020202020204" pitchFamily="34" charset="0"/>
                <a:ea typeface="Avenir Book" charset="0"/>
              </a:rPr>
              <a:t>Mukambaev</a:t>
            </a: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2957174" y="3867150"/>
            <a:ext cx="3151414" cy="430887"/>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Institute of Geophysical Research, Almaty, Kazakhstan</a:t>
            </a: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53581" y="2800991"/>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P2.3-116</a:t>
            </a:r>
            <a:endParaRPr lang="en-AT" sz="140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936555" y="3673340"/>
            <a:ext cx="1518036" cy="963251"/>
          </a:xfrm>
          <a:prstGeom prst="rect">
            <a:avLst/>
          </a:prstGeom>
        </p:spPr>
      </p:pic>
    </p:spTree>
    <p:extLst>
      <p:ext uri="{BB962C8B-B14F-4D97-AF65-F5344CB8AC3E}">
        <p14:creationId xmlns:p14="http://schemas.microsoft.com/office/powerpoint/2010/main" val="4000463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P2.3-116</a:t>
            </a:r>
          </a:p>
          <a:p>
            <a:pPr algn="ctr"/>
            <a:endParaRPr lang="en-US"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6" name="TextBox 5">
            <a:extLst>
              <a:ext uri="{FF2B5EF4-FFF2-40B4-BE49-F238E27FC236}">
                <a16:creationId xmlns:a16="http://schemas.microsoft.com/office/drawing/2014/main" id="{7FE93318-778D-430D-AB92-8BD442FBA0E9}"/>
              </a:ext>
            </a:extLst>
          </p:cNvPr>
          <p:cNvSpPr txBox="1"/>
          <p:nvPr/>
        </p:nvSpPr>
        <p:spPr>
          <a:xfrm>
            <a:off x="635716" y="1658784"/>
            <a:ext cx="8061313" cy="2108269"/>
          </a:xfrm>
          <a:prstGeom prst="rect">
            <a:avLst/>
          </a:prstGeom>
          <a:noFill/>
        </p:spPr>
        <p:txBody>
          <a:bodyPr wrap="square">
            <a:spAutoFit/>
          </a:bodyPr>
          <a:lstStyle/>
          <a:p>
            <a:pPr algn="just">
              <a:spcAft>
                <a:spcPts val="600"/>
              </a:spcAft>
            </a:pPr>
            <a:r>
              <a:rPr lang="en-US" sz="1600" b="1" dirty="0">
                <a:latin typeface="Times New Roman" panose="02020603050405020304" pitchFamily="18" charset="0"/>
                <a:ea typeface="Times New Roman" panose="02020603050405020304" pitchFamily="18" charset="0"/>
              </a:rPr>
              <a:t>The testing of the technique showed its efficiency. The empirical predictive threshold value of the cross-correlation function (</a:t>
            </a:r>
            <a:r>
              <a:rPr lang="en-US" sz="1600" b="1" dirty="0" err="1">
                <a:latin typeface="Times New Roman" panose="02020603050405020304" pitchFamily="18" charset="0"/>
                <a:ea typeface="Times New Roman" panose="02020603050405020304" pitchFamily="18" charset="0"/>
              </a:rPr>
              <a:t>CCF</a:t>
            </a:r>
            <a:r>
              <a:rPr lang="en-US" sz="1600" b="1" dirty="0">
                <a:latin typeface="Times New Roman" panose="02020603050405020304" pitchFamily="18" charset="0"/>
                <a:ea typeface="Times New Roman" panose="02020603050405020304" pitchFamily="18" charset="0"/>
              </a:rPr>
              <a:t>) maximum between the candidate event and the reference waveform was found to be 0.75. Starting from such a value of the </a:t>
            </a:r>
            <a:r>
              <a:rPr lang="en-US" sz="1600" b="1" dirty="0" err="1">
                <a:latin typeface="Times New Roman" panose="02020603050405020304" pitchFamily="18" charset="0"/>
                <a:ea typeface="Times New Roman" panose="02020603050405020304" pitchFamily="18" charset="0"/>
              </a:rPr>
              <a:t>CCF</a:t>
            </a:r>
            <a:r>
              <a:rPr lang="en-US" sz="1600" b="1" dirty="0">
                <a:latin typeface="Times New Roman" panose="02020603050405020304" pitchFamily="18" charset="0"/>
                <a:ea typeface="Times New Roman" panose="02020603050405020304" pitchFamily="18" charset="0"/>
              </a:rPr>
              <a:t> maximum, the discrimination can be considered reliable. Application of the technology to the waveforms for the period under study made it possible to detect 74 events that are highly likely to be explosions in the </a:t>
            </a:r>
            <a:r>
              <a:rPr lang="en-US" sz="1600" b="1" dirty="0" err="1">
                <a:latin typeface="Times New Roman" panose="02020603050405020304" pitchFamily="18" charset="0"/>
                <a:ea typeface="Times New Roman" panose="02020603050405020304" pitchFamily="18" charset="0"/>
              </a:rPr>
              <a:t>Akbastau</a:t>
            </a:r>
            <a:r>
              <a:rPr lang="en-US" sz="1600" b="1" dirty="0">
                <a:latin typeface="Times New Roman" panose="02020603050405020304" pitchFamily="18" charset="0"/>
                <a:ea typeface="Times New Roman" panose="02020603050405020304" pitchFamily="18" charset="0"/>
              </a:rPr>
              <a:t> quarry. Of these, 31 events were already included in the seismic bulletin based on the regular processing technique. It was possible to establish with high accuracy the location of the epicenters of these explosions.</a:t>
            </a:r>
            <a:r>
              <a:rPr lang="ru-RU" sz="1600" b="1" dirty="0" smtClean="0">
                <a:latin typeface="Times New Roman" panose="02020603050405020304" pitchFamily="18" charset="0"/>
                <a:ea typeface="Times New Roman" panose="02020603050405020304" pitchFamily="18" charset="0"/>
              </a:rPr>
              <a:t> </a:t>
            </a:r>
            <a:endParaRPr lang="ru-KZ" sz="1600" b="1" dirty="0">
              <a:effectLst/>
              <a:latin typeface="Times New Roman" panose="02020603050405020304" pitchFamily="18" charset="0"/>
              <a:ea typeface="Times New Roman" panose="02020603050405020304" pitchFamily="18" charset="0"/>
            </a:endParaRPr>
          </a:p>
        </p:txBody>
      </p:sp>
      <p:sp>
        <p:nvSpPr>
          <p:cNvPr id="7"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52600" y="42155"/>
            <a:ext cx="5445369"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Discrimination of quarry blasts using a complex of seismic and</a:t>
            </a:r>
          </a:p>
          <a:p>
            <a:pPr lvl="0" algn="ctr" eaLnBrk="0" hangingPunct="0">
              <a:lnSpc>
                <a:spcPts val="1586"/>
              </a:lnSpc>
            </a:pPr>
            <a:r>
              <a:rPr lang="en-US" sz="1200" b="1" dirty="0">
                <a:solidFill>
                  <a:prstClr val="white"/>
                </a:solidFill>
                <a:latin typeface="Arial" panose="020B0604020202020204" pitchFamily="34" charset="0"/>
              </a:rPr>
              <a:t>infrasound data in Kazakhstan</a:t>
            </a:r>
          </a:p>
          <a:p>
            <a:pPr lvl="0" algn="ctr" eaLnBrk="0" hangingPunct="0">
              <a:lnSpc>
                <a:spcPts val="1586"/>
              </a:lnSpc>
            </a:pPr>
            <a:r>
              <a:rPr lang="en-US" sz="800" dirty="0">
                <a:solidFill>
                  <a:prstClr val="white"/>
                </a:solidFill>
                <a:latin typeface="Arial" panose="020B0604020202020204" pitchFamily="34" charset="0"/>
                <a:ea typeface="Avenir Book" charset="0"/>
              </a:rPr>
              <a:t>Alexandr </a:t>
            </a:r>
            <a:r>
              <a:rPr lang="en-US" sz="800" dirty="0" smtClean="0">
                <a:solidFill>
                  <a:prstClr val="white"/>
                </a:solidFill>
                <a:latin typeface="Arial" panose="020B0604020202020204" pitchFamily="34" charset="0"/>
                <a:ea typeface="Avenir Book" charset="0"/>
              </a:rPr>
              <a:t>Smirnov, Smirnoff@kndc.kz,  </a:t>
            </a:r>
            <a:r>
              <a:rPr lang="en-US" sz="800" dirty="0">
                <a:solidFill>
                  <a:prstClr val="white"/>
                </a:solidFill>
                <a:latin typeface="Arial" panose="020B0604020202020204" pitchFamily="34" charset="0"/>
                <a:ea typeface="Avenir Book" charset="0"/>
              </a:rPr>
              <a:t>Natalia </a:t>
            </a:r>
            <a:r>
              <a:rPr lang="en-US" sz="800" dirty="0" err="1">
                <a:solidFill>
                  <a:prstClr val="white"/>
                </a:solidFill>
                <a:latin typeface="Arial" panose="020B0604020202020204" pitchFamily="34" charset="0"/>
                <a:ea typeface="Avenir Book" charset="0"/>
              </a:rPr>
              <a:t>Mikhailova</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mikhailova@kndc.kz, </a:t>
            </a:r>
            <a:r>
              <a:rPr lang="en-US" sz="800" dirty="0">
                <a:solidFill>
                  <a:prstClr val="white"/>
                </a:solidFill>
                <a:latin typeface="Arial" panose="020B0604020202020204" pitchFamily="34" charset="0"/>
                <a:ea typeface="Avenir Book" charset="0"/>
              </a:rPr>
              <a:t>Aidyn </a:t>
            </a:r>
            <a:r>
              <a:rPr lang="en-US" sz="800" dirty="0" err="1">
                <a:solidFill>
                  <a:prstClr val="white"/>
                </a:solidFill>
                <a:latin typeface="Arial" panose="020B0604020202020204" pitchFamily="34" charset="0"/>
                <a:ea typeface="Avenir Book" charset="0"/>
              </a:rPr>
              <a:t>Mukambaev</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mukambayev@kndc.kz, IGR</a:t>
            </a:r>
            <a:r>
              <a:rPr lang="en-US" sz="800" dirty="0">
                <a:solidFill>
                  <a:prstClr val="white"/>
                </a:solidFill>
                <a:latin typeface="Arial" panose="020B0604020202020204" pitchFamily="34" charset="0"/>
                <a:ea typeface="Avenir Book" charset="0"/>
              </a:rPr>
              <a:t>, Kazakhstan</a:t>
            </a:r>
            <a:endParaRPr lang="en-AT" sz="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2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P2.3-116</a:t>
            </a:r>
          </a:p>
          <a:p>
            <a:pPr algn="ct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2" name="Rectangle 1"/>
          <p:cNvSpPr/>
          <p:nvPr/>
        </p:nvSpPr>
        <p:spPr>
          <a:xfrm>
            <a:off x="817684" y="1791930"/>
            <a:ext cx="7315200" cy="1815882"/>
          </a:xfrm>
          <a:prstGeom prst="rect">
            <a:avLst/>
          </a:prstGeom>
        </p:spPr>
        <p:txBody>
          <a:bodyPr wrap="square">
            <a:spAutoFit/>
          </a:bodyPr>
          <a:lstStyle/>
          <a:p>
            <a:pPr algn="just"/>
            <a:r>
              <a:rPr lang="en-US" sz="1600" b="1" dirty="0"/>
              <a:t>The new technique for recognizing the nature of events based on a fusion of seismic and infrasonic data makes it possible to obtain reference waveforms for active quarries of Kazakhstan using the data of the IGR monitoring system. Using this data, it is possible to recognize the belonging of the detected event to the class of explosions and to localize its epicenter with high accuracy.</a:t>
            </a:r>
          </a:p>
          <a:p>
            <a:pPr algn="just"/>
            <a:r>
              <a:rPr lang="en-US" sz="1600" b="1" dirty="0"/>
              <a:t>In the future, it is prospective to continue testing the approach for other quarries and to study its applicability to explosions in large open-pit mines.</a:t>
            </a:r>
            <a:endParaRPr lang="ru-RU" sz="1600" b="1" dirty="0" smtClean="0"/>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52600" y="42155"/>
            <a:ext cx="5445369"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Discrimination of quarry blasts using a complex of seismic and</a:t>
            </a:r>
          </a:p>
          <a:p>
            <a:pPr lvl="0" algn="ctr" eaLnBrk="0" hangingPunct="0">
              <a:lnSpc>
                <a:spcPts val="1586"/>
              </a:lnSpc>
            </a:pPr>
            <a:r>
              <a:rPr lang="en-US" sz="1200" b="1" dirty="0">
                <a:solidFill>
                  <a:prstClr val="white"/>
                </a:solidFill>
                <a:latin typeface="Arial" panose="020B0604020202020204" pitchFamily="34" charset="0"/>
              </a:rPr>
              <a:t>infrasound data in Kazakhstan</a:t>
            </a:r>
          </a:p>
          <a:p>
            <a:pPr lvl="0" algn="ctr" eaLnBrk="0" hangingPunct="0">
              <a:lnSpc>
                <a:spcPts val="1586"/>
              </a:lnSpc>
            </a:pPr>
            <a:r>
              <a:rPr lang="en-US" sz="800" dirty="0">
                <a:solidFill>
                  <a:prstClr val="white"/>
                </a:solidFill>
                <a:latin typeface="Arial" panose="020B0604020202020204" pitchFamily="34" charset="0"/>
                <a:ea typeface="Avenir Book" charset="0"/>
              </a:rPr>
              <a:t>Alexandr </a:t>
            </a:r>
            <a:r>
              <a:rPr lang="en-US" sz="800" dirty="0" smtClean="0">
                <a:solidFill>
                  <a:prstClr val="white"/>
                </a:solidFill>
                <a:latin typeface="Arial" panose="020B0604020202020204" pitchFamily="34" charset="0"/>
                <a:ea typeface="Avenir Book" charset="0"/>
              </a:rPr>
              <a:t>Smirnov, Smirnoff@kndc.kz,  </a:t>
            </a:r>
            <a:r>
              <a:rPr lang="en-US" sz="800" dirty="0">
                <a:solidFill>
                  <a:prstClr val="white"/>
                </a:solidFill>
                <a:latin typeface="Arial" panose="020B0604020202020204" pitchFamily="34" charset="0"/>
                <a:ea typeface="Avenir Book" charset="0"/>
              </a:rPr>
              <a:t>Natalia </a:t>
            </a:r>
            <a:r>
              <a:rPr lang="en-US" sz="800" dirty="0" err="1">
                <a:solidFill>
                  <a:prstClr val="white"/>
                </a:solidFill>
                <a:latin typeface="Arial" panose="020B0604020202020204" pitchFamily="34" charset="0"/>
                <a:ea typeface="Avenir Book" charset="0"/>
              </a:rPr>
              <a:t>Mikhailova</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mikhailova@kndc.kz, </a:t>
            </a:r>
            <a:r>
              <a:rPr lang="en-US" sz="800" dirty="0">
                <a:solidFill>
                  <a:prstClr val="white"/>
                </a:solidFill>
                <a:latin typeface="Arial" panose="020B0604020202020204" pitchFamily="34" charset="0"/>
                <a:ea typeface="Avenir Book" charset="0"/>
              </a:rPr>
              <a:t>Aidyn </a:t>
            </a:r>
            <a:r>
              <a:rPr lang="en-US" sz="800" dirty="0" err="1">
                <a:solidFill>
                  <a:prstClr val="white"/>
                </a:solidFill>
                <a:latin typeface="Arial" panose="020B0604020202020204" pitchFamily="34" charset="0"/>
                <a:ea typeface="Avenir Book" charset="0"/>
              </a:rPr>
              <a:t>Mukambaev</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mukambayev@kndc.kz, IGR</a:t>
            </a:r>
            <a:r>
              <a:rPr lang="en-US" sz="800" dirty="0">
                <a:solidFill>
                  <a:prstClr val="white"/>
                </a:solidFill>
                <a:latin typeface="Arial" panose="020B0604020202020204" pitchFamily="34" charset="0"/>
                <a:ea typeface="Avenir Book" charset="0"/>
              </a:rPr>
              <a:t>, Kazakhstan</a:t>
            </a:r>
            <a:endParaRPr lang="en-AT" sz="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59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P2.3-116</a:t>
            </a:r>
          </a:p>
          <a:p>
            <a:pPr algn="ct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2" name="Rectangle 1"/>
          <p:cNvSpPr/>
          <p:nvPr/>
        </p:nvSpPr>
        <p:spPr>
          <a:xfrm>
            <a:off x="627184" y="1176376"/>
            <a:ext cx="7936523" cy="3293209"/>
          </a:xfrm>
          <a:prstGeom prst="rect">
            <a:avLst/>
          </a:prstGeom>
        </p:spPr>
        <p:txBody>
          <a:bodyPr wrap="square">
            <a:spAutoFit/>
          </a:bodyPr>
          <a:lstStyle/>
          <a:p>
            <a:r>
              <a:rPr lang="en-US" sz="1600" dirty="0"/>
              <a:t>The monitoring system of NNC RK comprises five seismic arrays, eight 3-component stations, and three infrasound arrays. Every year, the network in Central Asia registers and processes some 20,000 seismic events. Among the total bulk of such processed events, about 5,000 events are blasts of different characters. Mainly, they are industrial quarry blasts. The technique has been developed and technology has been generated for recognition of the character of the event based on the set of seismic and infrasound data, which can also increase the accuracy of blast localization significantly on account of reliable reference to the specific quarry. For twelve quarries, template seismic waveforms have been produced. It has been shown that a record of the </a:t>
            </a:r>
            <a:r>
              <a:rPr lang="en-US" sz="1600" dirty="0" err="1"/>
              <a:t>Lg</a:t>
            </a:r>
            <a:r>
              <a:rPr lang="en-US" sz="1600" dirty="0"/>
              <a:t> phase at every quarry at a specific station has a specific form; notably, record forms of this phase from different blasts registered by the same station at the same component for the same quarry are very similar. This feature is used as a</a:t>
            </a:r>
          </a:p>
          <a:p>
            <a:r>
              <a:rPr lang="en-US" sz="1600" dirty="0"/>
              <a:t>criterion for recognition. This technique has been tested with data from the </a:t>
            </a:r>
            <a:r>
              <a:rPr lang="en-US" sz="1600" dirty="0" err="1"/>
              <a:t>Aqbastau</a:t>
            </a:r>
            <a:r>
              <a:rPr lang="en-US" sz="1600" dirty="0"/>
              <a:t> quarry. The findings of this research proved that this method is feasible and highly efficient.</a:t>
            </a:r>
          </a:p>
        </p:txBody>
      </p:sp>
      <p:sp>
        <p:nvSpPr>
          <p:cNvPr id="8"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52600" y="42155"/>
            <a:ext cx="5445369"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Discrimination of quarry blasts using a complex of seismic and</a:t>
            </a:r>
          </a:p>
          <a:p>
            <a:pPr lvl="0" algn="ctr" eaLnBrk="0" hangingPunct="0">
              <a:lnSpc>
                <a:spcPts val="1586"/>
              </a:lnSpc>
            </a:pPr>
            <a:r>
              <a:rPr lang="en-US" sz="1200" b="1" dirty="0">
                <a:solidFill>
                  <a:prstClr val="white"/>
                </a:solidFill>
                <a:latin typeface="Arial" panose="020B0604020202020204" pitchFamily="34" charset="0"/>
              </a:rPr>
              <a:t>infrasound data in Kazakhstan</a:t>
            </a:r>
          </a:p>
          <a:p>
            <a:pPr lvl="0" algn="ctr" eaLnBrk="0" hangingPunct="0">
              <a:lnSpc>
                <a:spcPts val="1586"/>
              </a:lnSpc>
            </a:pPr>
            <a:r>
              <a:rPr lang="en-US" sz="800" dirty="0">
                <a:solidFill>
                  <a:prstClr val="white"/>
                </a:solidFill>
                <a:latin typeface="Arial" panose="020B0604020202020204" pitchFamily="34" charset="0"/>
                <a:ea typeface="Avenir Book" charset="0"/>
              </a:rPr>
              <a:t>Alexandr </a:t>
            </a:r>
            <a:r>
              <a:rPr lang="en-US" sz="800" dirty="0" smtClean="0">
                <a:solidFill>
                  <a:prstClr val="white"/>
                </a:solidFill>
                <a:latin typeface="Arial" panose="020B0604020202020204" pitchFamily="34" charset="0"/>
                <a:ea typeface="Avenir Book" charset="0"/>
              </a:rPr>
              <a:t>Smirnov, Smirnoff@kndc.kz,  </a:t>
            </a:r>
            <a:r>
              <a:rPr lang="en-US" sz="800" dirty="0">
                <a:solidFill>
                  <a:prstClr val="white"/>
                </a:solidFill>
                <a:latin typeface="Arial" panose="020B0604020202020204" pitchFamily="34" charset="0"/>
                <a:ea typeface="Avenir Book" charset="0"/>
              </a:rPr>
              <a:t>Natalia </a:t>
            </a:r>
            <a:r>
              <a:rPr lang="en-US" sz="800" dirty="0" err="1">
                <a:solidFill>
                  <a:prstClr val="white"/>
                </a:solidFill>
                <a:latin typeface="Arial" panose="020B0604020202020204" pitchFamily="34" charset="0"/>
                <a:ea typeface="Avenir Book" charset="0"/>
              </a:rPr>
              <a:t>Mikhailova</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mikhailova@kndc.kz, </a:t>
            </a:r>
            <a:r>
              <a:rPr lang="en-US" sz="800" dirty="0">
                <a:solidFill>
                  <a:prstClr val="white"/>
                </a:solidFill>
                <a:latin typeface="Arial" panose="020B0604020202020204" pitchFamily="34" charset="0"/>
                <a:ea typeface="Avenir Book" charset="0"/>
              </a:rPr>
              <a:t>Aidyn </a:t>
            </a:r>
            <a:r>
              <a:rPr lang="en-US" sz="800" dirty="0" err="1">
                <a:solidFill>
                  <a:prstClr val="white"/>
                </a:solidFill>
                <a:latin typeface="Arial" panose="020B0604020202020204" pitchFamily="34" charset="0"/>
                <a:ea typeface="Avenir Book" charset="0"/>
              </a:rPr>
              <a:t>Mukambaev</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mukambayev@kndc.kz, IGR</a:t>
            </a:r>
            <a:r>
              <a:rPr lang="en-US" sz="800" dirty="0">
                <a:solidFill>
                  <a:prstClr val="white"/>
                </a:solidFill>
                <a:latin typeface="Arial" panose="020B0604020202020204" pitchFamily="34" charset="0"/>
                <a:ea typeface="Avenir Book" charset="0"/>
              </a:rPr>
              <a:t>, Kazakhstan</a:t>
            </a:r>
            <a:endParaRPr lang="en-AT" sz="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P2.3-116</a:t>
            </a:r>
          </a:p>
          <a:p>
            <a:pPr algn="ctr"/>
            <a:endParaRPr lang="en-US" sz="7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A9FA29A1-C988-4C9E-9E1D-FDD00DA3F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316" y="1197370"/>
            <a:ext cx="3823061" cy="271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EE59874-B495-4458-926D-E069C9A4CDAB}"/>
              </a:ext>
            </a:extLst>
          </p:cNvPr>
          <p:cNvSpPr txBox="1"/>
          <p:nvPr/>
        </p:nvSpPr>
        <p:spPr>
          <a:xfrm>
            <a:off x="1272600" y="3841218"/>
            <a:ext cx="3294492" cy="938719"/>
          </a:xfrm>
          <a:prstGeom prst="rect">
            <a:avLst/>
          </a:prstGeom>
          <a:noFill/>
        </p:spPr>
        <p:txBody>
          <a:bodyPr wrap="none" rtlCol="0">
            <a:spAutoFit/>
          </a:bodyPr>
          <a:lstStyle/>
          <a:p>
            <a:pPr marL="0" marR="0" algn="ctr">
              <a:spcBef>
                <a:spcPts val="0"/>
              </a:spcBef>
              <a:spcAft>
                <a:spcPts val="600"/>
              </a:spcAft>
            </a:pPr>
            <a:r>
              <a:rPr lang="ru-RU" sz="1000" dirty="0" smtClean="0">
                <a:effectLst/>
                <a:latin typeface="Arial Narrow" panose="020B0606020202030204" pitchFamily="34" charset="0"/>
                <a:ea typeface="Times New Roman" panose="02020603050405020304" pitchFamily="18" charset="0"/>
                <a:cs typeface="Arial" panose="020B0604020202020204" pitchFamily="34" charset="0"/>
              </a:rPr>
              <a:t>1 </a:t>
            </a:r>
            <a:r>
              <a:rPr lang="ru-RU" sz="10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00" dirty="0" smtClean="0">
                <a:effectLst/>
                <a:latin typeface="Arial Narrow" panose="020B0606020202030204" pitchFamily="34" charset="0"/>
                <a:ea typeface="Times New Roman" panose="02020603050405020304" pitchFamily="18" charset="0"/>
                <a:cs typeface="Arial" panose="020B0604020202020204" pitchFamily="34" charset="0"/>
              </a:rPr>
              <a:t>seismic arrays IGR</a:t>
            </a:r>
            <a:r>
              <a:rPr lang="ru-RU" sz="1000" dirty="0" smtClean="0">
                <a:effectLst/>
                <a:latin typeface="Arial Narrow" panose="020B0606020202030204" pitchFamily="34" charset="0"/>
                <a:ea typeface="Times New Roman" panose="02020603050405020304" pitchFamily="18" charset="0"/>
                <a:cs typeface="Arial" panose="020B0604020202020204" pitchFamily="34" charset="0"/>
              </a:rPr>
              <a:t>; 2 − </a:t>
            </a:r>
            <a:r>
              <a:rPr lang="en-US" sz="1000" dirty="0" smtClean="0">
                <a:effectLst/>
                <a:latin typeface="Arial Narrow" panose="020B0606020202030204" pitchFamily="34" charset="0"/>
                <a:ea typeface="Times New Roman" panose="02020603050405020304" pitchFamily="18" charset="0"/>
                <a:cs typeface="Arial" panose="020B0604020202020204" pitchFamily="34" charset="0"/>
              </a:rPr>
              <a:t>3C stations IGR</a:t>
            </a:r>
            <a:endParaRPr lang="en-US" sz="1000" dirty="0">
              <a:latin typeface="Arial Narrow" panose="020B0606020202030204" pitchFamily="34" charset="0"/>
              <a:ea typeface="Times New Roman" panose="02020603050405020304" pitchFamily="18" charset="0"/>
              <a:cs typeface="Arial" panose="020B0604020202020204" pitchFamily="34" charset="0"/>
            </a:endParaRPr>
          </a:p>
          <a:p>
            <a:pPr marL="0" marR="0" algn="ctr">
              <a:spcBef>
                <a:spcPts val="0"/>
              </a:spcBef>
              <a:spcAft>
                <a:spcPts val="600"/>
              </a:spcAft>
            </a:pPr>
            <a:r>
              <a:rPr lang="ru-RU" sz="1000" dirty="0" smtClean="0">
                <a:effectLst/>
                <a:latin typeface="Arial Narrow" panose="020B0606020202030204" pitchFamily="34" charset="0"/>
                <a:ea typeface="Times New Roman" panose="02020603050405020304" pitchFamily="18" charset="0"/>
                <a:cs typeface="Arial" panose="020B0604020202020204" pitchFamily="34" charset="0"/>
              </a:rPr>
              <a:t>3 − </a:t>
            </a:r>
            <a:r>
              <a:rPr lang="en-US" sz="1000" dirty="0" smtClean="0">
                <a:effectLst/>
                <a:latin typeface="Arial Narrow" panose="020B0606020202030204" pitchFamily="34" charset="0"/>
                <a:ea typeface="Times New Roman" panose="02020603050405020304" pitchFamily="18" charset="0"/>
                <a:cs typeface="Arial" panose="020B0604020202020204" pitchFamily="34" charset="0"/>
              </a:rPr>
              <a:t>infrasound arrays IGR</a:t>
            </a:r>
            <a:r>
              <a:rPr lang="ru-RU" sz="1000" dirty="0" smtClean="0">
                <a:effectLst/>
                <a:latin typeface="Arial Narrow" panose="020B0606020202030204" pitchFamily="34" charset="0"/>
                <a:ea typeface="Times New Roman" panose="02020603050405020304" pitchFamily="18" charset="0"/>
                <a:cs typeface="Arial" panose="020B0604020202020204" pitchFamily="34" charset="0"/>
              </a:rPr>
              <a:t>; 4 − </a:t>
            </a:r>
            <a:r>
              <a:rPr lang="en-US" sz="1000" dirty="0" smtClean="0">
                <a:effectLst/>
                <a:latin typeface="Arial Narrow" panose="020B0606020202030204" pitchFamily="34" charset="0"/>
                <a:ea typeface="Times New Roman" panose="02020603050405020304" pitchFamily="18" charset="0"/>
                <a:cs typeface="Arial" panose="020B0604020202020204" pitchFamily="34" charset="0"/>
              </a:rPr>
              <a:t>seismic station </a:t>
            </a:r>
            <a:r>
              <a:rPr lang="en-US" sz="1000" dirty="0" err="1" smtClean="0">
                <a:effectLst/>
                <a:latin typeface="Arial Narrow" panose="020B0606020202030204" pitchFamily="34" charset="0"/>
                <a:ea typeface="Times New Roman" panose="02020603050405020304" pitchFamily="18" charset="0"/>
                <a:cs typeface="Arial" panose="020B0604020202020204" pitchFamily="34" charset="0"/>
              </a:rPr>
              <a:t>SEME</a:t>
            </a:r>
            <a:r>
              <a:rPr lang="en-US" sz="1000" dirty="0" smtClean="0">
                <a:effectLst/>
                <a:latin typeface="Arial Narrow" panose="020B0606020202030204" pitchFamily="34" charset="0"/>
                <a:ea typeface="Times New Roman" panose="02020603050405020304" pitchFamily="18" charset="0"/>
                <a:cs typeface="Arial" panose="020B0604020202020204" pitchFamily="34" charset="0"/>
              </a:rPr>
              <a:t> </a:t>
            </a:r>
            <a:r>
              <a:rPr lang="en-US" sz="1000" dirty="0" err="1" smtClean="0">
                <a:effectLst/>
                <a:latin typeface="Arial Narrow" panose="020B0606020202030204" pitchFamily="34" charset="0"/>
                <a:ea typeface="Times New Roman" panose="02020603050405020304" pitchFamily="18" charset="0"/>
                <a:cs typeface="Arial" panose="020B0604020202020204" pitchFamily="34" charset="0"/>
              </a:rPr>
              <a:t>MES</a:t>
            </a:r>
            <a:r>
              <a:rPr lang="en-US" sz="1000" dirty="0" smtClean="0">
                <a:effectLst/>
                <a:latin typeface="Arial Narrow" panose="020B0606020202030204" pitchFamily="34" charset="0"/>
                <a:ea typeface="Times New Roman" panose="02020603050405020304" pitchFamily="18" charset="0"/>
                <a:cs typeface="Arial" panose="020B0604020202020204" pitchFamily="34" charset="0"/>
              </a:rPr>
              <a:t> </a:t>
            </a:r>
            <a:r>
              <a:rPr lang="en-US" sz="1000" dirty="0" err="1" smtClean="0">
                <a:effectLst/>
                <a:latin typeface="Arial Narrow" panose="020B0606020202030204" pitchFamily="34" charset="0"/>
                <a:ea typeface="Times New Roman" panose="02020603050405020304" pitchFamily="18" charset="0"/>
                <a:cs typeface="Arial" panose="020B0604020202020204" pitchFamily="34" charset="0"/>
              </a:rPr>
              <a:t>RK</a:t>
            </a:r>
            <a:r>
              <a:rPr lang="ru-RU" sz="1000" dirty="0" smtClean="0">
                <a:effectLst/>
                <a:latin typeface="Arial Narrow" panose="020B0606020202030204" pitchFamily="34" charset="0"/>
                <a:ea typeface="Times New Roman" panose="02020603050405020304" pitchFamily="18" charset="0"/>
                <a:cs typeface="Arial" panose="020B0604020202020204" pitchFamily="34" charset="0"/>
              </a:rPr>
              <a:t>;</a:t>
            </a:r>
            <a:endParaRPr lang="en-US" sz="1000" dirty="0">
              <a:latin typeface="Arial Narrow" panose="020B0606020202030204" pitchFamily="34" charset="0"/>
              <a:ea typeface="Times New Roman" panose="02020603050405020304" pitchFamily="18" charset="0"/>
              <a:cs typeface="Arial" panose="020B0604020202020204" pitchFamily="34" charset="0"/>
            </a:endParaRPr>
          </a:p>
          <a:p>
            <a:pPr marL="0" marR="0" algn="ctr">
              <a:spcBef>
                <a:spcPts val="0"/>
              </a:spcBef>
              <a:spcAft>
                <a:spcPts val="600"/>
              </a:spcAft>
            </a:pPr>
            <a:r>
              <a:rPr lang="ru-RU" sz="1000" dirty="0" smtClean="0">
                <a:effectLst/>
                <a:latin typeface="Arial Narrow" panose="020B0606020202030204" pitchFamily="34" charset="0"/>
                <a:ea typeface="Times New Roman" panose="02020603050405020304" pitchFamily="18" charset="0"/>
                <a:cs typeface="Arial" panose="020B0604020202020204" pitchFamily="34" charset="0"/>
              </a:rPr>
              <a:t>5 </a:t>
            </a:r>
            <a:r>
              <a:rPr lang="ru-RU" sz="10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00" dirty="0" smtClean="0">
                <a:effectLst/>
                <a:latin typeface="Arial Narrow" panose="020B0606020202030204" pitchFamily="34" charset="0"/>
                <a:ea typeface="Times New Roman" panose="02020603050405020304" pitchFamily="18" charset="0"/>
                <a:cs typeface="Arial" panose="020B0604020202020204" pitchFamily="34" charset="0"/>
              </a:rPr>
              <a:t>seismic stations IS KR</a:t>
            </a:r>
            <a:r>
              <a:rPr lang="ru-RU" sz="1000" dirty="0" smtClean="0">
                <a:effectLst/>
                <a:latin typeface="Arial Narrow" panose="020B0606020202030204" pitchFamily="34" charset="0"/>
                <a:ea typeface="Times New Roman" panose="02020603050405020304" pitchFamily="18" charset="0"/>
                <a:cs typeface="Arial" panose="020B0604020202020204" pitchFamily="34" charset="0"/>
              </a:rPr>
              <a:t>; </a:t>
            </a:r>
            <a:r>
              <a:rPr lang="ru-RU" sz="1000" dirty="0">
                <a:effectLst/>
                <a:latin typeface="Arial Narrow" panose="020B0606020202030204" pitchFamily="34" charset="0"/>
                <a:ea typeface="Times New Roman" panose="02020603050405020304" pitchFamily="18" charset="0"/>
                <a:cs typeface="Arial" panose="020B0604020202020204" pitchFamily="34" charset="0"/>
              </a:rPr>
              <a:t>6 </a:t>
            </a:r>
            <a:r>
              <a:rPr lang="ru-RU" sz="1000" dirty="0" smtClean="0">
                <a:effectLst/>
                <a:latin typeface="Arial Narrow" panose="020B0606020202030204" pitchFamily="34" charset="0"/>
                <a:ea typeface="Times New Roman" panose="02020603050405020304" pitchFamily="18" charset="0"/>
                <a:cs typeface="Arial" panose="020B0604020202020204" pitchFamily="34" charset="0"/>
              </a:rPr>
              <a:t>–</a:t>
            </a:r>
            <a:r>
              <a:rPr lang="en-US" sz="1000" dirty="0" smtClean="0">
                <a:effectLst/>
                <a:latin typeface="Arial Narrow" panose="020B0606020202030204" pitchFamily="34" charset="0"/>
                <a:ea typeface="Times New Roman" panose="02020603050405020304" pitchFamily="18" charset="0"/>
                <a:cs typeface="Arial" panose="020B0604020202020204" pitchFamily="34" charset="0"/>
              </a:rPr>
              <a:t> seismic array </a:t>
            </a:r>
            <a:r>
              <a:rPr lang="en-US" sz="1000" dirty="0" err="1" smtClean="0">
                <a:effectLst/>
                <a:latin typeface="Arial Narrow" panose="020B0606020202030204" pitchFamily="34" charset="0"/>
                <a:ea typeface="Times New Roman" panose="02020603050405020304" pitchFamily="18" charset="0"/>
                <a:cs typeface="Arial" panose="020B0604020202020204" pitchFamily="34" charset="0"/>
              </a:rPr>
              <a:t>Alibek</a:t>
            </a:r>
            <a:r>
              <a:rPr lang="ru-RU" sz="1000" dirty="0" smtClean="0">
                <a:effectLst/>
                <a:latin typeface="Arial Narrow" panose="020B0606020202030204" pitchFamily="34" charset="0"/>
                <a:ea typeface="Times New Roman" panose="02020603050405020304" pitchFamily="18" charset="0"/>
                <a:cs typeface="Arial" panose="020B0604020202020204" pitchFamily="34" charset="0"/>
              </a:rPr>
              <a:t>, </a:t>
            </a:r>
            <a:r>
              <a:rPr lang="en-US" sz="1000" dirty="0" smtClean="0">
                <a:effectLst/>
                <a:latin typeface="Arial Narrow" panose="020B0606020202030204" pitchFamily="34" charset="0"/>
                <a:ea typeface="Times New Roman" panose="02020603050405020304" pitchFamily="18" charset="0"/>
                <a:cs typeface="Arial" panose="020B0604020202020204" pitchFamily="34" charset="0"/>
              </a:rPr>
              <a:t>Turkmenistan</a:t>
            </a:r>
            <a:r>
              <a:rPr lang="ru-RU" sz="1000" dirty="0" smtClean="0">
                <a:effectLst/>
                <a:latin typeface="Arial Narrow" panose="020B0606020202030204" pitchFamily="34" charset="0"/>
                <a:ea typeface="Times New Roman" panose="02020603050405020304" pitchFamily="18" charset="0"/>
                <a:cs typeface="Arial" panose="020B0604020202020204" pitchFamily="34" charset="0"/>
              </a:rPr>
              <a:t>;</a:t>
            </a:r>
            <a:endParaRPr lang="en-US" sz="1000" dirty="0">
              <a:latin typeface="Arial Narrow" panose="020B0606020202030204" pitchFamily="34" charset="0"/>
              <a:ea typeface="Times New Roman" panose="02020603050405020304" pitchFamily="18" charset="0"/>
              <a:cs typeface="Arial" panose="020B0604020202020204" pitchFamily="34" charset="0"/>
            </a:endParaRPr>
          </a:p>
          <a:p>
            <a:pPr marL="0" marR="0" algn="ctr">
              <a:spcBef>
                <a:spcPts val="0"/>
              </a:spcBef>
              <a:spcAft>
                <a:spcPts val="600"/>
              </a:spcAft>
            </a:pPr>
            <a:r>
              <a:rPr lang="ru-RU" sz="1000" dirty="0" smtClean="0">
                <a:effectLst/>
                <a:latin typeface="Arial Narrow" panose="020B0606020202030204" pitchFamily="34" charset="0"/>
                <a:ea typeface="Times New Roman" panose="02020603050405020304" pitchFamily="18" charset="0"/>
                <a:cs typeface="Arial" panose="020B0604020202020204" pitchFamily="34" charset="0"/>
              </a:rPr>
              <a:t>7 </a:t>
            </a:r>
            <a:r>
              <a:rPr lang="ru-RU" sz="10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00" dirty="0" smtClean="0">
                <a:effectLst/>
                <a:latin typeface="Arial Narrow" panose="020B0606020202030204" pitchFamily="34" charset="0"/>
                <a:ea typeface="Times New Roman" panose="02020603050405020304" pitchFamily="18" charset="0"/>
                <a:cs typeface="Arial" panose="020B0604020202020204" pitchFamily="34" charset="0"/>
              </a:rPr>
              <a:t>seismic and infrasound arrays </a:t>
            </a:r>
            <a:r>
              <a:rPr lang="en-US" sz="1000" dirty="0" err="1" smtClean="0">
                <a:effectLst/>
                <a:latin typeface="Arial Narrow" panose="020B0606020202030204" pitchFamily="34" charset="0"/>
                <a:ea typeface="Times New Roman" panose="02020603050405020304" pitchFamily="18" charset="0"/>
                <a:cs typeface="Arial" panose="020B0604020202020204" pitchFamily="34" charset="0"/>
              </a:rPr>
              <a:t>Zalesovo</a:t>
            </a:r>
            <a:r>
              <a:rPr lang="en-US" sz="1000" dirty="0" smtClean="0">
                <a:effectLst/>
                <a:latin typeface="Arial Narrow" panose="020B0606020202030204" pitchFamily="34" charset="0"/>
                <a:ea typeface="Times New Roman" panose="02020603050405020304" pitchFamily="18" charset="0"/>
                <a:cs typeface="Arial" panose="020B0604020202020204" pitchFamily="34" charset="0"/>
              </a:rPr>
              <a:t>, Russia</a:t>
            </a:r>
            <a:endParaRPr lang="ru-KZ" sz="10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43FE0A6B-15F7-4686-8E21-BE9096624C70}"/>
              </a:ext>
            </a:extLst>
          </p:cNvPr>
          <p:cNvSpPr txBox="1"/>
          <p:nvPr/>
        </p:nvSpPr>
        <p:spPr>
          <a:xfrm>
            <a:off x="5164401" y="1657586"/>
            <a:ext cx="3619135" cy="1815882"/>
          </a:xfrm>
          <a:prstGeom prst="rect">
            <a:avLst/>
          </a:prstGeom>
          <a:noFill/>
        </p:spPr>
        <p:txBody>
          <a:bodyPr wrap="square">
            <a:spAutoFit/>
          </a:bodyPr>
          <a:lstStyle/>
          <a:p>
            <a:r>
              <a:rPr lang="en-US" sz="1600" dirty="0">
                <a:latin typeface="Times New Roman" panose="02020603050405020304" pitchFamily="18" charset="0"/>
                <a:ea typeface="Calibri" panose="020F0502020204030204" pitchFamily="34" charset="0"/>
              </a:rPr>
              <a:t>Annually, stations that send data to KNDC record ~20000 seismic events. ~5000 of them are explosions of different nature, mostly quarry blasts. These explosions are provided with the full compact of the processing, they are included in the seismic event bulletins. </a:t>
            </a:r>
            <a:endParaRPr lang="ru-KZ" sz="1600" dirty="0"/>
          </a:p>
        </p:txBody>
      </p:sp>
      <p:sp>
        <p:nvSpPr>
          <p:cNvPr id="12" name="TextBox 11">
            <a:extLst>
              <a:ext uri="{FF2B5EF4-FFF2-40B4-BE49-F238E27FC236}">
                <a16:creationId xmlns:a16="http://schemas.microsoft.com/office/drawing/2014/main" id="{68A9E196-3093-4BA5-9D41-E1268315EB7A}"/>
              </a:ext>
            </a:extLst>
          </p:cNvPr>
          <p:cNvSpPr txBox="1"/>
          <p:nvPr/>
        </p:nvSpPr>
        <p:spPr>
          <a:xfrm>
            <a:off x="82193" y="858816"/>
            <a:ext cx="9034367" cy="338554"/>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The network of stations whose data is used for processing and compiling bulletins in the KNDC</a:t>
            </a:r>
            <a:endParaRPr lang="ru-KZ" sz="1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US" sz="3600" cap="all" dirty="0" smtClean="0">
                <a:solidFill>
                  <a:srgbClr val="DFC5DF"/>
                </a:solidFill>
                <a:latin typeface="Arial" panose="020B0604020202020204" pitchFamily="34" charset="0"/>
                <a:cs typeface="Arial" panose="020B0604020202020204" pitchFamily="34" charset="0"/>
              </a:rPr>
              <a:t>motivation</a:t>
            </a:r>
            <a:endParaRPr lang="en-AT" sz="3600" cap="all" dirty="0">
              <a:solidFill>
                <a:srgbClr val="DFC5DF"/>
              </a:solidFill>
              <a:latin typeface="Arial" panose="020B0604020202020204" pitchFamily="34" charset="0"/>
              <a:cs typeface="Arial" panose="020B0604020202020204" pitchFamily="34" charset="0"/>
            </a:endParaRPr>
          </a:p>
        </p:txBody>
      </p:sp>
      <p:sp>
        <p:nvSpPr>
          <p:cNvPr id="9"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52600" y="42155"/>
            <a:ext cx="5445369"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Discrimination of quarry blasts using a complex of seismic and</a:t>
            </a:r>
          </a:p>
          <a:p>
            <a:pPr lvl="0" algn="ctr" eaLnBrk="0" hangingPunct="0">
              <a:lnSpc>
                <a:spcPts val="1586"/>
              </a:lnSpc>
            </a:pPr>
            <a:r>
              <a:rPr lang="en-US" sz="1200" b="1" dirty="0">
                <a:solidFill>
                  <a:prstClr val="white"/>
                </a:solidFill>
                <a:latin typeface="Arial" panose="020B0604020202020204" pitchFamily="34" charset="0"/>
              </a:rPr>
              <a:t>infrasound data in Kazakhstan</a:t>
            </a:r>
          </a:p>
          <a:p>
            <a:pPr lvl="0" algn="ctr" eaLnBrk="0" hangingPunct="0">
              <a:lnSpc>
                <a:spcPts val="1586"/>
              </a:lnSpc>
            </a:pPr>
            <a:r>
              <a:rPr lang="en-US" sz="800" dirty="0">
                <a:solidFill>
                  <a:prstClr val="white"/>
                </a:solidFill>
                <a:latin typeface="Arial" panose="020B0604020202020204" pitchFamily="34" charset="0"/>
                <a:ea typeface="Avenir Book" charset="0"/>
              </a:rPr>
              <a:t>Alexandr </a:t>
            </a:r>
            <a:r>
              <a:rPr lang="en-US" sz="800" dirty="0" smtClean="0">
                <a:solidFill>
                  <a:prstClr val="white"/>
                </a:solidFill>
                <a:latin typeface="Arial" panose="020B0604020202020204" pitchFamily="34" charset="0"/>
                <a:ea typeface="Avenir Book" charset="0"/>
              </a:rPr>
              <a:t>Smirnov, Smirnoff@kndc.kz,  </a:t>
            </a:r>
            <a:r>
              <a:rPr lang="en-US" sz="800" dirty="0">
                <a:solidFill>
                  <a:prstClr val="white"/>
                </a:solidFill>
                <a:latin typeface="Arial" panose="020B0604020202020204" pitchFamily="34" charset="0"/>
                <a:ea typeface="Avenir Book" charset="0"/>
              </a:rPr>
              <a:t>Natalia </a:t>
            </a:r>
            <a:r>
              <a:rPr lang="en-US" sz="800" dirty="0" err="1">
                <a:solidFill>
                  <a:prstClr val="white"/>
                </a:solidFill>
                <a:latin typeface="Arial" panose="020B0604020202020204" pitchFamily="34" charset="0"/>
                <a:ea typeface="Avenir Book" charset="0"/>
              </a:rPr>
              <a:t>Mikhailova</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mikhailova@kndc.kz, </a:t>
            </a:r>
            <a:r>
              <a:rPr lang="en-US" sz="800" dirty="0">
                <a:solidFill>
                  <a:prstClr val="white"/>
                </a:solidFill>
                <a:latin typeface="Arial" panose="020B0604020202020204" pitchFamily="34" charset="0"/>
                <a:ea typeface="Avenir Book" charset="0"/>
              </a:rPr>
              <a:t>Aidyn </a:t>
            </a:r>
            <a:r>
              <a:rPr lang="en-US" sz="800" dirty="0" err="1">
                <a:solidFill>
                  <a:prstClr val="white"/>
                </a:solidFill>
                <a:latin typeface="Arial" panose="020B0604020202020204" pitchFamily="34" charset="0"/>
                <a:ea typeface="Avenir Book" charset="0"/>
              </a:rPr>
              <a:t>Mukambaev</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mukambayev@kndc.kz, IGR</a:t>
            </a:r>
            <a:r>
              <a:rPr lang="en-US" sz="800" dirty="0">
                <a:solidFill>
                  <a:prstClr val="white"/>
                </a:solidFill>
                <a:latin typeface="Arial" panose="020B0604020202020204" pitchFamily="34" charset="0"/>
                <a:ea typeface="Avenir Book" charset="0"/>
              </a:rPr>
              <a:t>, Kazakhstan</a:t>
            </a:r>
            <a:endParaRPr lang="en-AT" sz="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932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P2.3-116</a:t>
            </a:r>
          </a:p>
          <a:p>
            <a:pPr algn="ctr"/>
            <a:endParaRPr lang="en-US"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US" sz="3600" cap="all" dirty="0">
                <a:solidFill>
                  <a:srgbClr val="DFC5DF"/>
                </a:solidFill>
                <a:latin typeface="Arial" panose="020B0604020202020204" pitchFamily="34" charset="0"/>
                <a:cs typeface="Arial" panose="020B0604020202020204" pitchFamily="34" charset="0"/>
              </a:rPr>
              <a:t>motivation</a:t>
            </a:r>
          </a:p>
        </p:txBody>
      </p:sp>
      <p:sp>
        <p:nvSpPr>
          <p:cNvPr id="7" name="TextBox 6">
            <a:extLst>
              <a:ext uri="{FF2B5EF4-FFF2-40B4-BE49-F238E27FC236}">
                <a16:creationId xmlns:a16="http://schemas.microsoft.com/office/drawing/2014/main" id="{2EF1A576-4D92-4B2F-8297-B917A267B99E}"/>
              </a:ext>
            </a:extLst>
          </p:cNvPr>
          <p:cNvSpPr txBox="1"/>
          <p:nvPr/>
        </p:nvSpPr>
        <p:spPr>
          <a:xfrm>
            <a:off x="641074" y="4094665"/>
            <a:ext cx="4701208" cy="584775"/>
          </a:xfrm>
          <a:prstGeom prst="rect">
            <a:avLst/>
          </a:prstGeom>
          <a:noFill/>
        </p:spPr>
        <p:txBody>
          <a:bodyPr wrap="square">
            <a:spAutoFit/>
          </a:bodyPr>
          <a:lstStyle/>
          <a:p>
            <a:pPr algn="ctr"/>
            <a:r>
              <a:rPr lang="en-US" sz="1600" dirty="0">
                <a:latin typeface="Times New Roman" panose="02020603050405020304" pitchFamily="18" charset="0"/>
                <a:ea typeface="Calibri" panose="020F0502020204030204" pitchFamily="34" charset="0"/>
              </a:rPr>
              <a:t>Balance of the number of earthquakes and explosions in bulletins</a:t>
            </a:r>
            <a:r>
              <a:rPr lang="ru-RU" sz="1600" dirty="0" smtClean="0">
                <a:effectLst/>
                <a:latin typeface="Times New Roman" panose="02020603050405020304" pitchFamily="18" charset="0"/>
                <a:ea typeface="Calibri" panose="020F0502020204030204" pitchFamily="34" charset="0"/>
              </a:rPr>
              <a:t> </a:t>
            </a:r>
            <a:r>
              <a:rPr lang="en-US" sz="1600" dirty="0">
                <a:effectLst/>
                <a:latin typeface="Times New Roman" panose="02020603050405020304" pitchFamily="18" charset="0"/>
                <a:ea typeface="Calibri" panose="020F0502020204030204" pitchFamily="34" charset="0"/>
              </a:rPr>
              <a:t>KNDC </a:t>
            </a:r>
            <a:r>
              <a:rPr lang="en-US" sz="1600" dirty="0" smtClean="0">
                <a:effectLst/>
                <a:latin typeface="Times New Roman" panose="02020603050405020304" pitchFamily="18" charset="0"/>
                <a:ea typeface="Calibri" panose="020F0502020204030204" pitchFamily="34" charset="0"/>
              </a:rPr>
              <a:t>in</a:t>
            </a:r>
            <a:r>
              <a:rPr lang="ru-RU" sz="1600" dirty="0" smtClean="0">
                <a:effectLst/>
                <a:latin typeface="Times New Roman" panose="02020603050405020304" pitchFamily="18" charset="0"/>
                <a:ea typeface="Calibri" panose="020F0502020204030204" pitchFamily="34" charset="0"/>
              </a:rPr>
              <a:t> </a:t>
            </a:r>
            <a:r>
              <a:rPr lang="ru-RU" sz="1600" dirty="0">
                <a:effectLst/>
                <a:latin typeface="Times New Roman" panose="02020603050405020304" pitchFamily="18" charset="0"/>
                <a:ea typeface="Calibri" panose="020F0502020204030204" pitchFamily="34" charset="0"/>
              </a:rPr>
              <a:t>2004 – </a:t>
            </a:r>
            <a:r>
              <a:rPr lang="ru-RU" sz="1600" dirty="0" smtClean="0">
                <a:effectLst/>
                <a:latin typeface="Times New Roman" panose="02020603050405020304" pitchFamily="18" charset="0"/>
                <a:ea typeface="Calibri" panose="020F0502020204030204" pitchFamily="34" charset="0"/>
              </a:rPr>
              <a:t>2019</a:t>
            </a:r>
            <a:endParaRPr lang="ru-KZ" sz="1600" dirty="0"/>
          </a:p>
        </p:txBody>
      </p:sp>
      <p:sp>
        <p:nvSpPr>
          <p:cNvPr id="5" name="TextBox 4">
            <a:extLst>
              <a:ext uri="{FF2B5EF4-FFF2-40B4-BE49-F238E27FC236}">
                <a16:creationId xmlns:a16="http://schemas.microsoft.com/office/drawing/2014/main" id="{29026642-D21D-4522-8355-60288E5EA1FD}"/>
              </a:ext>
            </a:extLst>
          </p:cNvPr>
          <p:cNvSpPr txBox="1"/>
          <p:nvPr/>
        </p:nvSpPr>
        <p:spPr>
          <a:xfrm>
            <a:off x="5047155" y="1700375"/>
            <a:ext cx="3828713" cy="1815882"/>
          </a:xfrm>
          <a:prstGeom prst="rect">
            <a:avLst/>
          </a:prstGeom>
          <a:noFill/>
        </p:spPr>
        <p:txBody>
          <a:bodyPr wrap="square" rtlCol="0">
            <a:spAutoFit/>
          </a:bodyPr>
          <a:lstStyle/>
          <a:p>
            <a:r>
              <a:rPr lang="en-US" sz="1600" dirty="0"/>
              <a:t>Partition of the explosions in the total number of processed seismic events has been steadily growing in recent years.</a:t>
            </a:r>
          </a:p>
          <a:p>
            <a:r>
              <a:rPr lang="en-US" sz="1600" dirty="0"/>
              <a:t>It is very important to identify explosions in seismic bulletins and label them accordingly.</a:t>
            </a:r>
          </a:p>
          <a:p>
            <a:endParaRPr lang="ru-KZ" sz="1600" dirty="0"/>
          </a:p>
        </p:txBody>
      </p:sp>
      <p:grpSp>
        <p:nvGrpSpPr>
          <p:cNvPr id="10" name="Group 9"/>
          <p:cNvGrpSpPr/>
          <p:nvPr/>
        </p:nvGrpSpPr>
        <p:grpSpPr>
          <a:xfrm>
            <a:off x="484462" y="881744"/>
            <a:ext cx="4322762" cy="3273042"/>
            <a:chOff x="484462" y="881744"/>
            <a:chExt cx="4322762" cy="3273042"/>
          </a:xfrm>
        </p:grpSpPr>
        <p:grpSp>
          <p:nvGrpSpPr>
            <p:cNvPr id="6" name="Group 5"/>
            <p:cNvGrpSpPr/>
            <p:nvPr/>
          </p:nvGrpSpPr>
          <p:grpSpPr>
            <a:xfrm>
              <a:off x="484462" y="881744"/>
              <a:ext cx="4322762" cy="3159125"/>
              <a:chOff x="484462" y="881744"/>
              <a:chExt cx="4322762" cy="3159125"/>
            </a:xfrm>
          </p:grpSpPr>
          <p:pic>
            <p:nvPicPr>
              <p:cNvPr id="2050" name="Picture 2">
                <a:extLst>
                  <a:ext uri="{FF2B5EF4-FFF2-40B4-BE49-F238E27FC236}">
                    <a16:creationId xmlns:a16="http://schemas.microsoft.com/office/drawing/2014/main" id="{B3DA596E-DB5A-440D-8A59-A114D6E1B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62" y="881744"/>
                <a:ext cx="432276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82396" y="1003216"/>
                <a:ext cx="859531" cy="400110"/>
              </a:xfrm>
              <a:prstGeom prst="rect">
                <a:avLst/>
              </a:prstGeom>
              <a:solidFill>
                <a:schemeClr val="bg1"/>
              </a:solidFill>
            </p:spPr>
            <p:txBody>
              <a:bodyPr wrap="none" rtlCol="0">
                <a:spAutoFit/>
              </a:bodyPr>
              <a:lstStyle/>
              <a:p>
                <a:r>
                  <a:rPr lang="en-US" sz="1000" dirty="0" smtClean="0"/>
                  <a:t>Explosions</a:t>
                </a:r>
              </a:p>
              <a:p>
                <a:r>
                  <a:rPr lang="en-US" sz="1000" dirty="0" smtClean="0"/>
                  <a:t>Earthquakes </a:t>
                </a:r>
                <a:endParaRPr lang="en-US" sz="1000" dirty="0"/>
              </a:p>
            </p:txBody>
          </p:sp>
        </p:grpSp>
        <p:sp>
          <p:nvSpPr>
            <p:cNvPr id="9" name="TextBox 8"/>
            <p:cNvSpPr txBox="1"/>
            <p:nvPr/>
          </p:nvSpPr>
          <p:spPr>
            <a:xfrm>
              <a:off x="2734877" y="3877787"/>
              <a:ext cx="513602" cy="276999"/>
            </a:xfrm>
            <a:prstGeom prst="rect">
              <a:avLst/>
            </a:prstGeom>
            <a:solidFill>
              <a:schemeClr val="bg1"/>
            </a:solidFill>
          </p:spPr>
          <p:txBody>
            <a:bodyPr wrap="none" rtlCol="0">
              <a:spAutoFit/>
            </a:bodyPr>
            <a:lstStyle/>
            <a:p>
              <a:r>
                <a:rPr lang="en-US" sz="1200" dirty="0" smtClean="0"/>
                <a:t>Years</a:t>
              </a:r>
              <a:endParaRPr lang="en-US" sz="1200" dirty="0"/>
            </a:p>
          </p:txBody>
        </p:sp>
      </p:grpSp>
      <p:sp>
        <p:nvSpPr>
          <p:cNvPr id="1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52600" y="42155"/>
            <a:ext cx="5445369"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Discrimination of quarry blasts using a complex of seismic and</a:t>
            </a:r>
          </a:p>
          <a:p>
            <a:pPr lvl="0" algn="ctr" eaLnBrk="0" hangingPunct="0">
              <a:lnSpc>
                <a:spcPts val="1586"/>
              </a:lnSpc>
            </a:pPr>
            <a:r>
              <a:rPr lang="en-US" sz="1200" b="1" dirty="0">
                <a:solidFill>
                  <a:prstClr val="white"/>
                </a:solidFill>
                <a:latin typeface="Arial" panose="020B0604020202020204" pitchFamily="34" charset="0"/>
              </a:rPr>
              <a:t>infrasound data in Kazakhstan</a:t>
            </a:r>
          </a:p>
          <a:p>
            <a:pPr lvl="0" algn="ctr" eaLnBrk="0" hangingPunct="0">
              <a:lnSpc>
                <a:spcPts val="1586"/>
              </a:lnSpc>
            </a:pPr>
            <a:r>
              <a:rPr lang="en-US" sz="800" dirty="0">
                <a:solidFill>
                  <a:prstClr val="white"/>
                </a:solidFill>
                <a:latin typeface="Arial" panose="020B0604020202020204" pitchFamily="34" charset="0"/>
                <a:ea typeface="Avenir Book" charset="0"/>
              </a:rPr>
              <a:t>Alexandr </a:t>
            </a:r>
            <a:r>
              <a:rPr lang="en-US" sz="800" dirty="0" smtClean="0">
                <a:solidFill>
                  <a:prstClr val="white"/>
                </a:solidFill>
                <a:latin typeface="Arial" panose="020B0604020202020204" pitchFamily="34" charset="0"/>
                <a:ea typeface="Avenir Book" charset="0"/>
              </a:rPr>
              <a:t>Smirnov, Smirnoff@kndc.kz,  </a:t>
            </a:r>
            <a:r>
              <a:rPr lang="en-US" sz="800" dirty="0">
                <a:solidFill>
                  <a:prstClr val="white"/>
                </a:solidFill>
                <a:latin typeface="Arial" panose="020B0604020202020204" pitchFamily="34" charset="0"/>
                <a:ea typeface="Avenir Book" charset="0"/>
              </a:rPr>
              <a:t>Natalia </a:t>
            </a:r>
            <a:r>
              <a:rPr lang="en-US" sz="800" dirty="0" err="1">
                <a:solidFill>
                  <a:prstClr val="white"/>
                </a:solidFill>
                <a:latin typeface="Arial" panose="020B0604020202020204" pitchFamily="34" charset="0"/>
                <a:ea typeface="Avenir Book" charset="0"/>
              </a:rPr>
              <a:t>Mikhailova</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mikhailova@kndc.kz, </a:t>
            </a:r>
            <a:r>
              <a:rPr lang="en-US" sz="800" dirty="0">
                <a:solidFill>
                  <a:prstClr val="white"/>
                </a:solidFill>
                <a:latin typeface="Arial" panose="020B0604020202020204" pitchFamily="34" charset="0"/>
                <a:ea typeface="Avenir Book" charset="0"/>
              </a:rPr>
              <a:t>Aidyn </a:t>
            </a:r>
            <a:r>
              <a:rPr lang="en-US" sz="800" dirty="0" err="1">
                <a:solidFill>
                  <a:prstClr val="white"/>
                </a:solidFill>
                <a:latin typeface="Arial" panose="020B0604020202020204" pitchFamily="34" charset="0"/>
                <a:ea typeface="Avenir Book" charset="0"/>
              </a:rPr>
              <a:t>Mukambaev</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mukambayev@kndc.kz, IGR</a:t>
            </a:r>
            <a:r>
              <a:rPr lang="en-US" sz="800" dirty="0">
                <a:solidFill>
                  <a:prstClr val="white"/>
                </a:solidFill>
                <a:latin typeface="Arial" panose="020B0604020202020204" pitchFamily="34" charset="0"/>
                <a:ea typeface="Avenir Book" charset="0"/>
              </a:rPr>
              <a:t>, Kazakhstan</a:t>
            </a:r>
            <a:endParaRPr lang="en-AT" sz="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836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P2.3-116</a:t>
            </a:r>
          </a:p>
          <a:p>
            <a:pPr algn="ctr"/>
            <a:endParaRPr lang="en-US" sz="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US" sz="3600" cap="all" dirty="0">
                <a:solidFill>
                  <a:srgbClr val="DFC5DF"/>
                </a:solidFill>
                <a:latin typeface="Arial" panose="020B0604020202020204" pitchFamily="34" charset="0"/>
                <a:cs typeface="Arial" panose="020B0604020202020204" pitchFamily="34" charset="0"/>
              </a:rPr>
              <a:t>motivation</a:t>
            </a:r>
            <a:endParaRPr lang="en-AT" sz="3600" dirty="0">
              <a:solidFill>
                <a:srgbClr val="DFC5DF"/>
              </a:solidFill>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39D4C0D5-1195-4EA0-94C0-3360CD50C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94" y="1016212"/>
            <a:ext cx="4701208" cy="314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5DB1F65-6EA5-4164-A1BD-8FCDCAC2E3DB}"/>
              </a:ext>
            </a:extLst>
          </p:cNvPr>
          <p:cNvSpPr txBox="1"/>
          <p:nvPr/>
        </p:nvSpPr>
        <p:spPr>
          <a:xfrm>
            <a:off x="-51865" y="4169837"/>
            <a:ext cx="5414566" cy="584775"/>
          </a:xfrm>
          <a:prstGeom prst="rect">
            <a:avLst/>
          </a:prstGeom>
          <a:noFill/>
        </p:spPr>
        <p:txBody>
          <a:bodyPr wrap="square">
            <a:spAutoFit/>
          </a:bodyPr>
          <a:lstStyle/>
          <a:p>
            <a:pPr algn="ctr">
              <a:spcBef>
                <a:spcPts val="600"/>
              </a:spcBef>
              <a:spcAft>
                <a:spcPts val="600"/>
              </a:spcAft>
            </a:pPr>
            <a:r>
              <a:rPr lang="en-US" sz="1600" i="1" dirty="0">
                <a:latin typeface="Times New Roman" panose="02020603050405020304" pitchFamily="18" charset="0"/>
                <a:ea typeface="Calibri" panose="020F0502020204030204" pitchFamily="34" charset="0"/>
              </a:rPr>
              <a:t>Map of epicenters of earthquakes and explosions for 10 years. Red circles are earthquakes, yellow ones are explosions</a:t>
            </a:r>
            <a:endParaRPr lang="ru-KZ" sz="1600" i="1"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22D2E19B-FE70-4855-80B9-BD300C110084}"/>
              </a:ext>
            </a:extLst>
          </p:cNvPr>
          <p:cNvSpPr txBox="1"/>
          <p:nvPr/>
        </p:nvSpPr>
        <p:spPr>
          <a:xfrm>
            <a:off x="5362701" y="1079240"/>
            <a:ext cx="3541261" cy="2893100"/>
          </a:xfrm>
          <a:prstGeom prst="rect">
            <a:avLst/>
          </a:prstGeom>
          <a:noFill/>
        </p:spPr>
        <p:txBody>
          <a:bodyPr wrap="square">
            <a:spAutoFit/>
          </a:bodyPr>
          <a:lstStyle/>
          <a:p>
            <a:pPr algn="just"/>
            <a:r>
              <a:rPr lang="en-US" sz="1400" dirty="0">
                <a:latin typeface="Times New Roman" panose="02020603050405020304" pitchFamily="18" charset="0"/>
                <a:ea typeface="Calibri" panose="020F0502020204030204" pitchFamily="34" charset="0"/>
              </a:rPr>
              <a:t>A large number of events with epicenters close to well-known quarries are explosions. But, there are known cases when earthquakes occur near the quarries, even quite strong ones, which at the first stage of processing were mistakenly considered as explosions. For example, these are the Karaganda earthquake in 2014, the </a:t>
            </a:r>
            <a:r>
              <a:rPr lang="en-US" sz="1400" dirty="0" err="1">
                <a:latin typeface="Times New Roman" panose="02020603050405020304" pitchFamily="18" charset="0"/>
                <a:ea typeface="Calibri" panose="020F0502020204030204" pitchFamily="34" charset="0"/>
              </a:rPr>
              <a:t>Ekibastuz</a:t>
            </a:r>
            <a:r>
              <a:rPr lang="en-US" sz="1400" dirty="0">
                <a:latin typeface="Times New Roman" panose="02020603050405020304" pitchFamily="18" charset="0"/>
                <a:ea typeface="Calibri" panose="020F0502020204030204" pitchFamily="34" charset="0"/>
              </a:rPr>
              <a:t> earthquake in 2019, and others. Recognizing, and sometimes proving the nature of the source, is not an easy task, but it is very important for the evaluation of seismic hazard assessment as the estimate is done based on earthquake catalogs.</a:t>
            </a:r>
            <a:endParaRPr lang="ru-KZ" sz="1400" dirty="0">
              <a:effectLst/>
              <a:latin typeface="Times New Roman" panose="02020603050405020304" pitchFamily="18" charset="0"/>
              <a:ea typeface="Times New Roman" panose="02020603050405020304" pitchFamily="18" charset="0"/>
            </a:endParaRPr>
          </a:p>
        </p:txBody>
      </p:sp>
      <p:sp>
        <p:nvSpPr>
          <p:cNvPr id="8"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52600" y="42155"/>
            <a:ext cx="5445369"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Discrimination of quarry blasts using a complex of seismic and</a:t>
            </a:r>
          </a:p>
          <a:p>
            <a:pPr lvl="0" algn="ctr" eaLnBrk="0" hangingPunct="0">
              <a:lnSpc>
                <a:spcPts val="1586"/>
              </a:lnSpc>
            </a:pPr>
            <a:r>
              <a:rPr lang="en-US" sz="1200" b="1" dirty="0">
                <a:solidFill>
                  <a:prstClr val="white"/>
                </a:solidFill>
                <a:latin typeface="Arial" panose="020B0604020202020204" pitchFamily="34" charset="0"/>
              </a:rPr>
              <a:t>infrasound data in Kazakhstan</a:t>
            </a:r>
          </a:p>
          <a:p>
            <a:pPr lvl="0" algn="ctr" eaLnBrk="0" hangingPunct="0">
              <a:lnSpc>
                <a:spcPts val="1586"/>
              </a:lnSpc>
            </a:pPr>
            <a:r>
              <a:rPr lang="en-US" sz="800" dirty="0">
                <a:solidFill>
                  <a:prstClr val="white"/>
                </a:solidFill>
                <a:latin typeface="Arial" panose="020B0604020202020204" pitchFamily="34" charset="0"/>
                <a:ea typeface="Avenir Book" charset="0"/>
              </a:rPr>
              <a:t>Alexandr </a:t>
            </a:r>
            <a:r>
              <a:rPr lang="en-US" sz="800" dirty="0" smtClean="0">
                <a:solidFill>
                  <a:prstClr val="white"/>
                </a:solidFill>
                <a:latin typeface="Arial" panose="020B0604020202020204" pitchFamily="34" charset="0"/>
                <a:ea typeface="Avenir Book" charset="0"/>
              </a:rPr>
              <a:t>Smirnov, Smirnoff@kndc.kz,  </a:t>
            </a:r>
            <a:r>
              <a:rPr lang="en-US" sz="800" dirty="0">
                <a:solidFill>
                  <a:prstClr val="white"/>
                </a:solidFill>
                <a:latin typeface="Arial" panose="020B0604020202020204" pitchFamily="34" charset="0"/>
                <a:ea typeface="Avenir Book" charset="0"/>
              </a:rPr>
              <a:t>Natalia </a:t>
            </a:r>
            <a:r>
              <a:rPr lang="en-US" sz="800" dirty="0" err="1">
                <a:solidFill>
                  <a:prstClr val="white"/>
                </a:solidFill>
                <a:latin typeface="Arial" panose="020B0604020202020204" pitchFamily="34" charset="0"/>
                <a:ea typeface="Avenir Book" charset="0"/>
              </a:rPr>
              <a:t>Mikhailova</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mikhailova@kndc.kz, </a:t>
            </a:r>
            <a:r>
              <a:rPr lang="en-US" sz="800" dirty="0">
                <a:solidFill>
                  <a:prstClr val="white"/>
                </a:solidFill>
                <a:latin typeface="Arial" panose="020B0604020202020204" pitchFamily="34" charset="0"/>
                <a:ea typeface="Avenir Book" charset="0"/>
              </a:rPr>
              <a:t>Aidyn </a:t>
            </a:r>
            <a:r>
              <a:rPr lang="en-US" sz="800" dirty="0" err="1">
                <a:solidFill>
                  <a:prstClr val="white"/>
                </a:solidFill>
                <a:latin typeface="Arial" panose="020B0604020202020204" pitchFamily="34" charset="0"/>
                <a:ea typeface="Avenir Book" charset="0"/>
              </a:rPr>
              <a:t>Mukambaev</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mukambayev@kndc.kz, IGR</a:t>
            </a:r>
            <a:r>
              <a:rPr lang="en-US" sz="800" dirty="0">
                <a:solidFill>
                  <a:prstClr val="white"/>
                </a:solidFill>
                <a:latin typeface="Arial" panose="020B0604020202020204" pitchFamily="34" charset="0"/>
                <a:ea typeface="Avenir Book" charset="0"/>
              </a:rPr>
              <a:t>, Kazakhstan</a:t>
            </a:r>
            <a:endParaRPr lang="en-AT" sz="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0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P2.3-116</a:t>
            </a:r>
          </a:p>
          <a:p>
            <a:pPr algn="ctr"/>
            <a:endParaRPr lang="en-US" sz="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pic>
        <p:nvPicPr>
          <p:cNvPr id="5" name="Picture 1">
            <a:extLst>
              <a:ext uri="{FF2B5EF4-FFF2-40B4-BE49-F238E27FC236}">
                <a16:creationId xmlns:a16="http://schemas.microsoft.com/office/drawing/2014/main" id="{C8158FC4-C8B1-4F06-9824-8A46785FFD16}"/>
              </a:ext>
            </a:extLst>
          </p:cNvPr>
          <p:cNvPicPr/>
          <p:nvPr/>
        </p:nvPicPr>
        <p:blipFill>
          <a:blip r:embed="rId2">
            <a:extLst>
              <a:ext uri="{28A0092B-C50C-407E-A947-70E740481C1C}">
                <a14:useLocalDpi xmlns:a14="http://schemas.microsoft.com/office/drawing/2010/main" val="0"/>
              </a:ext>
            </a:extLst>
          </a:blip>
          <a:stretch>
            <a:fillRect/>
          </a:stretch>
        </p:blipFill>
        <p:spPr>
          <a:xfrm>
            <a:off x="484465" y="1100765"/>
            <a:ext cx="3752850" cy="2140585"/>
          </a:xfrm>
          <a:prstGeom prst="rect">
            <a:avLst/>
          </a:prstGeom>
        </p:spPr>
      </p:pic>
      <p:sp>
        <p:nvSpPr>
          <p:cNvPr id="7" name="TextBox 6">
            <a:extLst>
              <a:ext uri="{FF2B5EF4-FFF2-40B4-BE49-F238E27FC236}">
                <a16:creationId xmlns:a16="http://schemas.microsoft.com/office/drawing/2014/main" id="{C6D76F7C-4F77-4760-BBFF-2AC0656DC8DD}"/>
              </a:ext>
            </a:extLst>
          </p:cNvPr>
          <p:cNvSpPr txBox="1"/>
          <p:nvPr/>
        </p:nvSpPr>
        <p:spPr>
          <a:xfrm>
            <a:off x="354135" y="3328477"/>
            <a:ext cx="4013509" cy="1323439"/>
          </a:xfrm>
          <a:prstGeom prst="rect">
            <a:avLst/>
          </a:prstGeom>
          <a:noFill/>
        </p:spPr>
        <p:txBody>
          <a:bodyPr wrap="square">
            <a:spAutoFit/>
          </a:bodyPr>
          <a:lstStyle/>
          <a:p>
            <a:r>
              <a:rPr lang="en-US" sz="1600" b="1" dirty="0">
                <a:latin typeface="Times New Roman" panose="02020603050405020304" pitchFamily="18" charset="0"/>
                <a:ea typeface="Times New Roman" panose="02020603050405020304" pitchFamily="18" charset="0"/>
              </a:rPr>
              <a:t>Location of infrasound stations in Kazakhstan and the Russian station </a:t>
            </a:r>
            <a:r>
              <a:rPr lang="en-US" sz="1600" b="1" dirty="0" err="1">
                <a:latin typeface="Times New Roman" panose="02020603050405020304" pitchFamily="18" charset="0"/>
                <a:ea typeface="Times New Roman" panose="02020603050405020304" pitchFamily="18" charset="0"/>
              </a:rPr>
              <a:t>Zalesovo</a:t>
            </a:r>
            <a:r>
              <a:rPr lang="en-US" sz="1600" b="1" dirty="0">
                <a:latin typeface="Times New Roman" panose="02020603050405020304" pitchFamily="18" charset="0"/>
                <a:ea typeface="Times New Roman" panose="02020603050405020304" pitchFamily="18" charset="0"/>
              </a:rPr>
              <a:t> (marked by the asterisks). The circle shows the </a:t>
            </a:r>
            <a:r>
              <a:rPr lang="en-US" sz="1600" b="1" dirty="0" err="1">
                <a:latin typeface="Times New Roman" panose="02020603050405020304" pitchFamily="18" charset="0"/>
                <a:ea typeface="Times New Roman" panose="02020603050405020304" pitchFamily="18" charset="0"/>
              </a:rPr>
              <a:t>Borovoye</a:t>
            </a:r>
            <a:r>
              <a:rPr lang="en-US" sz="1600" b="1" dirty="0">
                <a:latin typeface="Times New Roman" panose="02020603050405020304" pitchFamily="18" charset="0"/>
                <a:ea typeface="Times New Roman" panose="02020603050405020304" pitchFamily="18" charset="0"/>
              </a:rPr>
              <a:t> station that is decommissioned for modernization.</a:t>
            </a:r>
            <a:endParaRPr lang="ru-KZ" sz="1600" b="1"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7B178E03-29F9-40DB-BECB-3458AC945172}"/>
              </a:ext>
            </a:extLst>
          </p:cNvPr>
          <p:cNvSpPr txBox="1"/>
          <p:nvPr/>
        </p:nvSpPr>
        <p:spPr>
          <a:xfrm>
            <a:off x="4237315" y="1324340"/>
            <a:ext cx="4700426" cy="2893100"/>
          </a:xfrm>
          <a:prstGeom prst="rect">
            <a:avLst/>
          </a:prstGeom>
          <a:noFill/>
        </p:spPr>
        <p:txBody>
          <a:bodyPr wrap="square">
            <a:spAutoFit/>
          </a:bodyPr>
          <a:lstStyle/>
          <a:p>
            <a:pPr algn="just"/>
            <a:r>
              <a:rPr lang="en-US" sz="1400" dirty="0">
                <a:solidFill>
                  <a:srgbClr val="000000"/>
                </a:solidFill>
                <a:latin typeface="Times New Roman" panose="02020603050405020304" pitchFamily="18" charset="0"/>
                <a:ea typeface="Calibri" panose="020F0502020204030204" pitchFamily="34" charset="0"/>
              </a:rPr>
              <a:t>Three infrasound stations are currently operating as part of the IGR monitoring network: Aktyubinsk (IS31), 2001, part of the international monitoring system (IMS CTBTO); Kurchatov (KURIS), 2010, rebuilt near the previously operating infrasound station; Makanchi (MKIAR), 2016, built under an agreement with the Air Force Technical Applications Center (AFTAC, USA). KNDC also receives real-time data from the </a:t>
            </a:r>
            <a:r>
              <a:rPr lang="en-US" sz="1400" dirty="0" err="1">
                <a:solidFill>
                  <a:srgbClr val="000000"/>
                </a:solidFill>
                <a:latin typeface="Times New Roman" panose="02020603050405020304" pitchFamily="18" charset="0"/>
                <a:ea typeface="Calibri" panose="020F0502020204030204" pitchFamily="34" charset="0"/>
              </a:rPr>
              <a:t>Zalesovo</a:t>
            </a:r>
            <a:r>
              <a:rPr lang="en-US" sz="1400" dirty="0">
                <a:solidFill>
                  <a:srgbClr val="000000"/>
                </a:solidFill>
                <a:latin typeface="Times New Roman" panose="02020603050405020304" pitchFamily="18" charset="0"/>
                <a:ea typeface="Calibri" panose="020F0502020204030204" pitchFamily="34" charset="0"/>
              </a:rPr>
              <a:t> infrasound array (IS46) located in Russia, which is the CTBTO IMS station.</a:t>
            </a:r>
          </a:p>
          <a:p>
            <a:pPr algn="just"/>
            <a:r>
              <a:rPr lang="en-US" sz="1400" dirty="0">
                <a:solidFill>
                  <a:srgbClr val="000000"/>
                </a:solidFill>
                <a:latin typeface="Times New Roman" panose="02020603050405020304" pitchFamily="18" charset="0"/>
                <a:ea typeface="Calibri" panose="020F0502020204030204" pitchFamily="34" charset="0"/>
              </a:rPr>
              <a:t>Infrasound stations also register a large number of quarry explosions.</a:t>
            </a:r>
          </a:p>
          <a:p>
            <a:pPr algn="just"/>
            <a:r>
              <a:rPr lang="en-US" sz="1400" dirty="0">
                <a:solidFill>
                  <a:srgbClr val="000000"/>
                </a:solidFill>
                <a:latin typeface="Times New Roman" panose="02020603050405020304" pitchFamily="18" charset="0"/>
                <a:ea typeface="Calibri" panose="020F0502020204030204" pitchFamily="34" charset="0"/>
              </a:rPr>
              <a:t>The discrimination method described in this work based on a fusion of the seismic and infrasonic data.</a:t>
            </a:r>
            <a:endParaRPr lang="ru-KZ" sz="1400" dirty="0">
              <a:effectLst/>
              <a:latin typeface="Times New Roman" panose="02020603050405020304" pitchFamily="18" charset="0"/>
              <a:ea typeface="Times New Roman" panose="02020603050405020304" pitchFamily="18" charset="0"/>
            </a:endParaRPr>
          </a:p>
        </p:txBody>
      </p:sp>
      <p:sp>
        <p:nvSpPr>
          <p:cNvPr id="8"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52600" y="42155"/>
            <a:ext cx="5445369"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Discrimination of quarry blasts using a complex of seismic and</a:t>
            </a:r>
          </a:p>
          <a:p>
            <a:pPr lvl="0" algn="ctr" eaLnBrk="0" hangingPunct="0">
              <a:lnSpc>
                <a:spcPts val="1586"/>
              </a:lnSpc>
            </a:pPr>
            <a:r>
              <a:rPr lang="en-US" sz="1200" b="1" dirty="0">
                <a:solidFill>
                  <a:prstClr val="white"/>
                </a:solidFill>
                <a:latin typeface="Arial" panose="020B0604020202020204" pitchFamily="34" charset="0"/>
              </a:rPr>
              <a:t>infrasound data in Kazakhstan</a:t>
            </a:r>
          </a:p>
          <a:p>
            <a:pPr lvl="0" algn="ctr" eaLnBrk="0" hangingPunct="0">
              <a:lnSpc>
                <a:spcPts val="1586"/>
              </a:lnSpc>
            </a:pPr>
            <a:r>
              <a:rPr lang="en-US" sz="800" dirty="0">
                <a:solidFill>
                  <a:prstClr val="white"/>
                </a:solidFill>
                <a:latin typeface="Arial" panose="020B0604020202020204" pitchFamily="34" charset="0"/>
                <a:ea typeface="Avenir Book" charset="0"/>
              </a:rPr>
              <a:t>Alexandr </a:t>
            </a:r>
            <a:r>
              <a:rPr lang="en-US" sz="800" dirty="0" smtClean="0">
                <a:solidFill>
                  <a:prstClr val="white"/>
                </a:solidFill>
                <a:latin typeface="Arial" panose="020B0604020202020204" pitchFamily="34" charset="0"/>
                <a:ea typeface="Avenir Book" charset="0"/>
              </a:rPr>
              <a:t>Smirnov, Smirnoff@kndc.kz,  </a:t>
            </a:r>
            <a:r>
              <a:rPr lang="en-US" sz="800" dirty="0">
                <a:solidFill>
                  <a:prstClr val="white"/>
                </a:solidFill>
                <a:latin typeface="Arial" panose="020B0604020202020204" pitchFamily="34" charset="0"/>
                <a:ea typeface="Avenir Book" charset="0"/>
              </a:rPr>
              <a:t>Natalia </a:t>
            </a:r>
            <a:r>
              <a:rPr lang="en-US" sz="800" dirty="0" err="1">
                <a:solidFill>
                  <a:prstClr val="white"/>
                </a:solidFill>
                <a:latin typeface="Arial" panose="020B0604020202020204" pitchFamily="34" charset="0"/>
                <a:ea typeface="Avenir Book" charset="0"/>
              </a:rPr>
              <a:t>Mikhailova</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mikhailova@kndc.kz, </a:t>
            </a:r>
            <a:r>
              <a:rPr lang="en-US" sz="800" dirty="0">
                <a:solidFill>
                  <a:prstClr val="white"/>
                </a:solidFill>
                <a:latin typeface="Arial" panose="020B0604020202020204" pitchFamily="34" charset="0"/>
                <a:ea typeface="Avenir Book" charset="0"/>
              </a:rPr>
              <a:t>Aidyn </a:t>
            </a:r>
            <a:r>
              <a:rPr lang="en-US" sz="800" dirty="0" err="1">
                <a:solidFill>
                  <a:prstClr val="white"/>
                </a:solidFill>
                <a:latin typeface="Arial" panose="020B0604020202020204" pitchFamily="34" charset="0"/>
                <a:ea typeface="Avenir Book" charset="0"/>
              </a:rPr>
              <a:t>Mukambaev</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mukambayev@kndc.kz, IGR</a:t>
            </a:r>
            <a:r>
              <a:rPr lang="en-US" sz="800" dirty="0">
                <a:solidFill>
                  <a:prstClr val="white"/>
                </a:solidFill>
                <a:latin typeface="Arial" panose="020B0604020202020204" pitchFamily="34" charset="0"/>
                <a:ea typeface="Avenir Book" charset="0"/>
              </a:rPr>
              <a:t>, Kazakhstan</a:t>
            </a:r>
            <a:endParaRPr lang="en-AT" sz="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5114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P2.3-116</a:t>
            </a:r>
          </a:p>
          <a:p>
            <a:pPr algn="ctr"/>
            <a:endParaRPr lang="en-US" sz="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pic>
        <p:nvPicPr>
          <p:cNvPr id="5122" name="Picture 2">
            <a:extLst>
              <a:ext uri="{FF2B5EF4-FFF2-40B4-BE49-F238E27FC236}">
                <a16:creationId xmlns:a16="http://schemas.microsoft.com/office/drawing/2014/main" id="{F2400C03-F3C2-40C0-AF42-418C1E94D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69" y="1206274"/>
            <a:ext cx="4348636" cy="26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B983DDB4-DD15-4FA2-BAD2-9DE3C65EB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91" y="1192666"/>
            <a:ext cx="3991225" cy="263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D3CE887-5D04-4D32-8CD9-26459CE6A9A6}"/>
              </a:ext>
            </a:extLst>
          </p:cNvPr>
          <p:cNvSpPr txBox="1"/>
          <p:nvPr/>
        </p:nvSpPr>
        <p:spPr>
          <a:xfrm>
            <a:off x="76683" y="4038767"/>
            <a:ext cx="8358399" cy="738664"/>
          </a:xfrm>
          <a:prstGeom prst="rect">
            <a:avLst/>
          </a:prstGeom>
          <a:noFill/>
        </p:spPr>
        <p:txBody>
          <a:bodyPr wrap="square">
            <a:spAutoFit/>
          </a:bodyPr>
          <a:lstStyle/>
          <a:p>
            <a:pPr algn="ctr">
              <a:spcBef>
                <a:spcPts val="600"/>
              </a:spcBef>
              <a:spcAft>
                <a:spcPts val="600"/>
              </a:spcAft>
            </a:pPr>
            <a:r>
              <a:rPr lang="en-US" sz="1400" b="1" i="1" dirty="0">
                <a:latin typeface="Times New Roman" panose="02020603050405020304" pitchFamily="18" charset="0"/>
                <a:ea typeface="Calibri" panose="020F0502020204030204" pitchFamily="34" charset="0"/>
              </a:rPr>
              <a:t>An example of registering of signals from an explosion at the </a:t>
            </a:r>
            <a:r>
              <a:rPr lang="en-US" sz="1400" b="1" i="1" dirty="0" err="1">
                <a:latin typeface="Times New Roman" panose="02020603050405020304" pitchFamily="18" charset="0"/>
                <a:ea typeface="Calibri" panose="020F0502020204030204" pitchFamily="34" charset="0"/>
              </a:rPr>
              <a:t>Karazhyra</a:t>
            </a:r>
            <a:r>
              <a:rPr lang="en-US" sz="1400" b="1" i="1" dirty="0">
                <a:latin typeface="Times New Roman" panose="02020603050405020304" pitchFamily="18" charset="0"/>
                <a:ea typeface="Calibri" panose="020F0502020204030204" pitchFamily="34" charset="0"/>
              </a:rPr>
              <a:t> quarry (Semipalatinsk Test Site)  14/06/2011 by seismic stations </a:t>
            </a:r>
            <a:r>
              <a:rPr lang="en-US" sz="1400" b="1" i="1" dirty="0" err="1">
                <a:latin typeface="Times New Roman" panose="02020603050405020304" pitchFamily="18" charset="0"/>
                <a:ea typeface="Calibri" panose="020F0502020204030204" pitchFamily="34" charset="0"/>
              </a:rPr>
              <a:t>KURBB</a:t>
            </a:r>
            <a:r>
              <a:rPr lang="en-US" sz="1400" b="1" i="1" dirty="0">
                <a:latin typeface="Times New Roman" panose="02020603050405020304" pitchFamily="18" charset="0"/>
                <a:ea typeface="Calibri" panose="020F0502020204030204" pitchFamily="34" charset="0"/>
              </a:rPr>
              <a:t> and </a:t>
            </a:r>
            <a:r>
              <a:rPr lang="en-US" sz="1400" b="1" i="1" dirty="0" err="1">
                <a:latin typeface="Times New Roman" panose="02020603050405020304" pitchFamily="18" charset="0"/>
                <a:ea typeface="Calibri" panose="020F0502020204030204" pitchFamily="34" charset="0"/>
              </a:rPr>
              <a:t>KURK</a:t>
            </a:r>
            <a:r>
              <a:rPr lang="en-US" sz="1400" b="1" i="1" dirty="0">
                <a:latin typeface="Times New Roman" panose="02020603050405020304" pitchFamily="18" charset="0"/>
                <a:ea typeface="Calibri" panose="020F0502020204030204" pitchFamily="34" charset="0"/>
              </a:rPr>
              <a:t> (left) and infrasound station KURIS (right, the four bottom panels correspond to the four elements of the group)</a:t>
            </a:r>
            <a:endParaRPr lang="ru-KZ" sz="1400" b="1" i="1" dirty="0">
              <a:effectLst/>
              <a:latin typeface="Times New Roman" panose="02020603050405020304" pitchFamily="18" charset="0"/>
              <a:ea typeface="Times New Roman" panose="02020603050405020304" pitchFamily="18" charset="0"/>
            </a:endParaRPr>
          </a:p>
        </p:txBody>
      </p:sp>
      <p:sp>
        <p:nvSpPr>
          <p:cNvPr id="9"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52600" y="42155"/>
            <a:ext cx="5445369"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Discrimination of quarry blasts using a complex of seismic and</a:t>
            </a:r>
          </a:p>
          <a:p>
            <a:pPr lvl="0" algn="ctr" eaLnBrk="0" hangingPunct="0">
              <a:lnSpc>
                <a:spcPts val="1586"/>
              </a:lnSpc>
            </a:pPr>
            <a:r>
              <a:rPr lang="en-US" sz="1200" b="1" dirty="0">
                <a:solidFill>
                  <a:prstClr val="white"/>
                </a:solidFill>
                <a:latin typeface="Arial" panose="020B0604020202020204" pitchFamily="34" charset="0"/>
              </a:rPr>
              <a:t>infrasound data in Kazakhstan</a:t>
            </a:r>
          </a:p>
          <a:p>
            <a:pPr lvl="0" algn="ctr" eaLnBrk="0" hangingPunct="0">
              <a:lnSpc>
                <a:spcPts val="1586"/>
              </a:lnSpc>
            </a:pPr>
            <a:r>
              <a:rPr lang="en-US" sz="800" dirty="0">
                <a:solidFill>
                  <a:prstClr val="white"/>
                </a:solidFill>
                <a:latin typeface="Arial" panose="020B0604020202020204" pitchFamily="34" charset="0"/>
                <a:ea typeface="Avenir Book" charset="0"/>
              </a:rPr>
              <a:t>Alexandr </a:t>
            </a:r>
            <a:r>
              <a:rPr lang="en-US" sz="800" dirty="0" smtClean="0">
                <a:solidFill>
                  <a:prstClr val="white"/>
                </a:solidFill>
                <a:latin typeface="Arial" panose="020B0604020202020204" pitchFamily="34" charset="0"/>
                <a:ea typeface="Avenir Book" charset="0"/>
              </a:rPr>
              <a:t>Smirnov, Smirnoff@kndc.kz,  </a:t>
            </a:r>
            <a:r>
              <a:rPr lang="en-US" sz="800" dirty="0">
                <a:solidFill>
                  <a:prstClr val="white"/>
                </a:solidFill>
                <a:latin typeface="Arial" panose="020B0604020202020204" pitchFamily="34" charset="0"/>
                <a:ea typeface="Avenir Book" charset="0"/>
              </a:rPr>
              <a:t>Natalia </a:t>
            </a:r>
            <a:r>
              <a:rPr lang="en-US" sz="800" dirty="0" err="1">
                <a:solidFill>
                  <a:prstClr val="white"/>
                </a:solidFill>
                <a:latin typeface="Arial" panose="020B0604020202020204" pitchFamily="34" charset="0"/>
                <a:ea typeface="Avenir Book" charset="0"/>
              </a:rPr>
              <a:t>Mikhailova</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mikhailova@kndc.kz, </a:t>
            </a:r>
            <a:r>
              <a:rPr lang="en-US" sz="800" dirty="0">
                <a:solidFill>
                  <a:prstClr val="white"/>
                </a:solidFill>
                <a:latin typeface="Arial" panose="020B0604020202020204" pitchFamily="34" charset="0"/>
                <a:ea typeface="Avenir Book" charset="0"/>
              </a:rPr>
              <a:t>Aidyn </a:t>
            </a:r>
            <a:r>
              <a:rPr lang="en-US" sz="800" dirty="0" err="1">
                <a:solidFill>
                  <a:prstClr val="white"/>
                </a:solidFill>
                <a:latin typeface="Arial" panose="020B0604020202020204" pitchFamily="34" charset="0"/>
                <a:ea typeface="Avenir Book" charset="0"/>
              </a:rPr>
              <a:t>Mukambaev</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mukambayev@kndc.kz, IGR</a:t>
            </a:r>
            <a:r>
              <a:rPr lang="en-US" sz="800" dirty="0">
                <a:solidFill>
                  <a:prstClr val="white"/>
                </a:solidFill>
                <a:latin typeface="Arial" panose="020B0604020202020204" pitchFamily="34" charset="0"/>
                <a:ea typeface="Avenir Book" charset="0"/>
              </a:rPr>
              <a:t>, Kazakhstan</a:t>
            </a:r>
            <a:endParaRPr lang="en-AT" sz="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837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P2.3-116</a:t>
            </a:r>
          </a:p>
          <a:p>
            <a:pPr algn="ctr"/>
            <a:endParaRPr lang="en-US" sz="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9" name="TextBox 8">
            <a:extLst>
              <a:ext uri="{FF2B5EF4-FFF2-40B4-BE49-F238E27FC236}">
                <a16:creationId xmlns:a16="http://schemas.microsoft.com/office/drawing/2014/main" id="{F4759308-D5DC-4673-807F-A33B43F8127D}"/>
              </a:ext>
            </a:extLst>
          </p:cNvPr>
          <p:cNvSpPr txBox="1"/>
          <p:nvPr/>
        </p:nvSpPr>
        <p:spPr>
          <a:xfrm>
            <a:off x="317033" y="1176376"/>
            <a:ext cx="8567530" cy="3539430"/>
          </a:xfrm>
          <a:prstGeom prst="rect">
            <a:avLst/>
          </a:prstGeom>
          <a:noFill/>
        </p:spPr>
        <p:txBody>
          <a:bodyPr wrap="square">
            <a:spAutoFit/>
          </a:bodyPr>
          <a:lstStyle/>
          <a:p>
            <a:pPr algn="just"/>
            <a:r>
              <a:rPr lang="en-US" sz="1600" b="1" dirty="0">
                <a:latin typeface="Times New Roman" panose="02020603050405020304" pitchFamily="18" charset="0"/>
                <a:ea typeface="Times New Roman" panose="02020603050405020304" pitchFamily="18" charset="0"/>
              </a:rPr>
              <a:t>Discrimination technique</a:t>
            </a:r>
            <a:r>
              <a:rPr lang="en-US" sz="1600" b="1" dirty="0" smtClean="0">
                <a:latin typeface="Times New Roman" panose="02020603050405020304" pitchFamily="18" charset="0"/>
                <a:ea typeface="Times New Roman" panose="02020603050405020304" pitchFamily="18" charset="0"/>
              </a:rPr>
              <a:t>:</a:t>
            </a:r>
            <a:endParaRPr lang="ru-RU" sz="1600" b="1" dirty="0" smtClean="0">
              <a:latin typeface="Times New Roman" panose="02020603050405020304" pitchFamily="18" charset="0"/>
              <a:ea typeface="Times New Roman" panose="02020603050405020304" pitchFamily="18" charset="0"/>
            </a:endParaRPr>
          </a:p>
          <a:p>
            <a:pPr algn="just"/>
            <a:endParaRPr lang="en-US" sz="1600" b="1" dirty="0">
              <a:latin typeface="Times New Roman" panose="02020603050405020304" pitchFamily="18" charset="0"/>
              <a:ea typeface="Times New Roman" panose="02020603050405020304" pitchFamily="18" charset="0"/>
            </a:endParaRPr>
          </a:p>
          <a:p>
            <a:pPr algn="just"/>
            <a:r>
              <a:rPr lang="en-US" sz="1600" dirty="0">
                <a:latin typeface="Times New Roman" panose="02020603050405020304" pitchFamily="18" charset="0"/>
                <a:ea typeface="Times New Roman" panose="02020603050405020304" pitchFamily="18" charset="0"/>
              </a:rPr>
              <a:t>In order to determine if a new recorded event is an explosion within one of the previously studied quarries, the following steps should be taken:</a:t>
            </a:r>
          </a:p>
          <a:p>
            <a:pPr algn="just"/>
            <a:r>
              <a:rPr lang="en-US" sz="1600" dirty="0">
                <a:latin typeface="Times New Roman" panose="02020603050405020304" pitchFamily="18" charset="0"/>
                <a:ea typeface="Times New Roman" panose="02020603050405020304" pitchFamily="18" charset="0"/>
              </a:rPr>
              <a:t>- a database of reference records is being created - waveforms for a number of quarries. These are seismic records of explosions in well-defined quarries;</a:t>
            </a:r>
          </a:p>
          <a:p>
            <a:pPr algn="just"/>
            <a:r>
              <a:rPr lang="en-US" sz="1600" dirty="0">
                <a:latin typeface="Times New Roman" panose="02020603050405020304" pitchFamily="18" charset="0"/>
                <a:ea typeface="Times New Roman" panose="02020603050405020304" pitchFamily="18" charset="0"/>
              </a:rPr>
              <a:t>- a seismic bulletin is created based on the data of seismic stations for a certain period of time;</a:t>
            </a:r>
          </a:p>
          <a:p>
            <a:pPr algn="just"/>
            <a:r>
              <a:rPr lang="en-US" sz="1600" dirty="0">
                <a:latin typeface="Times New Roman" panose="02020603050405020304" pitchFamily="18" charset="0"/>
                <a:ea typeface="Times New Roman" panose="02020603050405020304" pitchFamily="18" charset="0"/>
              </a:rPr>
              <a:t>- a comparison of the new current seismic records with the reference form of the record for the same station is carried out. The comparison is carried out by finding the cross-correlation function (</a:t>
            </a:r>
            <a:r>
              <a:rPr lang="en-US" sz="1600" dirty="0" err="1">
                <a:latin typeface="Times New Roman" panose="02020603050405020304" pitchFamily="18" charset="0"/>
                <a:ea typeface="Times New Roman" panose="02020603050405020304" pitchFamily="18" charset="0"/>
              </a:rPr>
              <a:t>CCF</a:t>
            </a:r>
            <a:r>
              <a:rPr lang="en-US" sz="1600" dirty="0">
                <a:latin typeface="Times New Roman" panose="02020603050405020304" pitchFamily="18" charset="0"/>
                <a:ea typeface="Times New Roman" panose="02020603050405020304" pitchFamily="18" charset="0"/>
              </a:rPr>
              <a:t>) of the reference form and the current records of the corresponding station channel. The calculation is performed using </a:t>
            </a:r>
            <a:r>
              <a:rPr lang="en-US" sz="1600" dirty="0" err="1">
                <a:latin typeface="Times New Roman" panose="02020603050405020304" pitchFamily="18" charset="0"/>
                <a:ea typeface="Times New Roman" panose="02020603050405020304" pitchFamily="18" charset="0"/>
              </a:rPr>
              <a:t>GeoTool</a:t>
            </a:r>
            <a:r>
              <a:rPr lang="en-US" sz="1600" dirty="0">
                <a:latin typeface="Times New Roman" panose="02020603050405020304" pitchFamily="18" charset="0"/>
                <a:ea typeface="Times New Roman" panose="02020603050405020304" pitchFamily="18" charset="0"/>
              </a:rPr>
              <a:t> software.</a:t>
            </a:r>
          </a:p>
          <a:p>
            <a:pPr algn="just"/>
            <a:r>
              <a:rPr lang="en-US" sz="1600" dirty="0">
                <a:latin typeface="Times New Roman" panose="02020603050405020304" pitchFamily="18" charset="0"/>
                <a:ea typeface="Times New Roman" panose="02020603050405020304" pitchFamily="18" charset="0"/>
              </a:rPr>
              <a:t>- a bulletin of infrasound detections based on data from infrasound stations is being created;</a:t>
            </a:r>
          </a:p>
          <a:p>
            <a:pPr algn="just"/>
            <a:r>
              <a:rPr lang="en-US" sz="1600" dirty="0">
                <a:latin typeface="Times New Roman" panose="02020603050405020304" pitchFamily="18" charset="0"/>
                <a:ea typeface="Times New Roman" panose="02020603050405020304" pitchFamily="18" charset="0"/>
              </a:rPr>
              <a:t>- an association of events from the seismic bulletin, the candidate event set, and the infrasonic bulletin is carried out.</a:t>
            </a:r>
            <a:endParaRPr lang="ru-KZ" sz="1600" dirty="0">
              <a:effectLst/>
              <a:latin typeface="Times New Roman" panose="02020603050405020304" pitchFamily="18" charset="0"/>
              <a:ea typeface="Times New Roman" panose="02020603050405020304" pitchFamily="18" charset="0"/>
            </a:endParaRP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52600" y="42155"/>
            <a:ext cx="5445369"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Discrimination of quarry blasts using a complex of seismic and</a:t>
            </a:r>
          </a:p>
          <a:p>
            <a:pPr lvl="0" algn="ctr" eaLnBrk="0" hangingPunct="0">
              <a:lnSpc>
                <a:spcPts val="1586"/>
              </a:lnSpc>
            </a:pPr>
            <a:r>
              <a:rPr lang="en-US" sz="1200" b="1" dirty="0">
                <a:solidFill>
                  <a:prstClr val="white"/>
                </a:solidFill>
                <a:latin typeface="Arial" panose="020B0604020202020204" pitchFamily="34" charset="0"/>
              </a:rPr>
              <a:t>infrasound data in Kazakhstan</a:t>
            </a:r>
          </a:p>
          <a:p>
            <a:pPr lvl="0" algn="ctr" eaLnBrk="0" hangingPunct="0">
              <a:lnSpc>
                <a:spcPts val="1586"/>
              </a:lnSpc>
            </a:pPr>
            <a:r>
              <a:rPr lang="en-US" sz="800" dirty="0">
                <a:solidFill>
                  <a:prstClr val="white"/>
                </a:solidFill>
                <a:latin typeface="Arial" panose="020B0604020202020204" pitchFamily="34" charset="0"/>
                <a:ea typeface="Avenir Book" charset="0"/>
              </a:rPr>
              <a:t>Alexandr </a:t>
            </a:r>
            <a:r>
              <a:rPr lang="en-US" sz="800" dirty="0" smtClean="0">
                <a:solidFill>
                  <a:prstClr val="white"/>
                </a:solidFill>
                <a:latin typeface="Arial" panose="020B0604020202020204" pitchFamily="34" charset="0"/>
                <a:ea typeface="Avenir Book" charset="0"/>
              </a:rPr>
              <a:t>Smirnov, Smirnoff@kndc.kz,  </a:t>
            </a:r>
            <a:r>
              <a:rPr lang="en-US" sz="800" dirty="0">
                <a:solidFill>
                  <a:prstClr val="white"/>
                </a:solidFill>
                <a:latin typeface="Arial" panose="020B0604020202020204" pitchFamily="34" charset="0"/>
                <a:ea typeface="Avenir Book" charset="0"/>
              </a:rPr>
              <a:t>Natalia </a:t>
            </a:r>
            <a:r>
              <a:rPr lang="en-US" sz="800" dirty="0" err="1">
                <a:solidFill>
                  <a:prstClr val="white"/>
                </a:solidFill>
                <a:latin typeface="Arial" panose="020B0604020202020204" pitchFamily="34" charset="0"/>
                <a:ea typeface="Avenir Book" charset="0"/>
              </a:rPr>
              <a:t>Mikhailova</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mikhailova@kndc.kz, </a:t>
            </a:r>
            <a:r>
              <a:rPr lang="en-US" sz="800" dirty="0">
                <a:solidFill>
                  <a:prstClr val="white"/>
                </a:solidFill>
                <a:latin typeface="Arial" panose="020B0604020202020204" pitchFamily="34" charset="0"/>
                <a:ea typeface="Avenir Book" charset="0"/>
              </a:rPr>
              <a:t>Aidyn </a:t>
            </a:r>
            <a:r>
              <a:rPr lang="en-US" sz="800" dirty="0" err="1">
                <a:solidFill>
                  <a:prstClr val="white"/>
                </a:solidFill>
                <a:latin typeface="Arial" panose="020B0604020202020204" pitchFamily="34" charset="0"/>
                <a:ea typeface="Avenir Book" charset="0"/>
              </a:rPr>
              <a:t>Mukambaev</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mukambayev@kndc.kz, IGR</a:t>
            </a:r>
            <a:r>
              <a:rPr lang="en-US" sz="800" dirty="0">
                <a:solidFill>
                  <a:prstClr val="white"/>
                </a:solidFill>
                <a:latin typeface="Arial" panose="020B0604020202020204" pitchFamily="34" charset="0"/>
                <a:ea typeface="Avenir Book" charset="0"/>
              </a:rPr>
              <a:t>, Kazakhstan</a:t>
            </a:r>
            <a:endParaRPr lang="en-AT" sz="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008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P2.3-116</a:t>
            </a:r>
          </a:p>
          <a:p>
            <a:pPr algn="ctr"/>
            <a:endParaRPr lang="en-US" sz="7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6" name="TextBox 5">
            <a:extLst>
              <a:ext uri="{FF2B5EF4-FFF2-40B4-BE49-F238E27FC236}">
                <a16:creationId xmlns:a16="http://schemas.microsoft.com/office/drawing/2014/main" id="{C37DD387-47F5-4C8B-AAB9-25B7D9BAFEB5}"/>
              </a:ext>
            </a:extLst>
          </p:cNvPr>
          <p:cNvSpPr txBox="1"/>
          <p:nvPr/>
        </p:nvSpPr>
        <p:spPr>
          <a:xfrm>
            <a:off x="161294" y="951808"/>
            <a:ext cx="8545383" cy="584775"/>
          </a:xfrm>
          <a:prstGeom prst="rect">
            <a:avLst/>
          </a:prstGeom>
          <a:noFill/>
        </p:spPr>
        <p:txBody>
          <a:bodyPr wrap="square">
            <a:spAutoFit/>
          </a:bodyPr>
          <a:lstStyle/>
          <a:p>
            <a:pPr algn="ctr"/>
            <a:r>
              <a:rPr lang="en-US" sz="1600" b="1" dirty="0">
                <a:latin typeface="Times New Roman" panose="02020603050405020304" pitchFamily="18" charset="0"/>
                <a:ea typeface="Times New Roman" panose="02020603050405020304" pitchFamily="18" charset="0"/>
              </a:rPr>
              <a:t>The technique was tested on seismic events near the </a:t>
            </a:r>
            <a:r>
              <a:rPr lang="en-US" sz="1600" b="1" dirty="0" err="1">
                <a:latin typeface="Times New Roman" panose="02020603050405020304" pitchFamily="18" charset="0"/>
                <a:ea typeface="Times New Roman" panose="02020603050405020304" pitchFamily="18" charset="0"/>
              </a:rPr>
              <a:t>Akbastau</a:t>
            </a:r>
            <a:r>
              <a:rPr lang="en-US" sz="1600" b="1" dirty="0">
                <a:latin typeface="Times New Roman" panose="02020603050405020304" pitchFamily="18" charset="0"/>
                <a:ea typeface="Times New Roman" panose="02020603050405020304" pitchFamily="18" charset="0"/>
              </a:rPr>
              <a:t> quarry in the East Kazakhstan region, recorded by the </a:t>
            </a:r>
            <a:r>
              <a:rPr lang="en-US" sz="1600" b="1" dirty="0" err="1">
                <a:latin typeface="Times New Roman" panose="02020603050405020304" pitchFamily="18" charset="0"/>
                <a:ea typeface="Times New Roman" panose="02020603050405020304" pitchFamily="18" charset="0"/>
              </a:rPr>
              <a:t>KURK</a:t>
            </a:r>
            <a:r>
              <a:rPr lang="en-US" sz="1600" b="1" dirty="0">
                <a:latin typeface="Times New Roman" panose="02020603050405020304" pitchFamily="18" charset="0"/>
                <a:ea typeface="Times New Roman" panose="02020603050405020304" pitchFamily="18" charset="0"/>
              </a:rPr>
              <a:t> seismic station (N-S component</a:t>
            </a:r>
            <a:r>
              <a:rPr lang="en-US" sz="1600" b="1" dirty="0" smtClean="0">
                <a:latin typeface="Times New Roman" panose="02020603050405020304" pitchFamily="18" charset="0"/>
                <a:ea typeface="Times New Roman" panose="02020603050405020304" pitchFamily="18" charset="0"/>
              </a:rPr>
              <a:t>)</a:t>
            </a:r>
            <a:endParaRPr lang="ru-KZ" sz="1600" b="1" dirty="0"/>
          </a:p>
        </p:txBody>
      </p:sp>
      <p:pic>
        <p:nvPicPr>
          <p:cNvPr id="7" name="Picture 2">
            <a:extLst>
              <a:ext uri="{FF2B5EF4-FFF2-40B4-BE49-F238E27FC236}">
                <a16:creationId xmlns:a16="http://schemas.microsoft.com/office/drawing/2014/main" id="{B8FB7388-5078-4A6C-B9A4-086B11433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77" y="1859049"/>
            <a:ext cx="26924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2D8B6FD-BD5F-4D1F-961C-405B9B2886EA}"/>
              </a:ext>
            </a:extLst>
          </p:cNvPr>
          <p:cNvSpPr txBox="1"/>
          <p:nvPr/>
        </p:nvSpPr>
        <p:spPr>
          <a:xfrm>
            <a:off x="570904" y="3638059"/>
            <a:ext cx="3426665" cy="954107"/>
          </a:xfrm>
          <a:prstGeom prst="rect">
            <a:avLst/>
          </a:prstGeom>
          <a:noFill/>
        </p:spPr>
        <p:txBody>
          <a:bodyPr wrap="square">
            <a:spAutoFit/>
          </a:bodyPr>
          <a:lstStyle/>
          <a:p>
            <a:r>
              <a:rPr lang="en-US" sz="1400" dirty="0">
                <a:latin typeface="Times New Roman" panose="02020603050405020304" pitchFamily="18" charset="0"/>
                <a:ea typeface="Times New Roman" panose="02020603050405020304" pitchFamily="18" charset="0"/>
              </a:rPr>
              <a:t>"Reference waveform" of phase </a:t>
            </a:r>
            <a:r>
              <a:rPr lang="en-US" sz="1400" dirty="0" err="1">
                <a:latin typeface="Times New Roman" panose="02020603050405020304" pitchFamily="18" charset="0"/>
                <a:ea typeface="Times New Roman" panose="02020603050405020304" pitchFamily="18" charset="0"/>
              </a:rPr>
              <a:t>Lg</a:t>
            </a:r>
            <a:r>
              <a:rPr lang="en-US" sz="1400" dirty="0">
                <a:latin typeface="Times New Roman" panose="02020603050405020304" pitchFamily="18" charset="0"/>
                <a:ea typeface="Times New Roman" panose="02020603050405020304" pitchFamily="18" charset="0"/>
              </a:rPr>
              <a:t> of records of explosions in the </a:t>
            </a:r>
            <a:r>
              <a:rPr lang="en-US" sz="1400" dirty="0" err="1">
                <a:latin typeface="Times New Roman" panose="02020603050405020304" pitchFamily="18" charset="0"/>
                <a:ea typeface="Times New Roman" panose="02020603050405020304" pitchFamily="18" charset="0"/>
              </a:rPr>
              <a:t>Akbastau</a:t>
            </a:r>
            <a:r>
              <a:rPr lang="en-US" sz="1400" dirty="0">
                <a:latin typeface="Times New Roman" panose="02020603050405020304" pitchFamily="18" charset="0"/>
                <a:ea typeface="Times New Roman" panose="02020603050405020304" pitchFamily="18" charset="0"/>
              </a:rPr>
              <a:t> quarry, as recorded by the </a:t>
            </a:r>
            <a:r>
              <a:rPr lang="en-US" sz="1400" dirty="0" err="1">
                <a:latin typeface="Times New Roman" panose="02020603050405020304" pitchFamily="18" charset="0"/>
                <a:ea typeface="Times New Roman" panose="02020603050405020304" pitchFamily="18" charset="0"/>
              </a:rPr>
              <a:t>KURK</a:t>
            </a:r>
            <a:r>
              <a:rPr lang="en-US" sz="1400" dirty="0">
                <a:latin typeface="Times New Roman" panose="02020603050405020304" pitchFamily="18" charset="0"/>
                <a:ea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rPr>
              <a:t>station </a:t>
            </a:r>
            <a:r>
              <a:rPr lang="en-US" sz="1400" dirty="0">
                <a:latin typeface="Times New Roman" panose="02020603050405020304" pitchFamily="18" charset="0"/>
                <a:ea typeface="Times New Roman" panose="02020603050405020304" pitchFamily="18" charset="0"/>
              </a:rPr>
              <a:t>obtained using the GISMO software package</a:t>
            </a:r>
            <a:endParaRPr lang="ru-KZ" sz="1400" dirty="0"/>
          </a:p>
        </p:txBody>
      </p:sp>
      <p:sp>
        <p:nvSpPr>
          <p:cNvPr id="13" name="TextBox 12">
            <a:extLst>
              <a:ext uri="{FF2B5EF4-FFF2-40B4-BE49-F238E27FC236}">
                <a16:creationId xmlns:a16="http://schemas.microsoft.com/office/drawing/2014/main" id="{BDCBCE0D-E4F4-4256-A28C-AFF965B18123}"/>
              </a:ext>
            </a:extLst>
          </p:cNvPr>
          <p:cNvSpPr txBox="1"/>
          <p:nvPr/>
        </p:nvSpPr>
        <p:spPr>
          <a:xfrm>
            <a:off x="4084008" y="3966207"/>
            <a:ext cx="4701208" cy="738664"/>
          </a:xfrm>
          <a:prstGeom prst="rect">
            <a:avLst/>
          </a:prstGeom>
          <a:noFill/>
        </p:spPr>
        <p:txBody>
          <a:bodyPr wrap="square">
            <a:spAutoFit/>
          </a:bodyPr>
          <a:lstStyle/>
          <a:p>
            <a:pPr algn="ctr">
              <a:spcBef>
                <a:spcPts val="600"/>
              </a:spcBef>
              <a:spcAft>
                <a:spcPts val="600"/>
              </a:spcAft>
            </a:pPr>
            <a:r>
              <a:rPr lang="en-US" sz="1400" dirty="0">
                <a:latin typeface="Times New Roman" panose="02020603050405020304" pitchFamily="18" charset="0"/>
                <a:ea typeface="Times New Roman" panose="02020603050405020304" pitchFamily="18" charset="0"/>
              </a:rPr>
              <a:t>Dependence of a percentage of correct infrasound phase predictions on the correlation between candidate seismic events and the reference </a:t>
            </a:r>
            <a:r>
              <a:rPr lang="en-US" sz="1400" dirty="0" smtClean="0">
                <a:latin typeface="Times New Roman" panose="02020603050405020304" pitchFamily="18" charset="0"/>
                <a:ea typeface="Times New Roman" panose="02020603050405020304" pitchFamily="18" charset="0"/>
              </a:rPr>
              <a:t>waveform</a:t>
            </a:r>
            <a:endParaRPr lang="ru-KZ" sz="1400" dirty="0">
              <a:effectLst/>
              <a:latin typeface="Times New Roman" panose="02020603050405020304" pitchFamily="18" charset="0"/>
              <a:ea typeface="Times New Roman" panose="02020603050405020304" pitchFamily="18" charset="0"/>
            </a:endParaRPr>
          </a:p>
        </p:txBody>
      </p:sp>
      <p:grpSp>
        <p:nvGrpSpPr>
          <p:cNvPr id="5" name="Group 4"/>
          <p:cNvGrpSpPr/>
          <p:nvPr/>
        </p:nvGrpSpPr>
        <p:grpSpPr>
          <a:xfrm>
            <a:off x="4278507" y="1468744"/>
            <a:ext cx="4506709" cy="2556464"/>
            <a:chOff x="4278507" y="1468744"/>
            <a:chExt cx="4506709" cy="2556464"/>
          </a:xfrm>
        </p:grpSpPr>
        <p:pic>
          <p:nvPicPr>
            <p:cNvPr id="10" name="Рисунок 3">
              <a:extLst>
                <a:ext uri="{FF2B5EF4-FFF2-40B4-BE49-F238E27FC236}">
                  <a16:creationId xmlns:a16="http://schemas.microsoft.com/office/drawing/2014/main" id="{78075C03-F8B9-4ED0-AB66-786C33ADE6FD}"/>
                </a:ext>
              </a:extLst>
            </p:cNvPr>
            <p:cNvPicPr>
              <a:picLocks noChangeAspect="1"/>
            </p:cNvPicPr>
            <p:nvPr/>
          </p:nvPicPr>
          <p:blipFill>
            <a:blip r:embed="rId3"/>
            <a:stretch>
              <a:fillRect/>
            </a:stretch>
          </p:blipFill>
          <p:spPr>
            <a:xfrm>
              <a:off x="4475283" y="1505589"/>
              <a:ext cx="3352591" cy="2423773"/>
            </a:xfrm>
            <a:prstGeom prst="rect">
              <a:avLst/>
            </a:prstGeom>
            <a:solidFill>
              <a:schemeClr val="bg1"/>
            </a:solidFill>
          </p:spPr>
        </p:pic>
        <p:sp>
          <p:nvSpPr>
            <p:cNvPr id="2" name="Rectangle 1"/>
            <p:cNvSpPr/>
            <p:nvPr/>
          </p:nvSpPr>
          <p:spPr>
            <a:xfrm rot="16200000">
              <a:off x="3357950" y="2389301"/>
              <a:ext cx="2395111" cy="553998"/>
            </a:xfrm>
            <a:prstGeom prst="rect">
              <a:avLst/>
            </a:prstGeom>
            <a:solidFill>
              <a:schemeClr val="bg1"/>
            </a:solidFill>
          </p:spPr>
          <p:txBody>
            <a:bodyPr wrap="square">
              <a:spAutoFit/>
            </a:bodyPr>
            <a:lstStyle/>
            <a:p>
              <a:pPr algn="ctr"/>
              <a:r>
                <a:rPr lang="en-US" sz="1000" dirty="0"/>
                <a:t>The ratio of the number of observed infrasonic signals to that expected in accordance with seismic data</a:t>
              </a:r>
            </a:p>
          </p:txBody>
        </p:sp>
        <p:sp>
          <p:nvSpPr>
            <p:cNvPr id="4" name="Rectangle 3"/>
            <p:cNvSpPr/>
            <p:nvPr/>
          </p:nvSpPr>
          <p:spPr>
            <a:xfrm>
              <a:off x="4663279" y="3625098"/>
              <a:ext cx="4121937" cy="400110"/>
            </a:xfrm>
            <a:prstGeom prst="rect">
              <a:avLst/>
            </a:prstGeom>
            <a:solidFill>
              <a:schemeClr val="bg1"/>
            </a:solidFill>
          </p:spPr>
          <p:txBody>
            <a:bodyPr wrap="square">
              <a:spAutoFit/>
            </a:bodyPr>
            <a:lstStyle/>
            <a:p>
              <a:pPr algn="ctr"/>
              <a:r>
                <a:rPr lang="en-US" sz="1000" dirty="0"/>
                <a:t>Maximum of the cross-correlation function between the candidate signal waveform and the reference waveform, seismic station </a:t>
              </a:r>
              <a:r>
                <a:rPr lang="en-US" sz="1000" dirty="0" err="1"/>
                <a:t>KURK</a:t>
              </a:r>
              <a:endParaRPr lang="en-US" sz="1000" dirty="0"/>
            </a:p>
          </p:txBody>
        </p:sp>
      </p:grpSp>
      <p:sp>
        <p:nvSpPr>
          <p:cNvPr id="14"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752600" y="42155"/>
            <a:ext cx="5445369" cy="839588"/>
          </a:xfrm>
          <a:prstGeom prst="rect">
            <a:avLst/>
          </a:prstGeom>
          <a:noFill/>
          <a:ln w="9525">
            <a:noFill/>
            <a:miter lim="800000"/>
            <a:headEnd/>
            <a:tailEnd/>
          </a:ln>
        </p:spPr>
        <p:txBody>
          <a:bodyPr wrap="square" lIns="18666" tIns="9334" rIns="18666" bIns="9334">
            <a:spAutoFit/>
          </a:bodyPr>
          <a:lstStyle/>
          <a:p>
            <a:pPr lvl="0" algn="ctr" eaLnBrk="0" hangingPunct="0">
              <a:lnSpc>
                <a:spcPts val="1586"/>
              </a:lnSpc>
            </a:pPr>
            <a:r>
              <a:rPr lang="en-US" sz="1200" b="1" dirty="0">
                <a:solidFill>
                  <a:prstClr val="white"/>
                </a:solidFill>
                <a:latin typeface="Arial" panose="020B0604020202020204" pitchFamily="34" charset="0"/>
              </a:rPr>
              <a:t>Discrimination of quarry blasts using a complex of seismic and</a:t>
            </a:r>
          </a:p>
          <a:p>
            <a:pPr lvl="0" algn="ctr" eaLnBrk="0" hangingPunct="0">
              <a:lnSpc>
                <a:spcPts val="1586"/>
              </a:lnSpc>
            </a:pPr>
            <a:r>
              <a:rPr lang="en-US" sz="1200" b="1" dirty="0">
                <a:solidFill>
                  <a:prstClr val="white"/>
                </a:solidFill>
                <a:latin typeface="Arial" panose="020B0604020202020204" pitchFamily="34" charset="0"/>
              </a:rPr>
              <a:t>infrasound data in Kazakhstan</a:t>
            </a:r>
          </a:p>
          <a:p>
            <a:pPr lvl="0" algn="ctr" eaLnBrk="0" hangingPunct="0">
              <a:lnSpc>
                <a:spcPts val="1586"/>
              </a:lnSpc>
            </a:pPr>
            <a:r>
              <a:rPr lang="en-US" sz="800" dirty="0">
                <a:solidFill>
                  <a:prstClr val="white"/>
                </a:solidFill>
                <a:latin typeface="Arial" panose="020B0604020202020204" pitchFamily="34" charset="0"/>
                <a:ea typeface="Avenir Book" charset="0"/>
              </a:rPr>
              <a:t>Alexandr </a:t>
            </a:r>
            <a:r>
              <a:rPr lang="en-US" sz="800" dirty="0" smtClean="0">
                <a:solidFill>
                  <a:prstClr val="white"/>
                </a:solidFill>
                <a:latin typeface="Arial" panose="020B0604020202020204" pitchFamily="34" charset="0"/>
                <a:ea typeface="Avenir Book" charset="0"/>
              </a:rPr>
              <a:t>Smirnov, Smirnoff@kndc.kz,  </a:t>
            </a:r>
            <a:r>
              <a:rPr lang="en-US" sz="800" dirty="0">
                <a:solidFill>
                  <a:prstClr val="white"/>
                </a:solidFill>
                <a:latin typeface="Arial" panose="020B0604020202020204" pitchFamily="34" charset="0"/>
                <a:ea typeface="Avenir Book" charset="0"/>
              </a:rPr>
              <a:t>Natalia </a:t>
            </a:r>
            <a:r>
              <a:rPr lang="en-US" sz="800" dirty="0" err="1">
                <a:solidFill>
                  <a:prstClr val="white"/>
                </a:solidFill>
                <a:latin typeface="Arial" panose="020B0604020202020204" pitchFamily="34" charset="0"/>
                <a:ea typeface="Avenir Book" charset="0"/>
              </a:rPr>
              <a:t>Mikhailova</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mikhailova@kndc.kz, </a:t>
            </a:r>
            <a:r>
              <a:rPr lang="en-US" sz="800" dirty="0">
                <a:solidFill>
                  <a:prstClr val="white"/>
                </a:solidFill>
                <a:latin typeface="Arial" panose="020B0604020202020204" pitchFamily="34" charset="0"/>
                <a:ea typeface="Avenir Book" charset="0"/>
              </a:rPr>
              <a:t>Aidyn </a:t>
            </a:r>
            <a:r>
              <a:rPr lang="en-US" sz="800" dirty="0" err="1">
                <a:solidFill>
                  <a:prstClr val="white"/>
                </a:solidFill>
                <a:latin typeface="Arial" panose="020B0604020202020204" pitchFamily="34" charset="0"/>
                <a:ea typeface="Avenir Book" charset="0"/>
              </a:rPr>
              <a:t>Mukambaev</a:t>
            </a:r>
            <a:r>
              <a:rPr lang="en-US" sz="800" dirty="0">
                <a:solidFill>
                  <a:prstClr val="white"/>
                </a:solidFill>
                <a:latin typeface="Arial" panose="020B0604020202020204" pitchFamily="34" charset="0"/>
                <a:ea typeface="Avenir Book" charset="0"/>
              </a:rPr>
              <a:t>, </a:t>
            </a:r>
            <a:r>
              <a:rPr lang="en-US" sz="800" dirty="0" smtClean="0">
                <a:solidFill>
                  <a:prstClr val="white"/>
                </a:solidFill>
                <a:latin typeface="Arial" panose="020B0604020202020204" pitchFamily="34" charset="0"/>
                <a:ea typeface="Avenir Book" charset="0"/>
              </a:rPr>
              <a:t>mukambayev@kndc.kz, IGR</a:t>
            </a:r>
            <a:r>
              <a:rPr lang="en-US" sz="800" dirty="0">
                <a:solidFill>
                  <a:prstClr val="white"/>
                </a:solidFill>
                <a:latin typeface="Arial" panose="020B0604020202020204" pitchFamily="34" charset="0"/>
                <a:ea typeface="Avenir Book" charset="0"/>
              </a:rPr>
              <a:t>, Kazakhstan</a:t>
            </a:r>
            <a:endParaRPr lang="en-AT" sz="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740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1270</TotalTime>
  <Words>1566</Words>
  <Application>Microsoft Office PowerPoint</Application>
  <PresentationFormat>On-screen Show (16:9)</PresentationFormat>
  <Paragraphs>92</Paragraphs>
  <Slides>11</Slides>
  <Notes>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11</vt:i4>
      </vt:variant>
    </vt:vector>
  </HeadingPairs>
  <TitlesOfParts>
    <vt:vector size="27" baseType="lpstr">
      <vt:lpstr>Arial</vt:lpstr>
      <vt:lpstr>Arial Narrow</vt:lpstr>
      <vt:lpstr>Avenir Book</vt:lpstr>
      <vt:lpstr>Avenir Heavy</vt:lpstr>
      <vt:lpstr>Avenir Medium</vt:lpstr>
      <vt:lpstr>Calibri</vt:lpstr>
      <vt:lpstr>DIN-Light</vt:lpstr>
      <vt:lpstr>DIN-Medium</vt:lpstr>
      <vt:lpstr>Times New Roman</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 Smirnoff</cp:lastModifiedBy>
  <cp:revision>110</cp:revision>
  <cp:lastPrinted>2019-03-26T13:54:24Z</cp:lastPrinted>
  <dcterms:created xsi:type="dcterms:W3CDTF">2019-04-24T06:32:04Z</dcterms:created>
  <dcterms:modified xsi:type="dcterms:W3CDTF">2021-06-14T11:11:41Z</dcterms:modified>
</cp:coreProperties>
</file>