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9"/>
  </p:notesMasterIdLst>
  <p:sldIdLst>
    <p:sldId id="256" r:id="rId8"/>
    <p:sldId id="258" r:id="rId9"/>
    <p:sldId id="260" r:id="rId10"/>
    <p:sldId id="261" r:id="rId11"/>
    <p:sldId id="262" r:id="rId12"/>
    <p:sldId id="265" r:id="rId13"/>
    <p:sldId id="266" r:id="rId14"/>
    <p:sldId id="267" r:id="rId15"/>
    <p:sldId id="268" r:id="rId16"/>
    <p:sldId id="269" r:id="rId17"/>
    <p:sldId id="263" r:id="rId18"/>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150" d="100"/>
          <a:sy n="150" d="100"/>
        </p:scale>
        <p:origin x="9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en-AT"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377371" y="1920803"/>
            <a:ext cx="8432799" cy="1301894"/>
          </a:xfrm>
          <a:prstGeom prst="rect">
            <a:avLst/>
          </a:prstGeom>
          <a:noFill/>
          <a:ln w="9525">
            <a:noFill/>
            <a:miter lim="800000"/>
            <a:headEnd/>
            <a:tailEnd/>
          </a:ln>
        </p:spPr>
        <p:txBody>
          <a:bodyPr wrap="square" lIns="18666" tIns="9334" rIns="18666" bIns="9334">
            <a:spAutoFit/>
          </a:bodyPr>
          <a:lstStyle/>
          <a:p>
            <a:pPr algn="ctr" eaLnBrk="0" hangingPunct="0"/>
            <a:r>
              <a:rPr lang="en-GB" sz="1800" b="1" dirty="0">
                <a:solidFill>
                  <a:schemeClr val="bg1"/>
                </a:solidFill>
                <a:latin typeface="Arial" panose="020B0604020202020204" pitchFamily="34" charset="0"/>
              </a:rPr>
              <a:t>Stromboli volcano eruption 2019-07-03 and atmospheric influence on the detection capability on the infrasound stations</a:t>
            </a:r>
            <a:endParaRPr lang="en-US" sz="2197" b="1" dirty="0">
              <a:solidFill>
                <a:schemeClr val="bg1"/>
              </a:solidFill>
              <a:latin typeface="Arial" panose="020B0604020202020204" pitchFamily="34" charset="0"/>
            </a:endParaRPr>
          </a:p>
          <a:p>
            <a:pPr algn="ctr" eaLnBrk="0" hangingPunct="0">
              <a:lnSpc>
                <a:spcPts val="1586"/>
              </a:lnSpc>
            </a:pPr>
            <a:endParaRPr lang="en-US" sz="1600" dirty="0">
              <a:solidFill>
                <a:schemeClr val="bg1"/>
              </a:solidFill>
              <a:latin typeface="Avenir Book" charset="0"/>
              <a:ea typeface="Avenir Book" charset="0"/>
              <a:cs typeface="Avenir Book" charset="0"/>
            </a:endParaRPr>
          </a:p>
          <a:p>
            <a:pPr algn="ctr" eaLnBrk="0" hangingPunct="0">
              <a:lnSpc>
                <a:spcPts val="1586"/>
              </a:lnSpc>
            </a:pPr>
            <a:r>
              <a:rPr lang="en-US" sz="1600" dirty="0">
                <a:solidFill>
                  <a:schemeClr val="bg1"/>
                </a:solidFill>
                <a:latin typeface="Avenir Book" charset="0"/>
                <a:ea typeface="Avenir Book" charset="0"/>
                <a:cs typeface="Avenir Book" charset="0"/>
              </a:rPr>
              <a:t>Abdelouaheb AGREBI, Gerard RAMBOLAMANANA, Andry RAMANANTSOA, Eddy RASOLOMANANA</a:t>
            </a:r>
          </a:p>
          <a:p>
            <a:pPr algn="ctr" eaLnBrk="0" hangingPunct="0">
              <a:spcBef>
                <a:spcPts val="91"/>
              </a:spcBef>
            </a:pPr>
            <a:endParaRPr lang="en-US" sz="952"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2774978" y="3867150"/>
            <a:ext cx="3594044" cy="261610"/>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cs typeface="Arial" panose="020B0604020202020204" pitchFamily="34" charset="0"/>
              </a:rPr>
              <a:t>CTBTO for CTBT Science and Technology </a:t>
            </a:r>
            <a:endParaRPr lang="en-AT"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073752" y="3262848"/>
            <a:ext cx="2836838" cy="307905"/>
          </a:xfrm>
          <a:prstGeom prst="rect">
            <a:avLst/>
          </a:prstGeom>
          <a:noFill/>
        </p:spPr>
        <p:txBody>
          <a:bodyPr wrap="square" rtlCol="0">
            <a:spAutoFit/>
          </a:bodyPr>
          <a:lstStyle/>
          <a:p>
            <a:pPr algn="ctr"/>
            <a:r>
              <a:rPr lang="en-US" sz="1401" dirty="0">
                <a:solidFill>
                  <a:schemeClr val="bg1"/>
                </a:solidFill>
                <a:latin typeface="Arial" panose="020B0604020202020204" pitchFamily="34" charset="0"/>
                <a:cs typeface="Arial" panose="020B0604020202020204" pitchFamily="34" charset="0"/>
              </a:rPr>
              <a:t>Poster No. P2.3-630</a:t>
            </a:r>
            <a:endParaRPr lang="en-AT" sz="140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63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605325" y="2493622"/>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4" name="Rectangle 17">
            <a:extLst>
              <a:ext uri="{FF2B5EF4-FFF2-40B4-BE49-F238E27FC236}">
                <a16:creationId xmlns:a16="http://schemas.microsoft.com/office/drawing/2014/main" id="{0CDA5608-58CD-406B-8F6A-756351FFF5C1}"/>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6" name="Picture 5">
            <a:extLst>
              <a:ext uri="{FF2B5EF4-FFF2-40B4-BE49-F238E27FC236}">
                <a16:creationId xmlns:a16="http://schemas.microsoft.com/office/drawing/2014/main" id="{CFFA29D1-7EA2-4C0F-9A6C-6F2F2926590A}"/>
              </a:ext>
            </a:extLst>
          </p:cNvPr>
          <p:cNvPicPr>
            <a:picLocks noChangeAspect="1"/>
          </p:cNvPicPr>
          <p:nvPr/>
        </p:nvPicPr>
        <p:blipFill>
          <a:blip r:embed="rId2"/>
          <a:stretch>
            <a:fillRect/>
          </a:stretch>
        </p:blipFill>
        <p:spPr>
          <a:xfrm>
            <a:off x="12747" y="894599"/>
            <a:ext cx="9061403" cy="3904911"/>
          </a:xfrm>
          <a:prstGeom prst="rect">
            <a:avLst/>
          </a:prstGeom>
        </p:spPr>
      </p:pic>
    </p:spTree>
    <p:extLst>
      <p:ext uri="{BB962C8B-B14F-4D97-AF65-F5344CB8AC3E}">
        <p14:creationId xmlns:p14="http://schemas.microsoft.com/office/powerpoint/2010/main" val="3894673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688218"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CONCLUSIONS</a:t>
            </a:r>
          </a:p>
        </p:txBody>
      </p:sp>
      <p:sp>
        <p:nvSpPr>
          <p:cNvPr id="10" name="Rectangle 17">
            <a:extLst>
              <a:ext uri="{FF2B5EF4-FFF2-40B4-BE49-F238E27FC236}">
                <a16:creationId xmlns:a16="http://schemas.microsoft.com/office/drawing/2014/main" id="{01060C67-C41D-4104-BA7E-2272A1F9E2BA}"/>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2" name="Picture 1">
            <a:extLst>
              <a:ext uri="{FF2B5EF4-FFF2-40B4-BE49-F238E27FC236}">
                <a16:creationId xmlns:a16="http://schemas.microsoft.com/office/drawing/2014/main" id="{29FEEE2E-64DF-4E9E-A47E-2B38FBFEED64}"/>
              </a:ext>
            </a:extLst>
          </p:cNvPr>
          <p:cNvPicPr>
            <a:picLocks noChangeAspect="1"/>
          </p:cNvPicPr>
          <p:nvPr/>
        </p:nvPicPr>
        <p:blipFill>
          <a:blip r:embed="rId2"/>
          <a:stretch>
            <a:fillRect/>
          </a:stretch>
        </p:blipFill>
        <p:spPr>
          <a:xfrm>
            <a:off x="0" y="881744"/>
            <a:ext cx="9144000" cy="3725333"/>
          </a:xfrm>
          <a:prstGeom prst="rect">
            <a:avLst/>
          </a:prstGeom>
        </p:spPr>
      </p:pic>
    </p:spTree>
    <p:extLst>
      <p:ext uri="{BB962C8B-B14F-4D97-AF65-F5344CB8AC3E}">
        <p14:creationId xmlns:p14="http://schemas.microsoft.com/office/powerpoint/2010/main" val="34105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620445"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ABSTRACT</a:t>
            </a:r>
          </a:p>
        </p:txBody>
      </p:sp>
      <p:sp>
        <p:nvSpPr>
          <p:cNvPr id="9" name="TextBox 8">
            <a:extLst>
              <a:ext uri="{FF2B5EF4-FFF2-40B4-BE49-F238E27FC236}">
                <a16:creationId xmlns:a16="http://schemas.microsoft.com/office/drawing/2014/main" id="{0F2E9DC5-9692-4678-88E6-5F95FEEBA890}"/>
              </a:ext>
            </a:extLst>
          </p:cNvPr>
          <p:cNvSpPr txBox="1"/>
          <p:nvPr/>
        </p:nvSpPr>
        <p:spPr>
          <a:xfrm>
            <a:off x="609440" y="1015092"/>
            <a:ext cx="5832021" cy="3477875"/>
          </a:xfrm>
          <a:prstGeom prst="rect">
            <a:avLst/>
          </a:prstGeom>
          <a:noFill/>
        </p:spPr>
        <p:txBody>
          <a:bodyPr wrap="square" rtlCol="0">
            <a:spAutoFit/>
          </a:bodyPr>
          <a:lstStyle/>
          <a:p>
            <a:pPr algn="just"/>
            <a:r>
              <a:rPr lang="en-GB" sz="2000" dirty="0"/>
              <a:t>In this paper we will focus on one of the most violent eruptions of Stromboli volcano which is one of the most active volcanoes in Italy and on the earth, occurred on 03 July 2019, using data from four IMS Infrasound stations situated in different distance from the Stromboli volcano to observe the detection capability of the Infrasound network in the International Monitoring System and the influence of Zonal wind on the infrasound stations detectability as the infrasound propagate in different layer of the atmosphere and depends also on the wind field.</a:t>
            </a:r>
          </a:p>
        </p:txBody>
      </p:sp>
      <p:sp>
        <p:nvSpPr>
          <p:cNvPr id="10" name="Rectangle 17">
            <a:extLst>
              <a:ext uri="{FF2B5EF4-FFF2-40B4-BE49-F238E27FC236}">
                <a16:creationId xmlns:a16="http://schemas.microsoft.com/office/drawing/2014/main" id="{0EBB9F47-2583-4E65-B25D-74D858E9F866}"/>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7" name="Picture 6">
            <a:extLst>
              <a:ext uri="{FF2B5EF4-FFF2-40B4-BE49-F238E27FC236}">
                <a16:creationId xmlns:a16="http://schemas.microsoft.com/office/drawing/2014/main" id="{98304EF1-9CBB-4E63-8ECD-57822AFA53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22572" y="2221008"/>
            <a:ext cx="2569348" cy="2543212"/>
          </a:xfrm>
          <a:prstGeom prst="rect">
            <a:avLst/>
          </a:prstGeom>
          <a:noFill/>
          <a:ln>
            <a:noFill/>
          </a:ln>
        </p:spPr>
      </p:pic>
      <p:pic>
        <p:nvPicPr>
          <p:cNvPr id="11" name="Picture 10">
            <a:extLst>
              <a:ext uri="{FF2B5EF4-FFF2-40B4-BE49-F238E27FC236}">
                <a16:creationId xmlns:a16="http://schemas.microsoft.com/office/drawing/2014/main" id="{5D306F18-589A-4BB8-B1E0-735D7FEEEC5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91087" y="937496"/>
            <a:ext cx="2257291" cy="1267869"/>
          </a:xfrm>
          <a:prstGeom prst="rect">
            <a:avLst/>
          </a:prstGeom>
          <a:noFill/>
          <a:ln>
            <a:noFill/>
          </a:ln>
        </p:spPr>
      </p:pic>
    </p:spTree>
    <p:extLst>
      <p:ext uri="{BB962C8B-B14F-4D97-AF65-F5344CB8AC3E}">
        <p14:creationId xmlns:p14="http://schemas.microsoft.com/office/powerpoint/2010/main" val="1207511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618073" y="2499817"/>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INTRODUCTION</a:t>
            </a:r>
          </a:p>
        </p:txBody>
      </p:sp>
      <p:sp>
        <p:nvSpPr>
          <p:cNvPr id="7" name="TextBox 6">
            <a:extLst>
              <a:ext uri="{FF2B5EF4-FFF2-40B4-BE49-F238E27FC236}">
                <a16:creationId xmlns:a16="http://schemas.microsoft.com/office/drawing/2014/main" id="{A83E84AA-91F0-4D55-A8E1-8AE590A7C657}"/>
              </a:ext>
            </a:extLst>
          </p:cNvPr>
          <p:cNvSpPr txBox="1"/>
          <p:nvPr/>
        </p:nvSpPr>
        <p:spPr>
          <a:xfrm>
            <a:off x="683079" y="1051379"/>
            <a:ext cx="5129892" cy="3477875"/>
          </a:xfrm>
          <a:prstGeom prst="rect">
            <a:avLst/>
          </a:prstGeom>
          <a:noFill/>
        </p:spPr>
        <p:txBody>
          <a:bodyPr wrap="square" rtlCol="0">
            <a:spAutoFit/>
          </a:bodyPr>
          <a:lstStyle/>
          <a:p>
            <a:pPr algn="just"/>
            <a:r>
              <a:rPr lang="en-GB" sz="2000" dirty="0"/>
              <a:t>Stromboli forms the North-eastern-most of the Aeolian islands. Its base begins over 1000 meters below the surface of the Tyrrhenian Sea and it rises to an elevation of 924 meters above sea level.</a:t>
            </a:r>
          </a:p>
          <a:p>
            <a:pPr algn="just"/>
            <a:r>
              <a:rPr lang="en-GB" sz="2000" dirty="0"/>
              <a:t>Periodically, Stromboli's eruptive style transitions and vents near the summit produce lava flows that are funnelled by the </a:t>
            </a:r>
            <a:r>
              <a:rPr lang="en-GB" sz="2000" dirty="0" err="1"/>
              <a:t>Sciara</a:t>
            </a:r>
            <a:r>
              <a:rPr lang="en-GB" sz="2000" dirty="0"/>
              <a:t> del Fuoco to the sea; the most recent of these occurred in 2002, 2003, 2007, 2013, 2014 and 2019. </a:t>
            </a:r>
          </a:p>
        </p:txBody>
      </p:sp>
      <p:graphicFrame>
        <p:nvGraphicFramePr>
          <p:cNvPr id="2" name="Table 1">
            <a:extLst>
              <a:ext uri="{FF2B5EF4-FFF2-40B4-BE49-F238E27FC236}">
                <a16:creationId xmlns:a16="http://schemas.microsoft.com/office/drawing/2014/main" id="{10D2A353-A5B7-4B55-940C-327B9476E24D}"/>
              </a:ext>
            </a:extLst>
          </p:cNvPr>
          <p:cNvGraphicFramePr>
            <a:graphicFrameLocks noGrp="1"/>
          </p:cNvGraphicFramePr>
          <p:nvPr>
            <p:extLst>
              <p:ext uri="{D42A27DB-BD31-4B8C-83A1-F6EECF244321}">
                <p14:modId xmlns:p14="http://schemas.microsoft.com/office/powerpoint/2010/main" val="3072828370"/>
              </p:ext>
            </p:extLst>
          </p:nvPr>
        </p:nvGraphicFramePr>
        <p:xfrm>
          <a:off x="6011588" y="1049837"/>
          <a:ext cx="3042920" cy="1411605"/>
        </p:xfrm>
        <a:graphic>
          <a:graphicData uri="http://schemas.openxmlformats.org/drawingml/2006/table">
            <a:tbl>
              <a:tblPr firstRow="1" firstCol="1" bandRow="1">
                <a:tableStyleId>{5C22544A-7EE6-4342-B048-85BDC9FD1C3A}</a:tableStyleId>
              </a:tblPr>
              <a:tblGrid>
                <a:gridCol w="1457325">
                  <a:extLst>
                    <a:ext uri="{9D8B030D-6E8A-4147-A177-3AD203B41FA5}">
                      <a16:colId xmlns:a16="http://schemas.microsoft.com/office/drawing/2014/main" val="971423756"/>
                    </a:ext>
                  </a:extLst>
                </a:gridCol>
                <a:gridCol w="1585595">
                  <a:extLst>
                    <a:ext uri="{9D8B030D-6E8A-4147-A177-3AD203B41FA5}">
                      <a16:colId xmlns:a16="http://schemas.microsoft.com/office/drawing/2014/main" val="972118293"/>
                    </a:ext>
                  </a:extLst>
                </a:gridCol>
              </a:tblGrid>
              <a:tr h="278765">
                <a:tc gridSpan="2">
                  <a:txBody>
                    <a:bodyPr/>
                    <a:lstStyle/>
                    <a:p>
                      <a:pPr marL="0" marR="0" algn="ctr">
                        <a:lnSpc>
                          <a:spcPct val="107000"/>
                        </a:lnSpc>
                        <a:spcBef>
                          <a:spcPts val="0"/>
                        </a:spcBef>
                        <a:spcAft>
                          <a:spcPts val="0"/>
                        </a:spcAft>
                      </a:pPr>
                      <a:r>
                        <a:rPr lang="en-GB" sz="1000">
                          <a:effectLst/>
                        </a:rPr>
                        <a:t>Facts About Stromboli</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2696983088"/>
                  </a:ext>
                </a:extLst>
              </a:tr>
              <a:tr h="227330">
                <a:tc>
                  <a:txBody>
                    <a:bodyPr/>
                    <a:lstStyle/>
                    <a:p>
                      <a:pPr marL="0" marR="0" algn="ctr">
                        <a:lnSpc>
                          <a:spcPct val="107000"/>
                        </a:lnSpc>
                        <a:spcBef>
                          <a:spcPts val="0"/>
                        </a:spcBef>
                        <a:spcAft>
                          <a:spcPts val="0"/>
                        </a:spcAft>
                      </a:pPr>
                      <a:r>
                        <a:rPr lang="en-GB" sz="1000">
                          <a:effectLst/>
                        </a:rPr>
                        <a:t>Location: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GB" sz="1000">
                          <a:effectLst/>
                        </a:rPr>
                        <a:t>Aeolian Islands, Italy</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566490891"/>
                  </a:ext>
                </a:extLst>
              </a:tr>
              <a:tr h="193675">
                <a:tc>
                  <a:txBody>
                    <a:bodyPr/>
                    <a:lstStyle/>
                    <a:p>
                      <a:pPr marL="0" marR="0" algn="ctr">
                        <a:lnSpc>
                          <a:spcPct val="107000"/>
                        </a:lnSpc>
                        <a:spcBef>
                          <a:spcPts val="0"/>
                        </a:spcBef>
                        <a:spcAft>
                          <a:spcPts val="0"/>
                        </a:spcAft>
                      </a:pPr>
                      <a:r>
                        <a:rPr lang="en-GB" sz="1000">
                          <a:effectLst/>
                        </a:rPr>
                        <a:t>Coordinates: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GB" sz="1000">
                          <a:effectLst/>
                        </a:rPr>
                        <a:t>38</a:t>
                      </a:r>
                      <a:r>
                        <a:rPr lang="en-US" sz="1100">
                          <a:effectLst/>
                        </a:rPr>
                        <a:t>°</a:t>
                      </a:r>
                      <a:r>
                        <a:rPr lang="en-GB" sz="1000">
                          <a:effectLst/>
                        </a:rPr>
                        <a:t>.789 N, 15</a:t>
                      </a:r>
                      <a:r>
                        <a:rPr lang="en-US" sz="1100">
                          <a:effectLst/>
                        </a:rPr>
                        <a:t>°</a:t>
                      </a:r>
                      <a:r>
                        <a:rPr lang="en-GB" sz="1000">
                          <a:effectLst/>
                        </a:rPr>
                        <a:t>.213 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927821"/>
                  </a:ext>
                </a:extLst>
              </a:tr>
              <a:tr h="267335">
                <a:tc>
                  <a:txBody>
                    <a:bodyPr/>
                    <a:lstStyle/>
                    <a:p>
                      <a:pPr marL="0" marR="0" algn="ctr">
                        <a:lnSpc>
                          <a:spcPct val="107000"/>
                        </a:lnSpc>
                        <a:spcBef>
                          <a:spcPts val="0"/>
                        </a:spcBef>
                        <a:spcAft>
                          <a:spcPts val="0"/>
                        </a:spcAft>
                      </a:pPr>
                      <a:r>
                        <a:rPr lang="en-GB" sz="1000">
                          <a:effectLst/>
                        </a:rPr>
                        <a:t>Elevation:</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GB" sz="1000">
                          <a:effectLst/>
                        </a:rPr>
                        <a:t>924 m (3,031 ft)</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46489350"/>
                  </a:ext>
                </a:extLst>
              </a:tr>
              <a:tr h="241935">
                <a:tc>
                  <a:txBody>
                    <a:bodyPr/>
                    <a:lstStyle/>
                    <a:p>
                      <a:pPr marL="0" marR="0" algn="ctr">
                        <a:lnSpc>
                          <a:spcPct val="107000"/>
                        </a:lnSpc>
                        <a:spcBef>
                          <a:spcPts val="0"/>
                        </a:spcBef>
                        <a:spcAft>
                          <a:spcPts val="0"/>
                        </a:spcAft>
                      </a:pPr>
                      <a:r>
                        <a:rPr lang="en-GB" sz="1000">
                          <a:effectLst/>
                        </a:rPr>
                        <a:t>Volcano Type:</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GB" sz="1000">
                          <a:effectLst/>
                        </a:rPr>
                        <a:t>Stratovolcano</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35567322"/>
                  </a:ext>
                </a:extLst>
              </a:tr>
              <a:tr h="202565">
                <a:tc>
                  <a:txBody>
                    <a:bodyPr/>
                    <a:lstStyle/>
                    <a:p>
                      <a:pPr marL="0" marR="0" algn="ctr">
                        <a:lnSpc>
                          <a:spcPct val="107000"/>
                        </a:lnSpc>
                        <a:spcBef>
                          <a:spcPts val="0"/>
                        </a:spcBef>
                        <a:spcAft>
                          <a:spcPts val="0"/>
                        </a:spcAft>
                      </a:pPr>
                      <a:r>
                        <a:rPr lang="en-GB" sz="1000">
                          <a:effectLst/>
                        </a:rPr>
                        <a:t>Nearby Volcanoes:</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l">
                        <a:lnSpc>
                          <a:spcPct val="107000"/>
                        </a:lnSpc>
                        <a:spcBef>
                          <a:spcPts val="0"/>
                        </a:spcBef>
                        <a:spcAft>
                          <a:spcPts val="0"/>
                        </a:spcAft>
                      </a:pPr>
                      <a:r>
                        <a:rPr lang="en-GB" sz="1000" dirty="0">
                          <a:effectLst/>
                        </a:rPr>
                        <a:t>Etna   Vesuvius</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97226395"/>
                  </a:ext>
                </a:extLst>
              </a:tr>
            </a:tbl>
          </a:graphicData>
        </a:graphic>
      </p:graphicFrame>
      <p:pic>
        <p:nvPicPr>
          <p:cNvPr id="9" name="Picture 8">
            <a:extLst>
              <a:ext uri="{FF2B5EF4-FFF2-40B4-BE49-F238E27FC236}">
                <a16:creationId xmlns:a16="http://schemas.microsoft.com/office/drawing/2014/main" id="{A05F39E1-BC1D-4C5D-97C7-A7D79CE521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11588" y="2571750"/>
            <a:ext cx="3042920" cy="1912164"/>
          </a:xfrm>
          <a:prstGeom prst="rect">
            <a:avLst/>
          </a:prstGeom>
          <a:noFill/>
          <a:ln>
            <a:noFill/>
          </a:ln>
        </p:spPr>
      </p:pic>
      <p:sp>
        <p:nvSpPr>
          <p:cNvPr id="10" name="Rectangle 17">
            <a:extLst>
              <a:ext uri="{FF2B5EF4-FFF2-40B4-BE49-F238E27FC236}">
                <a16:creationId xmlns:a16="http://schemas.microsoft.com/office/drawing/2014/main" id="{4B9200F8-C27E-4B3B-AA3F-995E37482D18}"/>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1968836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14625"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METHODS</a:t>
            </a:r>
          </a:p>
        </p:txBody>
      </p:sp>
      <p:sp>
        <p:nvSpPr>
          <p:cNvPr id="7" name="TextBox 6">
            <a:extLst>
              <a:ext uri="{FF2B5EF4-FFF2-40B4-BE49-F238E27FC236}">
                <a16:creationId xmlns:a16="http://schemas.microsoft.com/office/drawing/2014/main" id="{062785B3-C1FF-4F09-B694-46A38AB97674}"/>
              </a:ext>
            </a:extLst>
          </p:cNvPr>
          <p:cNvSpPr txBox="1"/>
          <p:nvPr/>
        </p:nvSpPr>
        <p:spPr>
          <a:xfrm>
            <a:off x="484465" y="1177788"/>
            <a:ext cx="4897664" cy="3170099"/>
          </a:xfrm>
          <a:prstGeom prst="rect">
            <a:avLst/>
          </a:prstGeom>
          <a:noFill/>
        </p:spPr>
        <p:txBody>
          <a:bodyPr wrap="square" rtlCol="0">
            <a:spAutoFit/>
          </a:bodyPr>
          <a:lstStyle/>
          <a:p>
            <a:pPr algn="just"/>
            <a:r>
              <a:rPr lang="en-GB" sz="2000" dirty="0"/>
              <a:t>Infrasound data from Four IMS infrasound stations : I48TN in Tunisia, I26DE in Germany, I37NO in Norway and the I42PT in Portugal is used in this study.</a:t>
            </a:r>
          </a:p>
          <a:p>
            <a:pPr algn="just"/>
            <a:r>
              <a:rPr lang="en-GB" sz="2000" dirty="0"/>
              <a:t>2019-07-03 data from the IMS stations is processed using the DTK_GPMCC software and </a:t>
            </a:r>
            <a:r>
              <a:rPr lang="en-GB" sz="2000" dirty="0" err="1"/>
              <a:t>Geotool</a:t>
            </a:r>
            <a:r>
              <a:rPr lang="en-GB" sz="2000" dirty="0"/>
              <a:t> from the NDC-in-A-Box Package.</a:t>
            </a:r>
          </a:p>
          <a:p>
            <a:pPr algn="just"/>
            <a:r>
              <a:rPr lang="en-GB" sz="2000" dirty="0"/>
              <a:t>The National Data Centre in Madagascar provided the </a:t>
            </a:r>
            <a:r>
              <a:rPr lang="en-GB" sz="2000" dirty="0" err="1"/>
              <a:t>Raytracer</a:t>
            </a:r>
            <a:r>
              <a:rPr lang="en-GB" sz="2000" dirty="0"/>
              <a:t> software used to perform the raytracing.</a:t>
            </a:r>
          </a:p>
        </p:txBody>
      </p:sp>
      <p:pic>
        <p:nvPicPr>
          <p:cNvPr id="10" name="Picture 9">
            <a:extLst>
              <a:ext uri="{FF2B5EF4-FFF2-40B4-BE49-F238E27FC236}">
                <a16:creationId xmlns:a16="http://schemas.microsoft.com/office/drawing/2014/main" id="{C612BA6C-123C-4A26-946B-C766C43CD8B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11689" y="1177788"/>
            <a:ext cx="3250565" cy="2978375"/>
          </a:xfrm>
          <a:prstGeom prst="rect">
            <a:avLst/>
          </a:prstGeom>
          <a:noFill/>
          <a:ln>
            <a:noFill/>
          </a:ln>
        </p:spPr>
      </p:pic>
      <p:sp>
        <p:nvSpPr>
          <p:cNvPr id="11" name="Rectangle 17">
            <a:extLst>
              <a:ext uri="{FF2B5EF4-FFF2-40B4-BE49-F238E27FC236}">
                <a16:creationId xmlns:a16="http://schemas.microsoft.com/office/drawing/2014/main" id="{1BA11E59-FA97-4715-9310-D84BECE7D28B}"/>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spTree>
    <p:extLst>
      <p:ext uri="{BB962C8B-B14F-4D97-AF65-F5344CB8AC3E}">
        <p14:creationId xmlns:p14="http://schemas.microsoft.com/office/powerpoint/2010/main" val="83330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654082"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5" name="Rectangle 17">
            <a:extLst>
              <a:ext uri="{FF2B5EF4-FFF2-40B4-BE49-F238E27FC236}">
                <a16:creationId xmlns:a16="http://schemas.microsoft.com/office/drawing/2014/main" id="{E3ED1FC1-2223-48E4-979C-3897E928C6AB}"/>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2" name="Picture 1">
            <a:extLst>
              <a:ext uri="{FF2B5EF4-FFF2-40B4-BE49-F238E27FC236}">
                <a16:creationId xmlns:a16="http://schemas.microsoft.com/office/drawing/2014/main" id="{6CDC80C6-1A8D-40F2-98BA-2F121654FA43}"/>
              </a:ext>
            </a:extLst>
          </p:cNvPr>
          <p:cNvPicPr>
            <a:picLocks noChangeAspect="1"/>
          </p:cNvPicPr>
          <p:nvPr/>
        </p:nvPicPr>
        <p:blipFill>
          <a:blip r:embed="rId2"/>
          <a:stretch>
            <a:fillRect/>
          </a:stretch>
        </p:blipFill>
        <p:spPr>
          <a:xfrm>
            <a:off x="25400" y="913103"/>
            <a:ext cx="9086850" cy="3851117"/>
          </a:xfrm>
          <a:prstGeom prst="rect">
            <a:avLst/>
          </a:prstGeom>
        </p:spPr>
      </p:pic>
    </p:spTree>
    <p:extLst>
      <p:ext uri="{BB962C8B-B14F-4D97-AF65-F5344CB8AC3E}">
        <p14:creationId xmlns:p14="http://schemas.microsoft.com/office/powerpoint/2010/main" val="399634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599860"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4" name="Rectangle 17">
            <a:extLst>
              <a:ext uri="{FF2B5EF4-FFF2-40B4-BE49-F238E27FC236}">
                <a16:creationId xmlns:a16="http://schemas.microsoft.com/office/drawing/2014/main" id="{21D183B4-4E09-4FB3-97A3-54E57B7E22EB}"/>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2" name="Picture 1">
            <a:extLst>
              <a:ext uri="{FF2B5EF4-FFF2-40B4-BE49-F238E27FC236}">
                <a16:creationId xmlns:a16="http://schemas.microsoft.com/office/drawing/2014/main" id="{313C1715-227E-40E3-A7BB-B21A9BD63869}"/>
              </a:ext>
            </a:extLst>
          </p:cNvPr>
          <p:cNvPicPr>
            <a:picLocks noChangeAspect="1"/>
          </p:cNvPicPr>
          <p:nvPr/>
        </p:nvPicPr>
        <p:blipFill>
          <a:blip r:embed="rId2"/>
          <a:stretch>
            <a:fillRect/>
          </a:stretch>
        </p:blipFill>
        <p:spPr>
          <a:xfrm>
            <a:off x="18212" y="888237"/>
            <a:ext cx="9107576" cy="3875983"/>
          </a:xfrm>
          <a:prstGeom prst="rect">
            <a:avLst/>
          </a:prstGeom>
        </p:spPr>
      </p:pic>
    </p:spTree>
    <p:extLst>
      <p:ext uri="{BB962C8B-B14F-4D97-AF65-F5344CB8AC3E}">
        <p14:creationId xmlns:p14="http://schemas.microsoft.com/office/powerpoint/2010/main" val="70751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627097"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3" name="Rectangle 17">
            <a:extLst>
              <a:ext uri="{FF2B5EF4-FFF2-40B4-BE49-F238E27FC236}">
                <a16:creationId xmlns:a16="http://schemas.microsoft.com/office/drawing/2014/main" id="{B4BF50FF-B4A9-464D-82D2-8CACE17B1252}"/>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2" name="Picture 1">
            <a:extLst>
              <a:ext uri="{FF2B5EF4-FFF2-40B4-BE49-F238E27FC236}">
                <a16:creationId xmlns:a16="http://schemas.microsoft.com/office/drawing/2014/main" id="{7A076466-5715-423A-9D87-B4C2EEA2C1A3}"/>
              </a:ext>
            </a:extLst>
          </p:cNvPr>
          <p:cNvPicPr>
            <a:picLocks noChangeAspect="1"/>
          </p:cNvPicPr>
          <p:nvPr/>
        </p:nvPicPr>
        <p:blipFill>
          <a:blip r:embed="rId2"/>
          <a:stretch>
            <a:fillRect/>
          </a:stretch>
        </p:blipFill>
        <p:spPr>
          <a:xfrm>
            <a:off x="-6350" y="881743"/>
            <a:ext cx="9099550" cy="3832738"/>
          </a:xfrm>
          <a:prstGeom prst="rect">
            <a:avLst/>
          </a:prstGeom>
        </p:spPr>
      </p:pic>
    </p:spTree>
    <p:extLst>
      <p:ext uri="{BB962C8B-B14F-4D97-AF65-F5344CB8AC3E}">
        <p14:creationId xmlns:p14="http://schemas.microsoft.com/office/powerpoint/2010/main" val="312463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612582" y="2499816"/>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3" name="Rectangle 17">
            <a:extLst>
              <a:ext uri="{FF2B5EF4-FFF2-40B4-BE49-F238E27FC236}">
                <a16:creationId xmlns:a16="http://schemas.microsoft.com/office/drawing/2014/main" id="{3C59DFBF-5DAA-4E58-96BE-F03EF43797E0}"/>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2" name="Picture 1">
            <a:extLst>
              <a:ext uri="{FF2B5EF4-FFF2-40B4-BE49-F238E27FC236}">
                <a16:creationId xmlns:a16="http://schemas.microsoft.com/office/drawing/2014/main" id="{29A85D9A-58E5-4508-92BA-899792D63ECB}"/>
              </a:ext>
            </a:extLst>
          </p:cNvPr>
          <p:cNvPicPr>
            <a:picLocks noChangeAspect="1"/>
          </p:cNvPicPr>
          <p:nvPr/>
        </p:nvPicPr>
        <p:blipFill>
          <a:blip r:embed="rId2"/>
          <a:stretch>
            <a:fillRect/>
          </a:stretch>
        </p:blipFill>
        <p:spPr>
          <a:xfrm>
            <a:off x="5490" y="937496"/>
            <a:ext cx="9068660" cy="3945743"/>
          </a:xfrm>
          <a:prstGeom prst="rect">
            <a:avLst/>
          </a:prstGeom>
        </p:spPr>
      </p:pic>
    </p:spTree>
    <p:extLst>
      <p:ext uri="{BB962C8B-B14F-4D97-AF65-F5344CB8AC3E}">
        <p14:creationId xmlns:p14="http://schemas.microsoft.com/office/powerpoint/2010/main" val="194684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307777"/>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P2.3-630</a:t>
            </a:r>
            <a:endParaRPr lang="en-AT" sz="700" dirty="0">
              <a:latin typeface="Arial" panose="020B0604020202020204" pitchFamily="34" charset="0"/>
              <a:cs typeface="Arial" panose="020B0604020202020204" pitchFamily="34" charset="0"/>
            </a:endParaRPr>
          </a:p>
          <a:p>
            <a:pPr algn="ctr"/>
            <a:endParaRPr lang="en-AT"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605325" y="2493622"/>
            <a:ext cx="3882477" cy="646331"/>
          </a:xfrm>
          <a:prstGeom prst="rect">
            <a:avLst/>
          </a:prstGeom>
          <a:noFill/>
        </p:spPr>
        <p:txBody>
          <a:bodyPr wrap="square" rtlCol="0">
            <a:spAutoFit/>
          </a:bodyPr>
          <a:lstStyle/>
          <a:p>
            <a:pPr algn="ctr"/>
            <a:r>
              <a:rPr lang="en-AT" sz="3600" dirty="0">
                <a:solidFill>
                  <a:srgbClr val="DFC5DF"/>
                </a:solidFill>
                <a:latin typeface="Arial" panose="020B0604020202020204" pitchFamily="34" charset="0"/>
                <a:cs typeface="Arial" panose="020B0604020202020204" pitchFamily="34" charset="0"/>
              </a:rPr>
              <a:t>RESULTS</a:t>
            </a:r>
          </a:p>
        </p:txBody>
      </p:sp>
      <p:sp>
        <p:nvSpPr>
          <p:cNvPr id="13" name="Rectangle 17">
            <a:extLst>
              <a:ext uri="{FF2B5EF4-FFF2-40B4-BE49-F238E27FC236}">
                <a16:creationId xmlns:a16="http://schemas.microsoft.com/office/drawing/2014/main" id="{0190916A-01F7-40F7-97D0-64A5B5BC78AA}"/>
              </a:ext>
            </a:extLst>
          </p:cNvPr>
          <p:cNvSpPr>
            <a:spLocks noChangeArrowheads="1"/>
          </p:cNvSpPr>
          <p:nvPr/>
        </p:nvSpPr>
        <p:spPr bwMode="auto">
          <a:xfrm>
            <a:off x="1992923" y="163887"/>
            <a:ext cx="4962770" cy="773609"/>
          </a:xfrm>
          <a:prstGeom prst="rect">
            <a:avLst/>
          </a:prstGeom>
          <a:noFill/>
          <a:ln w="9525">
            <a:noFill/>
            <a:miter lim="800000"/>
            <a:headEnd/>
            <a:tailEnd/>
          </a:ln>
        </p:spPr>
        <p:txBody>
          <a:bodyPr wrap="square" lIns="18666" tIns="9334" rIns="18666" bIns="9334">
            <a:spAutoFit/>
          </a:bodyPr>
          <a:lstStyle/>
          <a:p>
            <a:pPr algn="ctr" eaLnBrk="0" hangingPunct="0"/>
            <a:r>
              <a:rPr lang="en-GB" sz="1200" b="1" dirty="0">
                <a:solidFill>
                  <a:schemeClr val="bg1"/>
                </a:solidFill>
                <a:latin typeface="Arial" panose="020B0604020202020204" pitchFamily="34" charset="0"/>
              </a:rPr>
              <a:t>Stromboli volcano eruption 2019-07-03 and atmospheric influence on the detection capability on the infrasound stations</a:t>
            </a:r>
          </a:p>
          <a:p>
            <a:pPr algn="ctr" eaLnBrk="0" hangingPunct="0">
              <a:lnSpc>
                <a:spcPts val="1586"/>
              </a:lnSpc>
            </a:pPr>
            <a:r>
              <a:rPr lang="en-GB" sz="800" dirty="0">
                <a:solidFill>
                  <a:schemeClr val="bg1"/>
                </a:solidFill>
                <a:latin typeface="Avenir Book" charset="0"/>
                <a:ea typeface="Avenir Book" charset="0"/>
                <a:cs typeface="Avenir Book" charset="0"/>
              </a:rPr>
              <a:t>Abdelouaheb AGREBI, Researcher, CTBTO for CTBT Science and Technology </a:t>
            </a:r>
          </a:p>
          <a:p>
            <a:pPr algn="ctr" eaLnBrk="0" hangingPunct="0">
              <a:lnSpc>
                <a:spcPts val="1586"/>
              </a:lnSpc>
            </a:pPr>
            <a:endParaRPr lang="en-US" sz="800" dirty="0">
              <a:solidFill>
                <a:schemeClr val="bg1"/>
              </a:solidFill>
              <a:latin typeface="Avenir Book" charset="0"/>
              <a:ea typeface="Avenir Book" charset="0"/>
              <a:cs typeface="Avenir Book" charset="0"/>
            </a:endParaRPr>
          </a:p>
        </p:txBody>
      </p:sp>
      <p:pic>
        <p:nvPicPr>
          <p:cNvPr id="2" name="Picture 1">
            <a:extLst>
              <a:ext uri="{FF2B5EF4-FFF2-40B4-BE49-F238E27FC236}">
                <a16:creationId xmlns:a16="http://schemas.microsoft.com/office/drawing/2014/main" id="{B6006575-1E96-4169-B744-1CFF9D8CC416}"/>
              </a:ext>
            </a:extLst>
          </p:cNvPr>
          <p:cNvPicPr>
            <a:picLocks noChangeAspect="1"/>
          </p:cNvPicPr>
          <p:nvPr/>
        </p:nvPicPr>
        <p:blipFill>
          <a:blip r:embed="rId2"/>
          <a:stretch>
            <a:fillRect/>
          </a:stretch>
        </p:blipFill>
        <p:spPr>
          <a:xfrm>
            <a:off x="6397" y="886697"/>
            <a:ext cx="9124950" cy="3871330"/>
          </a:xfrm>
          <a:prstGeom prst="rect">
            <a:avLst/>
          </a:prstGeom>
        </p:spPr>
      </p:pic>
    </p:spTree>
    <p:extLst>
      <p:ext uri="{BB962C8B-B14F-4D97-AF65-F5344CB8AC3E}">
        <p14:creationId xmlns:p14="http://schemas.microsoft.com/office/powerpoint/2010/main" val="1529117274"/>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597</Words>
  <Application>Microsoft Office PowerPoint</Application>
  <PresentationFormat>On-screen Show (16:9)</PresentationFormat>
  <Paragraphs>62</Paragraphs>
  <Slides>11</Slides>
  <Notes>0</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11</vt:i4>
      </vt:variant>
    </vt:vector>
  </HeadingPairs>
  <TitlesOfParts>
    <vt:vector size="25" baseType="lpstr">
      <vt:lpstr>Arial</vt:lpstr>
      <vt:lpstr>Avenir Book</vt:lpstr>
      <vt:lpstr>Avenir Heavy</vt:lpstr>
      <vt:lpstr>Avenir Medium</vt:lpstr>
      <vt:lpstr>Calibri</vt:lpstr>
      <vt:lpstr>DIN-Light</vt:lpstr>
      <vt:lpstr>DIN-Medium</vt:lpstr>
      <vt:lpstr>Title Slide</vt:lpstr>
      <vt:lpstr>Inner Slide</vt:lpstr>
      <vt:lpstr>abstract</vt:lpstr>
      <vt:lpstr>INTRODUCTION</vt:lpstr>
      <vt:lpstr>METHODS</vt:lpstr>
      <vt:lpstr>RESULTS</vt:lpstr>
      <vt:lpstr>CONCLUSIONS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AGREBI Abdelouaheb</cp:lastModifiedBy>
  <cp:revision>62</cp:revision>
  <cp:lastPrinted>2019-03-26T13:54:24Z</cp:lastPrinted>
  <dcterms:created xsi:type="dcterms:W3CDTF">2019-04-24T06:32:04Z</dcterms:created>
  <dcterms:modified xsi:type="dcterms:W3CDTF">2021-06-14T15:18:21Z</dcterms:modified>
</cp:coreProperties>
</file>