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2" r:id="rId5"/>
    <p:sldMasterId id="2147483664" r:id="rId6"/>
    <p:sldMasterId id="2147483666" r:id="rId7"/>
    <p:sldMasterId id="2147483668" r:id="rId8"/>
    <p:sldMasterId id="2147483670" r:id="rId9"/>
    <p:sldMasterId id="2147483672" r:id="rId10"/>
  </p:sldMasterIdLst>
  <p:notesMasterIdLst>
    <p:notesMasterId r:id="rId22"/>
  </p:notesMasterIdLst>
  <p:sldIdLst>
    <p:sldId id="256" r:id="rId11"/>
    <p:sldId id="258" r:id="rId12"/>
    <p:sldId id="260" r:id="rId13"/>
    <p:sldId id="272" r:id="rId14"/>
    <p:sldId id="261" r:id="rId15"/>
    <p:sldId id="264" r:id="rId16"/>
    <p:sldId id="262" r:id="rId17"/>
    <p:sldId id="269" r:id="rId18"/>
    <p:sldId id="266" r:id="rId19"/>
    <p:sldId id="271" r:id="rId20"/>
    <p:sldId id="273" r:id="rId21"/>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BC"/>
    <a:srgbClr val="008DB0"/>
    <a:srgbClr val="DFC5DF"/>
    <a:srgbClr val="E1E1E1"/>
    <a:srgbClr val="00B4D2"/>
    <a:srgbClr val="00A0D2"/>
    <a:srgbClr val="0095BB"/>
    <a:srgbClr val="00B0DC"/>
    <a:srgbClr val="00B0BE"/>
    <a:srgbClr val="00B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0D794F-98CE-410C-8E6C-B34089A02CB6}" v="19" dt="2021-06-03T12:09:38.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33"/>
    <p:restoredTop sz="94623"/>
  </p:normalViewPr>
  <p:slideViewPr>
    <p:cSldViewPr snapToGrid="0" snapToObjects="1">
      <p:cViewPr varScale="1">
        <p:scale>
          <a:sx n="113" d="100"/>
          <a:sy n="113" d="100"/>
        </p:scale>
        <p:origin x="9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ble Jessica AWE" userId="66106499-e0a2-4a30-8d49-5577583d3bda" providerId="ADAL" clId="{181E304A-6C21-4B00-A2DF-D037CFD94DE0}"/>
    <pc:docChg chg="custSel modSld">
      <pc:chgData name="Keeble Jessica AWE" userId="66106499-e0a2-4a30-8d49-5577583d3bda" providerId="ADAL" clId="{181E304A-6C21-4B00-A2DF-D037CFD94DE0}" dt="2021-05-26T09:45:07.402" v="89" actId="1035"/>
      <pc:docMkLst>
        <pc:docMk/>
      </pc:docMkLst>
      <pc:sldChg chg="modSp">
        <pc:chgData name="Keeble Jessica AWE" userId="66106499-e0a2-4a30-8d49-5577583d3bda" providerId="ADAL" clId="{181E304A-6C21-4B00-A2DF-D037CFD94DE0}" dt="2021-05-26T09:37:40.547" v="13" actId="20577"/>
        <pc:sldMkLst>
          <pc:docMk/>
          <pc:sldMk cId="1968836668" sldId="260"/>
        </pc:sldMkLst>
        <pc:spChg chg="mod">
          <ac:chgData name="Keeble Jessica AWE" userId="66106499-e0a2-4a30-8d49-5577583d3bda" providerId="ADAL" clId="{181E304A-6C21-4B00-A2DF-D037CFD94DE0}" dt="2021-05-26T09:37:40.547" v="13" actId="20577"/>
          <ac:spMkLst>
            <pc:docMk/>
            <pc:sldMk cId="1968836668" sldId="260"/>
            <ac:spMk id="7" creationId="{F86E5FAC-7BB8-4E01-A0E0-A376290D3D8D}"/>
          </ac:spMkLst>
        </pc:spChg>
      </pc:sldChg>
      <pc:sldChg chg="modSp">
        <pc:chgData name="Keeble Jessica AWE" userId="66106499-e0a2-4a30-8d49-5577583d3bda" providerId="ADAL" clId="{181E304A-6C21-4B00-A2DF-D037CFD94DE0}" dt="2021-05-26T09:40:31.311" v="44" actId="1036"/>
        <pc:sldMkLst>
          <pc:docMk/>
          <pc:sldMk cId="83330961" sldId="261"/>
        </pc:sldMkLst>
        <pc:spChg chg="mod">
          <ac:chgData name="Keeble Jessica AWE" userId="66106499-e0a2-4a30-8d49-5577583d3bda" providerId="ADAL" clId="{181E304A-6C21-4B00-A2DF-D037CFD94DE0}" dt="2021-05-26T09:38:16.066" v="23" actId="20577"/>
          <ac:spMkLst>
            <pc:docMk/>
            <pc:sldMk cId="83330961" sldId="261"/>
            <ac:spMk id="15" creationId="{E6B67F56-567C-45C8-9A8C-9860BA5932C8}"/>
          </ac:spMkLst>
        </pc:spChg>
        <pc:spChg chg="mod">
          <ac:chgData name="Keeble Jessica AWE" userId="66106499-e0a2-4a30-8d49-5577583d3bda" providerId="ADAL" clId="{181E304A-6C21-4B00-A2DF-D037CFD94DE0}" dt="2021-05-26T09:40:31.311" v="44" actId="1036"/>
          <ac:spMkLst>
            <pc:docMk/>
            <pc:sldMk cId="83330961" sldId="261"/>
            <ac:spMk id="17" creationId="{6A3F8300-3573-447F-A598-ABFCCE4D0E9B}"/>
          </ac:spMkLst>
        </pc:spChg>
      </pc:sldChg>
      <pc:sldChg chg="modSp">
        <pc:chgData name="Keeble Jessica AWE" userId="66106499-e0a2-4a30-8d49-5577583d3bda" providerId="ADAL" clId="{181E304A-6C21-4B00-A2DF-D037CFD94DE0}" dt="2021-05-26T09:42:23.670" v="56" actId="14100"/>
        <pc:sldMkLst>
          <pc:docMk/>
          <pc:sldMk cId="3996349163" sldId="262"/>
        </pc:sldMkLst>
        <pc:spChg chg="mod">
          <ac:chgData name="Keeble Jessica AWE" userId="66106499-e0a2-4a30-8d49-5577583d3bda" providerId="ADAL" clId="{181E304A-6C21-4B00-A2DF-D037CFD94DE0}" dt="2021-05-26T09:42:23.670" v="56" actId="14100"/>
          <ac:spMkLst>
            <pc:docMk/>
            <pc:sldMk cId="3996349163" sldId="262"/>
            <ac:spMk id="20" creationId="{907FFEE4-2477-4418-85B2-5F31B3526D25}"/>
          </ac:spMkLst>
        </pc:spChg>
      </pc:sldChg>
      <pc:sldChg chg="delSp modSp">
        <pc:chgData name="Keeble Jessica AWE" userId="66106499-e0a2-4a30-8d49-5577583d3bda" providerId="ADAL" clId="{181E304A-6C21-4B00-A2DF-D037CFD94DE0}" dt="2021-05-26T09:41:24.991" v="50" actId="478"/>
        <pc:sldMkLst>
          <pc:docMk/>
          <pc:sldMk cId="1164897101" sldId="264"/>
        </pc:sldMkLst>
        <pc:spChg chg="del mod">
          <ac:chgData name="Keeble Jessica AWE" userId="66106499-e0a2-4a30-8d49-5577583d3bda" providerId="ADAL" clId="{181E304A-6C21-4B00-A2DF-D037CFD94DE0}" dt="2021-05-26T09:41:24.991" v="50" actId="478"/>
          <ac:spMkLst>
            <pc:docMk/>
            <pc:sldMk cId="1164897101" sldId="264"/>
            <ac:spMk id="24" creationId="{75706D46-3551-4E7B-860C-E8EBB8C33C05}"/>
          </ac:spMkLst>
        </pc:spChg>
        <pc:spChg chg="mod">
          <ac:chgData name="Keeble Jessica AWE" userId="66106499-e0a2-4a30-8d49-5577583d3bda" providerId="ADAL" clId="{181E304A-6C21-4B00-A2DF-D037CFD94DE0}" dt="2021-05-26T09:40:53.445" v="47" actId="1036"/>
          <ac:spMkLst>
            <pc:docMk/>
            <pc:sldMk cId="1164897101" sldId="264"/>
            <ac:spMk id="25" creationId="{4043544B-15E1-45F1-9E95-AC4FCC129C5B}"/>
          </ac:spMkLst>
        </pc:spChg>
        <pc:spChg chg="mod">
          <ac:chgData name="Keeble Jessica AWE" userId="66106499-e0a2-4a30-8d49-5577583d3bda" providerId="ADAL" clId="{181E304A-6C21-4B00-A2DF-D037CFD94DE0}" dt="2021-05-26T09:41:05.857" v="48" actId="20577"/>
          <ac:spMkLst>
            <pc:docMk/>
            <pc:sldMk cId="1164897101" sldId="264"/>
            <ac:spMk id="30" creationId="{F5D34603-C138-43F9-97AA-A2B1EEB43719}"/>
          </ac:spMkLst>
        </pc:spChg>
      </pc:sldChg>
      <pc:sldChg chg="modSp">
        <pc:chgData name="Keeble Jessica AWE" userId="66106499-e0a2-4a30-8d49-5577583d3bda" providerId="ADAL" clId="{181E304A-6C21-4B00-A2DF-D037CFD94DE0}" dt="2021-05-26T09:43:57.014" v="67" actId="14100"/>
        <pc:sldMkLst>
          <pc:docMk/>
          <pc:sldMk cId="3821743976" sldId="266"/>
        </pc:sldMkLst>
        <pc:spChg chg="mod">
          <ac:chgData name="Keeble Jessica AWE" userId="66106499-e0a2-4a30-8d49-5577583d3bda" providerId="ADAL" clId="{181E304A-6C21-4B00-A2DF-D037CFD94DE0}" dt="2021-05-26T09:43:57.014" v="67" actId="14100"/>
          <ac:spMkLst>
            <pc:docMk/>
            <pc:sldMk cId="3821743976" sldId="266"/>
            <ac:spMk id="45" creationId="{69309116-B6D7-4A01-A707-88663DB932CD}"/>
          </ac:spMkLst>
        </pc:spChg>
      </pc:sldChg>
      <pc:sldChg chg="modSp">
        <pc:chgData name="Keeble Jessica AWE" userId="66106499-e0a2-4a30-8d49-5577583d3bda" providerId="ADAL" clId="{181E304A-6C21-4B00-A2DF-D037CFD94DE0}" dt="2021-05-26T09:43:22.922" v="65" actId="14100"/>
        <pc:sldMkLst>
          <pc:docMk/>
          <pc:sldMk cId="1394502012" sldId="269"/>
        </pc:sldMkLst>
        <pc:spChg chg="mod">
          <ac:chgData name="Keeble Jessica AWE" userId="66106499-e0a2-4a30-8d49-5577583d3bda" providerId="ADAL" clId="{181E304A-6C21-4B00-A2DF-D037CFD94DE0}" dt="2021-05-26T09:43:22.922" v="65" actId="14100"/>
          <ac:spMkLst>
            <pc:docMk/>
            <pc:sldMk cId="1394502012" sldId="269"/>
            <ac:spMk id="54" creationId="{C4D4AB2E-34AB-42EA-BF34-9185845C7D7F}"/>
          </ac:spMkLst>
        </pc:spChg>
      </pc:sldChg>
      <pc:sldChg chg="modSp">
        <pc:chgData name="Keeble Jessica AWE" userId="66106499-e0a2-4a30-8d49-5577583d3bda" providerId="ADAL" clId="{181E304A-6C21-4B00-A2DF-D037CFD94DE0}" dt="2021-05-26T09:39:45.568" v="40" actId="20577"/>
        <pc:sldMkLst>
          <pc:docMk/>
          <pc:sldMk cId="2477903273" sldId="272"/>
        </pc:sldMkLst>
        <pc:spChg chg="mod">
          <ac:chgData name="Keeble Jessica AWE" userId="66106499-e0a2-4a30-8d49-5577583d3bda" providerId="ADAL" clId="{181E304A-6C21-4B00-A2DF-D037CFD94DE0}" dt="2021-05-26T09:39:45.568" v="40" actId="20577"/>
          <ac:spMkLst>
            <pc:docMk/>
            <pc:sldMk cId="2477903273" sldId="272"/>
            <ac:spMk id="11" creationId="{875F6CD7-7D4E-48CF-942F-DFBB73C0BFE4}"/>
          </ac:spMkLst>
        </pc:spChg>
        <pc:picChg chg="mod">
          <ac:chgData name="Keeble Jessica AWE" userId="66106499-e0a2-4a30-8d49-5577583d3bda" providerId="ADAL" clId="{181E304A-6C21-4B00-A2DF-D037CFD94DE0}" dt="2021-05-26T09:39:24.952" v="31" actId="1076"/>
          <ac:picMkLst>
            <pc:docMk/>
            <pc:sldMk cId="2477903273" sldId="272"/>
            <ac:picMk id="6" creationId="{FBF31FBD-1A6F-40F4-AE5C-47BF22B34042}"/>
          </ac:picMkLst>
        </pc:picChg>
      </pc:sldChg>
      <pc:sldChg chg="modSp">
        <pc:chgData name="Keeble Jessica AWE" userId="66106499-e0a2-4a30-8d49-5577583d3bda" providerId="ADAL" clId="{181E304A-6C21-4B00-A2DF-D037CFD94DE0}" dt="2021-05-26T09:45:07.402" v="89" actId="1035"/>
        <pc:sldMkLst>
          <pc:docMk/>
          <pc:sldMk cId="1386060734" sldId="273"/>
        </pc:sldMkLst>
        <pc:spChg chg="mod">
          <ac:chgData name="Keeble Jessica AWE" userId="66106499-e0a2-4a30-8d49-5577583d3bda" providerId="ADAL" clId="{181E304A-6C21-4B00-A2DF-D037CFD94DE0}" dt="2021-05-26T09:45:07.402" v="89" actId="1035"/>
          <ac:spMkLst>
            <pc:docMk/>
            <pc:sldMk cId="1386060734" sldId="273"/>
            <ac:spMk id="43" creationId="{79288531-9034-4F1B-8FA6-CBE06A520A7A}"/>
          </ac:spMkLst>
        </pc:spChg>
      </pc:sldChg>
    </pc:docChg>
  </pc:docChgLst>
  <pc:docChgLst>
    <pc:chgData name="Keeble Jessica AWE" userId="66106499-e0a2-4a30-8d49-5577583d3bda" providerId="ADAL" clId="{F30D794F-98CE-410C-8E6C-B34089A02CB6}"/>
    <pc:docChg chg="custSel modSld">
      <pc:chgData name="Keeble Jessica AWE" userId="66106499-e0a2-4a30-8d49-5577583d3bda" providerId="ADAL" clId="{F30D794F-98CE-410C-8E6C-B34089A02CB6}" dt="2021-06-03T14:17:48.381" v="130" actId="20577"/>
      <pc:docMkLst>
        <pc:docMk/>
      </pc:docMkLst>
      <pc:sldChg chg="modSp">
        <pc:chgData name="Keeble Jessica AWE" userId="66106499-e0a2-4a30-8d49-5577583d3bda" providerId="ADAL" clId="{F30D794F-98CE-410C-8E6C-B34089A02CB6}" dt="2021-06-03T14:16:39.811" v="124" actId="947"/>
        <pc:sldMkLst>
          <pc:docMk/>
          <pc:sldMk cId="1207511384" sldId="258"/>
        </pc:sldMkLst>
        <pc:spChg chg="mod">
          <ac:chgData name="Keeble Jessica AWE" userId="66106499-e0a2-4a30-8d49-5577583d3bda" providerId="ADAL" clId="{F30D794F-98CE-410C-8E6C-B34089A02CB6}" dt="2021-06-03T14:16:39.811" v="124" actId="947"/>
          <ac:spMkLst>
            <pc:docMk/>
            <pc:sldMk cId="1207511384" sldId="258"/>
            <ac:spMk id="2" creationId="{38762F8D-D9C4-400E-BBFB-17C0A44CD818}"/>
          </ac:spMkLst>
        </pc:spChg>
      </pc:sldChg>
      <pc:sldChg chg="modSp">
        <pc:chgData name="Keeble Jessica AWE" userId="66106499-e0a2-4a30-8d49-5577583d3bda" providerId="ADAL" clId="{F30D794F-98CE-410C-8E6C-B34089A02CB6}" dt="2021-06-03T14:17:19.116" v="128" actId="313"/>
        <pc:sldMkLst>
          <pc:docMk/>
          <pc:sldMk cId="1968836668" sldId="260"/>
        </pc:sldMkLst>
        <pc:spChg chg="mod">
          <ac:chgData name="Keeble Jessica AWE" userId="66106499-e0a2-4a30-8d49-5577583d3bda" providerId="ADAL" clId="{F30D794F-98CE-410C-8E6C-B34089A02CB6}" dt="2021-06-03T14:17:19.116" v="128" actId="313"/>
          <ac:spMkLst>
            <pc:docMk/>
            <pc:sldMk cId="1968836668" sldId="260"/>
            <ac:spMk id="7" creationId="{F86E5FAC-7BB8-4E01-A0E0-A376290D3D8D}"/>
          </ac:spMkLst>
        </pc:spChg>
      </pc:sldChg>
      <pc:sldChg chg="modSp">
        <pc:chgData name="Keeble Jessica AWE" userId="66106499-e0a2-4a30-8d49-5577583d3bda" providerId="ADAL" clId="{F30D794F-98CE-410C-8E6C-B34089A02CB6}" dt="2021-06-03T14:17:48.381" v="130" actId="20577"/>
        <pc:sldMkLst>
          <pc:docMk/>
          <pc:sldMk cId="83330961" sldId="261"/>
        </pc:sldMkLst>
        <pc:spChg chg="mod">
          <ac:chgData name="Keeble Jessica AWE" userId="66106499-e0a2-4a30-8d49-5577583d3bda" providerId="ADAL" clId="{F30D794F-98CE-410C-8E6C-B34089A02CB6}" dt="2021-06-03T14:17:48.381" v="130" actId="20577"/>
          <ac:spMkLst>
            <pc:docMk/>
            <pc:sldMk cId="83330961" sldId="261"/>
            <ac:spMk id="15" creationId="{E6B67F56-567C-45C8-9A8C-9860BA5932C8}"/>
          </ac:spMkLst>
        </pc:spChg>
        <pc:spChg chg="mod">
          <ac:chgData name="Keeble Jessica AWE" userId="66106499-e0a2-4a30-8d49-5577583d3bda" providerId="ADAL" clId="{F30D794F-98CE-410C-8E6C-B34089A02CB6}" dt="2021-06-03T07:02:48.052" v="18" actId="20577"/>
          <ac:spMkLst>
            <pc:docMk/>
            <pc:sldMk cId="83330961" sldId="261"/>
            <ac:spMk id="17" creationId="{6A3F8300-3573-447F-A598-ABFCCE4D0E9B}"/>
          </ac:spMkLst>
        </pc:spChg>
        <pc:picChg chg="mod">
          <ac:chgData name="Keeble Jessica AWE" userId="66106499-e0a2-4a30-8d49-5577583d3bda" providerId="ADAL" clId="{F30D794F-98CE-410C-8E6C-B34089A02CB6}" dt="2021-06-03T12:09:48.071" v="117" actId="14100"/>
          <ac:picMkLst>
            <pc:docMk/>
            <pc:sldMk cId="83330961" sldId="261"/>
            <ac:picMk id="14" creationId="{E226C552-CB83-46C2-BD67-BCA6191764BC}"/>
          </ac:picMkLst>
        </pc:picChg>
      </pc:sldChg>
      <pc:sldChg chg="modSp">
        <pc:chgData name="Keeble Jessica AWE" userId="66106499-e0a2-4a30-8d49-5577583d3bda" providerId="ADAL" clId="{F30D794F-98CE-410C-8E6C-B34089A02CB6}" dt="2021-06-03T14:15:56.731" v="123" actId="947"/>
        <pc:sldMkLst>
          <pc:docMk/>
          <pc:sldMk cId="568880172" sldId="271"/>
        </pc:sldMkLst>
        <pc:spChg chg="mod">
          <ac:chgData name="Keeble Jessica AWE" userId="66106499-e0a2-4a30-8d49-5577583d3bda" providerId="ADAL" clId="{F30D794F-98CE-410C-8E6C-B34089A02CB6}" dt="2021-06-03T14:15:56.731" v="123" actId="947"/>
          <ac:spMkLst>
            <pc:docMk/>
            <pc:sldMk cId="568880172" sldId="271"/>
            <ac:spMk id="2" creationId="{982D9818-64A5-49A6-B692-BDFEB1E6ECAD}"/>
          </ac:spMkLst>
        </pc:spChg>
        <pc:spChg chg="mod">
          <ac:chgData name="Keeble Jessica AWE" userId="66106499-e0a2-4a30-8d49-5577583d3bda" providerId="ADAL" clId="{F30D794F-98CE-410C-8E6C-B34089A02CB6}" dt="2021-06-03T14:15:41.829" v="122" actId="947"/>
          <ac:spMkLst>
            <pc:docMk/>
            <pc:sldMk cId="568880172" sldId="271"/>
            <ac:spMk id="18" creationId="{B344C23D-F5F6-40A7-A26C-8B90824ABDCB}"/>
          </ac:spMkLst>
        </pc:spChg>
      </pc:sldChg>
      <pc:sldChg chg="modSp">
        <pc:chgData name="Keeble Jessica AWE" userId="66106499-e0a2-4a30-8d49-5577583d3bda" providerId="ADAL" clId="{F30D794F-98CE-410C-8E6C-B34089A02CB6}" dt="2021-06-03T14:14:52.498" v="121" actId="947"/>
        <pc:sldMkLst>
          <pc:docMk/>
          <pc:sldMk cId="2477903273" sldId="272"/>
        </pc:sldMkLst>
        <pc:spChg chg="mod">
          <ac:chgData name="Keeble Jessica AWE" userId="66106499-e0a2-4a30-8d49-5577583d3bda" providerId="ADAL" clId="{F30D794F-98CE-410C-8E6C-B34089A02CB6}" dt="2021-06-03T14:14:52.498" v="121" actId="947"/>
          <ac:spMkLst>
            <pc:docMk/>
            <pc:sldMk cId="2477903273" sldId="272"/>
            <ac:spMk id="11" creationId="{875F6CD7-7D4E-48CF-942F-DFBB73C0BFE4}"/>
          </ac:spMkLst>
        </pc:spChg>
        <pc:spChg chg="mod">
          <ac:chgData name="Keeble Jessica AWE" userId="66106499-e0a2-4a30-8d49-5577583d3bda" providerId="ADAL" clId="{F30D794F-98CE-410C-8E6C-B34089A02CB6}" dt="2021-06-03T14:14:42.525" v="120" actId="947"/>
          <ac:spMkLst>
            <pc:docMk/>
            <pc:sldMk cId="2477903273" sldId="272"/>
            <ac:spMk id="12" creationId="{7DF25DAC-28CF-44C6-B718-B543E2C9D2E9}"/>
          </ac:spMkLst>
        </pc:spChg>
      </pc:sldChg>
      <pc:sldChg chg="modSp">
        <pc:chgData name="Keeble Jessica AWE" userId="66106499-e0a2-4a30-8d49-5577583d3bda" providerId="ADAL" clId="{F30D794F-98CE-410C-8E6C-B34089A02CB6}" dt="2021-06-03T07:01:41.138" v="0" actId="20577"/>
        <pc:sldMkLst>
          <pc:docMk/>
          <pc:sldMk cId="1386060734" sldId="273"/>
        </pc:sldMkLst>
        <pc:spChg chg="mod">
          <ac:chgData name="Keeble Jessica AWE" userId="66106499-e0a2-4a30-8d49-5577583d3bda" providerId="ADAL" clId="{F30D794F-98CE-410C-8E6C-B34089A02CB6}" dt="2021-06-03T07:01:41.138" v="0" actId="20577"/>
          <ac:spMkLst>
            <pc:docMk/>
            <pc:sldMk cId="1386060734" sldId="273"/>
            <ac:spMk id="18" creationId="{B344C23D-F5F6-40A7-A26C-8B90824ABD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t>6/3/2021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t>‹#›</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2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185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109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light, night sky&#10;&#10;Description automatically generated">
            <a:extLst>
              <a:ext uri="{FF2B5EF4-FFF2-40B4-BE49-F238E27FC236}">
                <a16:creationId xmlns:a16="http://schemas.microsoft.com/office/drawing/2014/main" id="{8EE887FA-C0FC-E342-ABF2-9814A05C2EC5}"/>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sp>
        <p:nvSpPr>
          <p:cNvPr id="15" name="TextBox 14">
            <a:extLst>
              <a:ext uri="{FF2B5EF4-FFF2-40B4-BE49-F238E27FC236}">
                <a16:creationId xmlns:a16="http://schemas.microsoft.com/office/drawing/2014/main"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pic>
        <p:nvPicPr>
          <p:cNvPr id="10" name="Picture 9">
            <a:extLst>
              <a:ext uri="{FF2B5EF4-FFF2-40B4-BE49-F238E27FC236}">
                <a16:creationId xmlns:a16="http://schemas.microsoft.com/office/drawing/2014/main"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83370118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07922369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7157603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88872764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dirty="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dirty="0">
                <a:solidFill>
                  <a:schemeClr val="tx1"/>
                </a:solidFill>
                <a:latin typeface="Avenir Heavy"/>
                <a:cs typeface="Avenir Heavy"/>
              </a:rPr>
              <a:t>Disclaimer: </a:t>
            </a:r>
            <a:r>
              <a:rPr lang="en-US" sz="498" dirty="0">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dirty="0">
                <a:solidFill>
                  <a:schemeClr val="bg1"/>
                </a:solidFill>
                <a:latin typeface="DIN-Light" pitchFamily="2" charset="0"/>
              </a:rPr>
              <a:t>Poster No.:</a:t>
            </a:r>
            <a:endParaRPr lang="en-US" sz="1100" b="0" i="0" baseline="0" dirty="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dirty="0">
                <a:solidFill>
                  <a:schemeClr val="bg1"/>
                </a:solidFill>
                <a:latin typeface="DIN-Light" pitchFamily="2" charset="0"/>
              </a:rPr>
              <a:t>PUTTING AN END TO NUCLEAR EXPLOSIONS </a:t>
            </a:r>
            <a:endParaRPr lang="en-AT" sz="1099" dirty="0"/>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dirty="0"/>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6693595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EEF774D5-8E1F-6744-9E49-DB689041ADBF}"/>
              </a:ext>
            </a:extLst>
          </p:cNvPr>
          <p:cNvSpPr>
            <a:spLocks noChangeArrowheads="1"/>
          </p:cNvSpPr>
          <p:nvPr/>
        </p:nvSpPr>
        <p:spPr bwMode="auto">
          <a:xfrm>
            <a:off x="-773903" y="1898347"/>
            <a:ext cx="10691813" cy="1301894"/>
          </a:xfrm>
          <a:prstGeom prst="rect">
            <a:avLst/>
          </a:prstGeom>
          <a:noFill/>
          <a:ln w="9525">
            <a:noFill/>
            <a:miter lim="800000"/>
            <a:headEnd/>
            <a:tailEnd/>
          </a:ln>
        </p:spPr>
        <p:txBody>
          <a:bodyPr wrap="square" lIns="18666" tIns="9334" rIns="18666" bIns="9334">
            <a:spAutoFit/>
          </a:bodyPr>
          <a:lstStyle/>
          <a:p>
            <a:pPr algn="ctr">
              <a:defRPr/>
            </a:pPr>
            <a:r>
              <a:rPr lang="en-US" sz="1800" b="1" dirty="0">
                <a:solidFill>
                  <a:schemeClr val="bg1"/>
                </a:solidFill>
                <a:latin typeface="Arial" panose="020B0604020202020204" pitchFamily="34" charset="0"/>
                <a:cs typeface="Arial" panose="020B0604020202020204" pitchFamily="34" charset="0"/>
              </a:rPr>
              <a:t>Understanding m</a:t>
            </a:r>
            <a:r>
              <a:rPr lang="en-US" sz="1800" b="1" baseline="-25000" dirty="0">
                <a:solidFill>
                  <a:schemeClr val="bg1"/>
                </a:solidFill>
                <a:latin typeface="Arial" panose="020B0604020202020204" pitchFamily="34" charset="0"/>
                <a:cs typeface="Arial" panose="020B0604020202020204" pitchFamily="34" charset="0"/>
              </a:rPr>
              <a:t>b</a:t>
            </a:r>
            <a:r>
              <a:rPr lang="en-US" sz="1800" b="1" dirty="0">
                <a:solidFill>
                  <a:schemeClr val="bg1"/>
                </a:solidFill>
                <a:latin typeface="Arial" panose="020B0604020202020204" pitchFamily="34" charset="0"/>
                <a:cs typeface="Arial" panose="020B0604020202020204" pitchFamily="34" charset="0"/>
              </a:rPr>
              <a:t> Variations: The Implications of a </a:t>
            </a:r>
          </a:p>
          <a:p>
            <a:pPr algn="ctr">
              <a:defRPr/>
            </a:pPr>
            <a:r>
              <a:rPr lang="en-US" sz="1800" b="1" dirty="0">
                <a:solidFill>
                  <a:schemeClr val="bg1"/>
                </a:solidFill>
                <a:latin typeface="Arial" panose="020B0604020202020204" pitchFamily="34" charset="0"/>
                <a:cs typeface="Arial" panose="020B0604020202020204" pitchFamily="34" charset="0"/>
              </a:rPr>
              <a:t>Global International Monitoring System</a:t>
            </a:r>
          </a:p>
          <a:p>
            <a:pPr algn="ctr" eaLnBrk="0" hangingPunct="0">
              <a:lnSpc>
                <a:spcPts val="1586"/>
              </a:lnSpc>
            </a:pPr>
            <a:endParaRPr lang="en-US" sz="2197" b="1" dirty="0">
              <a:solidFill>
                <a:schemeClr val="bg1"/>
              </a:solidFill>
              <a:latin typeface="Arial" panose="020B0604020202020204" pitchFamily="34" charset="0"/>
            </a:endParaRPr>
          </a:p>
          <a:p>
            <a:pPr algn="ctr" eaLnBrk="0" hangingPunct="0">
              <a:lnSpc>
                <a:spcPts val="1586"/>
              </a:lnSpc>
            </a:pPr>
            <a:r>
              <a:rPr lang="en-US" sz="1600" dirty="0">
                <a:solidFill>
                  <a:schemeClr val="bg1"/>
                </a:solidFill>
                <a:latin typeface="Arial" panose="020B0604020202020204" pitchFamily="34" charset="0"/>
                <a:ea typeface="Avenir Book" charset="0"/>
                <a:cs typeface="Avenir Book" charset="0"/>
              </a:rPr>
              <a:t>Jessica Keeble and Neil Selby</a:t>
            </a:r>
            <a:r>
              <a:rPr lang="en-US" sz="1600" dirty="0">
                <a:solidFill>
                  <a:schemeClr val="bg1"/>
                </a:solidFill>
                <a:latin typeface="Avenir Book" charset="0"/>
                <a:ea typeface="Avenir Book" charset="0"/>
                <a:cs typeface="Avenir Book" charset="0"/>
              </a:rPr>
              <a:t> </a:t>
            </a:r>
          </a:p>
          <a:p>
            <a:pPr algn="ctr" eaLnBrk="0" hangingPunct="0">
              <a:spcBef>
                <a:spcPts val="91"/>
              </a:spcBef>
            </a:pPr>
            <a:endParaRPr lang="en-US" sz="952" dirty="0">
              <a:solidFill>
                <a:schemeClr val="bg1"/>
              </a:solidFill>
            </a:endParaRPr>
          </a:p>
          <a:p>
            <a:pPr algn="ctr" eaLnBrk="0" hangingPunct="0">
              <a:spcBef>
                <a:spcPts val="91"/>
              </a:spcBef>
            </a:pPr>
            <a:endParaRPr lang="en-US" sz="952" dirty="0">
              <a:solidFill>
                <a:schemeClr val="bg1"/>
              </a:solidFill>
            </a:endParaRPr>
          </a:p>
        </p:txBody>
      </p:sp>
      <p:sp>
        <p:nvSpPr>
          <p:cNvPr id="5" name="TextBox 4">
            <a:extLst>
              <a:ext uri="{FF2B5EF4-FFF2-40B4-BE49-F238E27FC236}">
                <a16:creationId xmlns:a16="http://schemas.microsoft.com/office/drawing/2014/main" id="{9044B02F-EACB-954E-B8D8-4DA1E922AB24}"/>
              </a:ext>
            </a:extLst>
          </p:cNvPr>
          <p:cNvSpPr txBox="1"/>
          <p:nvPr/>
        </p:nvSpPr>
        <p:spPr>
          <a:xfrm>
            <a:off x="3153581" y="4488323"/>
            <a:ext cx="3151414" cy="430887"/>
          </a:xfrm>
          <a:prstGeom prst="rect">
            <a:avLst/>
          </a:prstGeom>
          <a:noFill/>
        </p:spPr>
        <p:txBody>
          <a:bodyPr wrap="square" rtlCol="0">
            <a:spAutoFit/>
          </a:bodyPr>
          <a:lstStyle/>
          <a:p>
            <a:pPr algn="ctr"/>
            <a:r>
              <a:rPr lang="en-GB" sz="1100" dirty="0">
                <a:solidFill>
                  <a:schemeClr val="bg1"/>
                </a:solidFill>
                <a:latin typeface="Calibri" panose="020F0502020204030204" pitchFamily="34" charset="0"/>
                <a:cs typeface="Calibri" panose="020F0502020204030204" pitchFamily="34" charset="0"/>
              </a:rPr>
              <a:t>AWE Blacknest, </a:t>
            </a:r>
            <a:r>
              <a:rPr lang="en-GB" sz="1100" dirty="0" err="1">
                <a:solidFill>
                  <a:schemeClr val="bg1"/>
                </a:solidFill>
                <a:latin typeface="Calibri" panose="020F0502020204030204" pitchFamily="34" charset="0"/>
                <a:cs typeface="Calibri" panose="020F0502020204030204" pitchFamily="34" charset="0"/>
              </a:rPr>
              <a:t>Brimpton</a:t>
            </a:r>
            <a:r>
              <a:rPr lang="en-GB" sz="1100" dirty="0">
                <a:solidFill>
                  <a:schemeClr val="bg1"/>
                </a:solidFill>
                <a:latin typeface="Calibri" panose="020F0502020204030204" pitchFamily="34" charset="0"/>
                <a:cs typeface="Calibri" panose="020F0502020204030204" pitchFamily="34" charset="0"/>
              </a:rPr>
              <a:t>, RG7 4RS, United Kingdom</a:t>
            </a:r>
            <a:endParaRPr lang="en-AT" sz="11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D279A673-1808-1544-8A21-B775AE6A45B8}"/>
              </a:ext>
            </a:extLst>
          </p:cNvPr>
          <p:cNvPicPr>
            <a:picLocks noChangeAspect="1"/>
          </p:cNvPicPr>
          <p:nvPr/>
        </p:nvPicPr>
        <p:blipFill>
          <a:blip r:embed="rId2"/>
          <a:stretch>
            <a:fillRect/>
          </a:stretch>
        </p:blipFill>
        <p:spPr>
          <a:xfrm>
            <a:off x="225600" y="3867150"/>
            <a:ext cx="571500" cy="863600"/>
          </a:xfrm>
          <a:prstGeom prst="rect">
            <a:avLst/>
          </a:prstGeom>
        </p:spPr>
      </p:pic>
      <p:sp>
        <p:nvSpPr>
          <p:cNvPr id="11" name="TextBox 10">
            <a:extLst>
              <a:ext uri="{FF2B5EF4-FFF2-40B4-BE49-F238E27FC236}">
                <a16:creationId xmlns:a16="http://schemas.microsoft.com/office/drawing/2014/main" id="{0C501917-BF0A-C54B-AB4E-B0C62C356E93}"/>
              </a:ext>
            </a:extLst>
          </p:cNvPr>
          <p:cNvSpPr txBox="1"/>
          <p:nvPr/>
        </p:nvSpPr>
        <p:spPr>
          <a:xfrm>
            <a:off x="3153581" y="2800991"/>
            <a:ext cx="2836838" cy="307905"/>
          </a:xfrm>
          <a:prstGeom prst="rect">
            <a:avLst/>
          </a:prstGeom>
          <a:noFill/>
        </p:spPr>
        <p:txBody>
          <a:bodyPr wrap="square" rtlCol="0">
            <a:spAutoFit/>
          </a:bodyPr>
          <a:lstStyle/>
          <a:p>
            <a:pPr algn="ctr"/>
            <a:r>
              <a:rPr lang="en-GB" sz="1401" dirty="0">
                <a:solidFill>
                  <a:schemeClr val="bg1"/>
                </a:solidFill>
                <a:latin typeface="Arial" panose="020B0604020202020204" pitchFamily="34" charset="0"/>
                <a:cs typeface="Arial" panose="020B0604020202020204" pitchFamily="34" charset="0"/>
              </a:rPr>
              <a:t>Poster P2.3-240</a:t>
            </a:r>
            <a:endParaRPr lang="en-AT" sz="1401" dirty="0">
              <a:solidFill>
                <a:schemeClr val="bg1"/>
              </a:solidFill>
              <a:latin typeface="Arial" panose="020B0604020202020204" pitchFamily="34" charset="0"/>
              <a:cs typeface="Arial" panose="020B0604020202020204" pitchFamily="34" charset="0"/>
            </a:endParaRPr>
          </a:p>
        </p:txBody>
      </p:sp>
      <p:pic>
        <p:nvPicPr>
          <p:cNvPr id="6" name="Picture 5" descr="Text&#10;&#10;Description automatically generated">
            <a:extLst>
              <a:ext uri="{FF2B5EF4-FFF2-40B4-BE49-F238E27FC236}">
                <a16:creationId xmlns:a16="http://schemas.microsoft.com/office/drawing/2014/main" id="{12A556B6-A261-4EB2-BD86-3987E29CB4CB}"/>
              </a:ext>
            </a:extLst>
          </p:cNvPr>
          <p:cNvPicPr>
            <a:picLocks noChangeAspect="1"/>
          </p:cNvPicPr>
          <p:nvPr/>
        </p:nvPicPr>
        <p:blipFill>
          <a:blip r:embed="rId3"/>
          <a:stretch>
            <a:fillRect/>
          </a:stretch>
        </p:blipFill>
        <p:spPr>
          <a:xfrm>
            <a:off x="3472791" y="3287601"/>
            <a:ext cx="2517628" cy="1416166"/>
          </a:xfrm>
          <a:prstGeom prst="rect">
            <a:avLst/>
          </a:prstGeom>
        </p:spPr>
      </p:pic>
    </p:spTree>
    <p:extLst>
      <p:ext uri="{BB962C8B-B14F-4D97-AF65-F5344CB8AC3E}">
        <p14:creationId xmlns:p14="http://schemas.microsoft.com/office/powerpoint/2010/main" val="400046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9337F-D773-4D7B-A568-2558758C42F0}"/>
              </a:ext>
            </a:extLst>
          </p:cNvPr>
          <p:cNvPicPr>
            <a:picLocks noChangeAspect="1"/>
          </p:cNvPicPr>
          <p:nvPr/>
        </p:nvPicPr>
        <p:blipFill rotWithShape="1">
          <a:blip r:embed="rId2"/>
          <a:srcRect/>
          <a:stretch/>
        </p:blipFill>
        <p:spPr>
          <a:xfrm>
            <a:off x="5764106" y="886824"/>
            <a:ext cx="3379893" cy="3998866"/>
          </a:xfrm>
          <a:prstGeom prst="rect">
            <a:avLst/>
          </a:prstGeom>
        </p:spPr>
      </p:pic>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GB" sz="3600" dirty="0">
                <a:solidFill>
                  <a:srgbClr val="DFC5DF"/>
                </a:solidFill>
                <a:latin typeface="Arial" panose="020B0604020202020204" pitchFamily="34" charset="0"/>
                <a:cs typeface="Arial" panose="020B0604020202020204" pitchFamily="34" charset="0"/>
              </a:rPr>
              <a:t>CONCLUSIONS</a:t>
            </a:r>
            <a:endParaRPr lang="en-AT" sz="3600" dirty="0">
              <a:solidFill>
                <a:srgbClr val="DFC5DF"/>
              </a:solidFill>
              <a:latin typeface="Arial" panose="020B0604020202020204" pitchFamily="34" charset="0"/>
              <a:cs typeface="Arial" panose="020B0604020202020204" pitchFamily="34" charset="0"/>
            </a:endParaRPr>
          </a:p>
        </p:txBody>
      </p:sp>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p:sp>
        <p:nvSpPr>
          <p:cNvPr id="18" name="Rectangle 17">
            <a:extLst>
              <a:ext uri="{FF2B5EF4-FFF2-40B4-BE49-F238E27FC236}">
                <a16:creationId xmlns:a16="http://schemas.microsoft.com/office/drawing/2014/main" id="{B344C23D-F5F6-40A7-A26C-8B90824ABDCB}"/>
              </a:ext>
            </a:extLst>
          </p:cNvPr>
          <p:cNvSpPr/>
          <p:nvPr/>
        </p:nvSpPr>
        <p:spPr>
          <a:xfrm>
            <a:off x="499911" y="1735744"/>
            <a:ext cx="3809254" cy="2890087"/>
          </a:xfrm>
          <a:prstGeom prst="rect">
            <a:avLst/>
          </a:prstGeom>
        </p:spPr>
        <p:txBody>
          <a:bodyPr wrap="square" numCol="1">
            <a:spAutoFit/>
          </a:bodyPr>
          <a:lstStyle/>
          <a:p>
            <a:pPr algn="ctr">
              <a:lnSpc>
                <a:spcPct val="150000"/>
              </a:lnSpc>
              <a:spcAft>
                <a:spcPct val="50000"/>
              </a:spcAft>
              <a:defRPr/>
            </a:pPr>
            <a:r>
              <a:rPr lang="en-GB" sz="1050" b="1" u="sng" dirty="0">
                <a:latin typeface="Arial" panose="020B0604020202020204" pitchFamily="34" charset="0"/>
                <a:cs typeface="Arial" panose="020B0604020202020204" pitchFamily="34" charset="0"/>
              </a:rPr>
              <a:t>FINDINGS</a:t>
            </a:r>
          </a:p>
          <a:p>
            <a:pPr>
              <a:lnSpc>
                <a:spcPct val="150000"/>
              </a:lnSpc>
              <a:spcAft>
                <a:spcPct val="50000"/>
              </a:spcAft>
              <a:buFontTx/>
              <a:buChar char="•"/>
              <a:defRPr/>
            </a:pPr>
            <a:r>
              <a:rPr lang="en-GB" sz="1050" dirty="0">
                <a:latin typeface="Arial" panose="020B0604020202020204" pitchFamily="34" charset="0"/>
                <a:cs typeface="Arial" panose="020B0604020202020204" pitchFamily="34" charset="0"/>
              </a:rPr>
              <a:t>The variation of slope </a:t>
            </a:r>
            <a:r>
              <a:rPr lang="en-GB" sz="1050" i="1" dirty="0">
                <a:latin typeface="Arial" panose="020B0604020202020204" pitchFamily="34" charset="0"/>
                <a:cs typeface="Arial" panose="020B0604020202020204" pitchFamily="34" charset="0"/>
              </a:rPr>
              <a:t>a</a:t>
            </a:r>
            <a:r>
              <a:rPr lang="en-GB" sz="1050" dirty="0">
                <a:latin typeface="Arial" panose="020B0604020202020204" pitchFamily="34" charset="0"/>
                <a:cs typeface="Arial" panose="020B0604020202020204" pitchFamily="34" charset="0"/>
              </a:rPr>
              <a:t> in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-log yield relationship may also affect </a:t>
            </a:r>
            <a:r>
              <a:rPr lang="en-GB" sz="1050" dirty="0" err="1">
                <a:latin typeface="Arial" panose="020B0604020202020204" pitchFamily="34" charset="0"/>
                <a:cs typeface="Arial" panose="020B0604020202020204" pitchFamily="34" charset="0"/>
              </a:rPr>
              <a:t>m</a:t>
            </a:r>
            <a:r>
              <a:rPr lang="en-GB" sz="1050" baseline="-25000" dirty="0" err="1">
                <a:latin typeface="Arial" panose="020B0604020202020204" pitchFamily="34" charset="0"/>
                <a:cs typeface="Arial" panose="020B0604020202020204" pitchFamily="34" charset="0"/>
              </a:rPr>
              <a:t>b</a:t>
            </a:r>
            <a:r>
              <a:rPr lang="en-GB" sz="1050" dirty="0" err="1">
                <a:latin typeface="Arial" panose="020B0604020202020204" pitchFamily="34" charset="0"/>
                <a:cs typeface="Arial" panose="020B0604020202020204" pitchFamily="34" charset="0"/>
              </a:rPr>
              <a:t>:M</a:t>
            </a:r>
            <a:r>
              <a:rPr lang="en-GB" sz="1050" baseline="-25000" dirty="0" err="1">
                <a:latin typeface="Arial" panose="020B0604020202020204" pitchFamily="34" charset="0"/>
                <a:cs typeface="Arial" panose="020B0604020202020204" pitchFamily="34" charset="0"/>
              </a:rPr>
              <a:t>s</a:t>
            </a:r>
            <a:r>
              <a:rPr lang="en-GB" sz="1050" dirty="0">
                <a:latin typeface="Arial" panose="020B0604020202020204" pitchFamily="34" charset="0"/>
                <a:cs typeface="Arial" panose="020B0604020202020204" pitchFamily="34" charset="0"/>
              </a:rPr>
              <a:t> relationship. </a:t>
            </a:r>
          </a:p>
          <a:p>
            <a:pPr>
              <a:lnSpc>
                <a:spcPct val="150000"/>
              </a:lnSpc>
              <a:spcAft>
                <a:spcPct val="50000"/>
              </a:spcAft>
              <a:buFontTx/>
              <a:buChar char="•"/>
              <a:defRPr/>
            </a:pPr>
            <a:r>
              <a:rPr lang="en-GB" sz="1050" dirty="0">
                <a:latin typeface="Arial" panose="020B0604020202020204" pitchFamily="34" charset="0"/>
                <a:cs typeface="Arial" panose="020B0604020202020204" pitchFamily="34" charset="0"/>
              </a:rPr>
              <a:t>Both </a:t>
            </a:r>
            <a:r>
              <a:rPr lang="en-GB" sz="1050" i="1" dirty="0">
                <a:latin typeface="Arial" panose="020B0604020202020204" pitchFamily="34" charset="0"/>
                <a:cs typeface="Arial" panose="020B0604020202020204" pitchFamily="34" charset="0"/>
              </a:rPr>
              <a:t>t* </a:t>
            </a:r>
            <a:r>
              <a:rPr lang="en-GB" sz="1050" dirty="0">
                <a:latin typeface="Arial" panose="020B0604020202020204" pitchFamily="34" charset="0"/>
                <a:cs typeface="Arial" panose="020B0604020202020204" pitchFamily="34" charset="0"/>
              </a:rPr>
              <a:t> and lithology have a significant impact on the slope of the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-log yield relationship, </a:t>
            </a:r>
            <a:r>
              <a:rPr lang="en-GB" sz="1050" i="1" dirty="0">
                <a:latin typeface="Arial" panose="020B0604020202020204" pitchFamily="34" charset="0"/>
                <a:cs typeface="Arial" panose="020B0604020202020204" pitchFamily="34" charset="0"/>
              </a:rPr>
              <a:t>a</a:t>
            </a:r>
            <a:r>
              <a:rPr lang="en-GB" sz="1050" dirty="0">
                <a:latin typeface="Arial" panose="020B0604020202020204" pitchFamily="34" charset="0"/>
                <a:cs typeface="Arial" panose="020B0604020202020204" pitchFamily="34" charset="0"/>
              </a:rPr>
              <a:t>. </a:t>
            </a:r>
          </a:p>
          <a:p>
            <a:pPr>
              <a:lnSpc>
                <a:spcPct val="150000"/>
              </a:lnSpc>
              <a:spcAft>
                <a:spcPct val="50000"/>
              </a:spcAft>
              <a:buFontTx/>
              <a:buChar char="•"/>
              <a:defRPr/>
            </a:pPr>
            <a:r>
              <a:rPr lang="en-GB" sz="1050" dirty="0">
                <a:latin typeface="Arial" panose="020B0604020202020204" pitchFamily="34" charset="0"/>
                <a:cs typeface="Arial" panose="020B0604020202020204" pitchFamily="34" charset="0"/>
              </a:rPr>
              <a:t>The instrument response of the seismometer producing the data has a more subtle effect on </a:t>
            </a:r>
            <a:r>
              <a:rPr lang="en-GB" sz="1050" i="1" dirty="0">
                <a:latin typeface="Arial" panose="020B0604020202020204" pitchFamily="34" charset="0"/>
                <a:cs typeface="Arial" panose="020B0604020202020204" pitchFamily="34" charset="0"/>
              </a:rPr>
              <a:t>a</a:t>
            </a:r>
            <a:r>
              <a:rPr lang="en-GB" sz="1050" dirty="0">
                <a:latin typeface="Arial" panose="020B0604020202020204" pitchFamily="34" charset="0"/>
                <a:cs typeface="Arial" panose="020B0604020202020204" pitchFamily="34" charset="0"/>
              </a:rPr>
              <a:t>, but for certain </a:t>
            </a:r>
            <a:r>
              <a:rPr lang="en-GB" sz="1050" i="1" dirty="0">
                <a:latin typeface="Arial" panose="020B0604020202020204" pitchFamily="34" charset="0"/>
                <a:cs typeface="Arial" panose="020B0604020202020204" pitchFamily="34" charset="0"/>
              </a:rPr>
              <a:t>t*</a:t>
            </a:r>
            <a:r>
              <a:rPr lang="en-GB" sz="1050" dirty="0">
                <a:latin typeface="Arial" panose="020B0604020202020204" pitchFamily="34" charset="0"/>
                <a:cs typeface="Arial" panose="020B0604020202020204" pitchFamily="34" charset="0"/>
              </a:rPr>
              <a:t> and lithology combinations, the effect is compounded. </a:t>
            </a:r>
          </a:p>
          <a:p>
            <a:pPr>
              <a:lnSpc>
                <a:spcPct val="150000"/>
              </a:lnSpc>
              <a:spcAft>
                <a:spcPct val="50000"/>
              </a:spcAft>
              <a:defRPr/>
            </a:pPr>
            <a:endParaRPr lang="en-GB" sz="1050" dirty="0">
              <a:latin typeface="Arial" panose="020B0604020202020204" pitchFamily="34" charset="0"/>
              <a:cs typeface="Arial" panose="020B0604020202020204" pitchFamily="34" charset="0"/>
            </a:endParaRPr>
          </a:p>
          <a:p>
            <a:pPr>
              <a:lnSpc>
                <a:spcPct val="150000"/>
              </a:lnSpc>
              <a:spcAft>
                <a:spcPct val="50000"/>
              </a:spcAft>
              <a:defRPr/>
            </a:pPr>
            <a:endParaRPr lang="en-US" sz="1050" dirty="0">
              <a:latin typeface="Arial" panose="020B0604020202020204" pitchFamily="34" charset="0"/>
              <a:cs typeface="Arial" panose="020B0604020202020204" pitchFamily="34" charset="0"/>
            </a:endParaRPr>
          </a:p>
        </p:txBody>
      </p:sp>
      <p:sp>
        <p:nvSpPr>
          <p:cNvPr id="39" name="Text Box 195">
            <a:extLst>
              <a:ext uri="{FF2B5EF4-FFF2-40B4-BE49-F238E27FC236}">
                <a16:creationId xmlns:a16="http://schemas.microsoft.com/office/drawing/2014/main" id="{E5C260AA-7349-4164-B3F3-ABEA6859349F}"/>
              </a:ext>
            </a:extLst>
          </p:cNvPr>
          <p:cNvSpPr txBox="1">
            <a:spLocks noChangeArrowheads="1"/>
          </p:cNvSpPr>
          <p:nvPr/>
        </p:nvSpPr>
        <p:spPr bwMode="auto">
          <a:xfrm>
            <a:off x="133464" y="850055"/>
            <a:ext cx="184275" cy="307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49" tIns="45674" rIns="91349" bIns="45674">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marL="912813" defTabSz="1292225">
              <a:defRPr sz="2400">
                <a:solidFill>
                  <a:schemeClr val="tx1"/>
                </a:solidFill>
                <a:latin typeface="Arial" charset="0"/>
                <a:ea typeface="ＭＳ Ｐゴシック" charset="0"/>
              </a:defRPr>
            </a:lvl3pPr>
            <a:lvl4pPr marL="1370013" defTabSz="1292225">
              <a:defRPr sz="2400">
                <a:solidFill>
                  <a:schemeClr val="tx1"/>
                </a:solidFill>
                <a:latin typeface="Arial" charset="0"/>
                <a:ea typeface="ＭＳ Ｐゴシック" charset="0"/>
              </a:defRPr>
            </a:lvl4pPr>
            <a:lvl5pPr marL="1827213" defTabSz="1292225">
              <a:defRPr sz="2400">
                <a:solidFill>
                  <a:schemeClr val="tx1"/>
                </a:solidFill>
                <a:latin typeface="Arial" charset="0"/>
                <a:ea typeface="ＭＳ Ｐゴシック" charset="0"/>
              </a:defRPr>
            </a:lvl5pPr>
            <a:lvl6pPr marL="2284413" defTabSz="1292225" eaLnBrk="0" fontAlgn="base" hangingPunct="0">
              <a:spcBef>
                <a:spcPct val="0"/>
              </a:spcBef>
              <a:spcAft>
                <a:spcPct val="0"/>
              </a:spcAft>
              <a:defRPr sz="2400">
                <a:solidFill>
                  <a:schemeClr val="tx1"/>
                </a:solidFill>
                <a:latin typeface="Arial" charset="0"/>
                <a:ea typeface="ＭＳ Ｐゴシック" charset="0"/>
              </a:defRPr>
            </a:lvl6pPr>
            <a:lvl7pPr marL="2741613" defTabSz="1292225" eaLnBrk="0" fontAlgn="base" hangingPunct="0">
              <a:spcBef>
                <a:spcPct val="0"/>
              </a:spcBef>
              <a:spcAft>
                <a:spcPct val="0"/>
              </a:spcAft>
              <a:defRPr sz="2400">
                <a:solidFill>
                  <a:schemeClr val="tx1"/>
                </a:solidFill>
                <a:latin typeface="Arial" charset="0"/>
                <a:ea typeface="ＭＳ Ｐゴシック" charset="0"/>
              </a:defRPr>
            </a:lvl7pPr>
            <a:lvl8pPr marL="3198813" defTabSz="1292225" eaLnBrk="0" fontAlgn="base" hangingPunct="0">
              <a:spcBef>
                <a:spcPct val="0"/>
              </a:spcBef>
              <a:spcAft>
                <a:spcPct val="0"/>
              </a:spcAft>
              <a:defRPr sz="2400">
                <a:solidFill>
                  <a:schemeClr val="tx1"/>
                </a:solidFill>
                <a:latin typeface="Arial" charset="0"/>
                <a:ea typeface="ＭＳ Ｐゴシック" charset="0"/>
              </a:defRPr>
            </a:lvl8pPr>
            <a:lvl9pPr marL="3656013" defTabSz="1292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129222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endParaRPr>
          </a:p>
        </p:txBody>
      </p:sp>
      <p:sp>
        <p:nvSpPr>
          <p:cNvPr id="8" name="Rectangle 7">
            <a:extLst>
              <a:ext uri="{FF2B5EF4-FFF2-40B4-BE49-F238E27FC236}">
                <a16:creationId xmlns:a16="http://schemas.microsoft.com/office/drawing/2014/main" id="{07ACAB9E-E809-4894-9074-FAB1139E78CC}"/>
              </a:ext>
            </a:extLst>
          </p:cNvPr>
          <p:cNvSpPr/>
          <p:nvPr/>
        </p:nvSpPr>
        <p:spPr>
          <a:xfrm>
            <a:off x="6432492" y="4689101"/>
            <a:ext cx="2797561" cy="200055"/>
          </a:xfrm>
          <a:prstGeom prst="rect">
            <a:avLst/>
          </a:prstGeom>
        </p:spPr>
        <p:txBody>
          <a:bodyPr wrap="none">
            <a:spAutoFit/>
          </a:bodyPr>
          <a:lstStyle/>
          <a:p>
            <a:r>
              <a:rPr lang="en-GB" sz="700" b="1" dirty="0">
                <a:solidFill>
                  <a:schemeClr val="bg1"/>
                </a:solidFill>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300" dirty="0">
              <a:solidFill>
                <a:schemeClr val="bg1"/>
              </a:solidFill>
            </a:endParaRPr>
          </a:p>
        </p:txBody>
      </p:sp>
      <p:sp>
        <p:nvSpPr>
          <p:cNvPr id="2" name="Rectangle 1">
            <a:extLst>
              <a:ext uri="{FF2B5EF4-FFF2-40B4-BE49-F238E27FC236}">
                <a16:creationId xmlns:a16="http://schemas.microsoft.com/office/drawing/2014/main" id="{982D9818-64A5-49A6-B692-BDFEB1E6ECAD}"/>
              </a:ext>
            </a:extLst>
          </p:cNvPr>
          <p:cNvSpPr/>
          <p:nvPr/>
        </p:nvSpPr>
        <p:spPr>
          <a:xfrm>
            <a:off x="4527865" y="1700443"/>
            <a:ext cx="3809254" cy="2728504"/>
          </a:xfrm>
          <a:prstGeom prst="rect">
            <a:avLst/>
          </a:prstGeom>
        </p:spPr>
        <p:txBody>
          <a:bodyPr wrap="square">
            <a:spAutoFit/>
          </a:bodyPr>
          <a:lstStyle/>
          <a:p>
            <a:pPr algn="ctr">
              <a:lnSpc>
                <a:spcPct val="150000"/>
              </a:lnSpc>
              <a:spcAft>
                <a:spcPct val="50000"/>
              </a:spcAft>
              <a:defRPr/>
            </a:pPr>
            <a:r>
              <a:rPr lang="en-GB" sz="1050" b="1" u="sng" dirty="0">
                <a:latin typeface="Arial" panose="020B0604020202020204" pitchFamily="34" charset="0"/>
                <a:cs typeface="Arial" panose="020B0604020202020204" pitchFamily="34" charset="0"/>
              </a:rPr>
              <a:t>IMPLICATIONS</a:t>
            </a:r>
          </a:p>
          <a:p>
            <a:pPr>
              <a:lnSpc>
                <a:spcPct val="150000"/>
              </a:lnSpc>
              <a:spcAft>
                <a:spcPct val="50000"/>
              </a:spcAft>
              <a:buFontTx/>
              <a:buChar char="•"/>
              <a:defRPr/>
            </a:pPr>
            <a:r>
              <a:rPr lang="en-GB" sz="1050" dirty="0">
                <a:latin typeface="Arial" panose="020B0604020202020204" pitchFamily="34" charset="0"/>
                <a:cs typeface="Arial" panose="020B0604020202020204" pitchFamily="34" charset="0"/>
              </a:rPr>
              <a:t>Underground nuclear explosions which lay close to the </a:t>
            </a:r>
            <a:r>
              <a:rPr lang="en-GB" sz="1050" dirty="0" err="1">
                <a:latin typeface="Arial" panose="020B0604020202020204" pitchFamily="34" charset="0"/>
                <a:cs typeface="Arial" panose="020B0604020202020204" pitchFamily="34" charset="0"/>
              </a:rPr>
              <a:t>m</a:t>
            </a:r>
            <a:r>
              <a:rPr lang="en-GB" sz="1050" baseline="-25000" dirty="0" err="1">
                <a:latin typeface="Arial" panose="020B0604020202020204" pitchFamily="34" charset="0"/>
                <a:cs typeface="Arial" panose="020B0604020202020204" pitchFamily="34" charset="0"/>
              </a:rPr>
              <a:t>b</a:t>
            </a:r>
            <a:r>
              <a:rPr lang="en-GB" sz="1050" dirty="0" err="1">
                <a:latin typeface="Arial" panose="020B0604020202020204" pitchFamily="34" charset="0"/>
                <a:cs typeface="Arial" panose="020B0604020202020204" pitchFamily="34" charset="0"/>
              </a:rPr>
              <a:t>:M</a:t>
            </a:r>
            <a:r>
              <a:rPr lang="en-GB" sz="1050" baseline="-25000" dirty="0" err="1">
                <a:latin typeface="Arial" panose="020B0604020202020204" pitchFamily="34" charset="0"/>
                <a:cs typeface="Arial" panose="020B0604020202020204" pitchFamily="34" charset="0"/>
              </a:rPr>
              <a:t>s</a:t>
            </a:r>
            <a:r>
              <a:rPr lang="en-GB" sz="1050" dirty="0">
                <a:latin typeface="Arial" panose="020B0604020202020204" pitchFamily="34" charset="0"/>
                <a:cs typeface="Arial" panose="020B0604020202020204" pitchFamily="34" charset="0"/>
              </a:rPr>
              <a:t> discriminant line may be affected by these variations, leading to incorrect classification of events.</a:t>
            </a:r>
          </a:p>
          <a:p>
            <a:pPr>
              <a:lnSpc>
                <a:spcPct val="150000"/>
              </a:lnSpc>
              <a:spcAft>
                <a:spcPct val="50000"/>
              </a:spcAft>
              <a:buFontTx/>
              <a:buChar char="•"/>
              <a:defRPr/>
            </a:pPr>
            <a:r>
              <a:rPr lang="en-GB" sz="1050" dirty="0">
                <a:latin typeface="Arial" panose="020B0604020202020204" pitchFamily="34" charset="0"/>
                <a:cs typeface="Arial" panose="020B0604020202020204" pitchFamily="34" charset="0"/>
              </a:rPr>
              <a:t>The </a:t>
            </a:r>
            <a:r>
              <a:rPr lang="en-GB" sz="1050" dirty="0" err="1">
                <a:latin typeface="Arial" panose="020B0604020202020204" pitchFamily="34" charset="0"/>
                <a:cs typeface="Arial" panose="020B0604020202020204" pitchFamily="34" charset="0"/>
              </a:rPr>
              <a:t>m</a:t>
            </a:r>
            <a:r>
              <a:rPr lang="en-GB" sz="1050" baseline="-25000" dirty="0" err="1">
                <a:latin typeface="Arial" panose="020B0604020202020204" pitchFamily="34" charset="0"/>
                <a:cs typeface="Arial" panose="020B0604020202020204" pitchFamily="34" charset="0"/>
              </a:rPr>
              <a:t>b</a:t>
            </a:r>
            <a:r>
              <a:rPr lang="en-GB" sz="1050" dirty="0" err="1">
                <a:latin typeface="Arial" panose="020B0604020202020204" pitchFamily="34" charset="0"/>
                <a:cs typeface="Arial" panose="020B0604020202020204" pitchFamily="34" charset="0"/>
              </a:rPr>
              <a:t>:M</a:t>
            </a:r>
            <a:r>
              <a:rPr lang="en-GB" sz="1050" baseline="-25000" dirty="0" err="1">
                <a:latin typeface="Arial" panose="020B0604020202020204" pitchFamily="34" charset="0"/>
                <a:cs typeface="Arial" panose="020B0604020202020204" pitchFamily="34" charset="0"/>
              </a:rPr>
              <a:t>s</a:t>
            </a:r>
            <a:r>
              <a:rPr lang="en-GB" sz="1050" dirty="0">
                <a:latin typeface="Arial" panose="020B0604020202020204" pitchFamily="34" charset="0"/>
                <a:cs typeface="Arial" panose="020B0604020202020204" pitchFamily="34" charset="0"/>
              </a:rPr>
              <a:t> screening criteria is currently applied globally, this work suggests it may be more appropriate to derive regional discriminants. </a:t>
            </a:r>
          </a:p>
          <a:p>
            <a:pPr>
              <a:lnSpc>
                <a:spcPct val="150000"/>
              </a:lnSpc>
              <a:spcAft>
                <a:spcPct val="50000"/>
              </a:spcAft>
              <a:buFontTx/>
              <a:buChar char="•"/>
              <a:defRPr/>
            </a:pPr>
            <a:r>
              <a:rPr lang="en-GB" sz="1050" dirty="0">
                <a:latin typeface="Arial" panose="020B0604020202020204" pitchFamily="34" charset="0"/>
                <a:cs typeface="Arial" panose="020B0604020202020204" pitchFamily="34" charset="0"/>
              </a:rPr>
              <a:t>The instrument response affects station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 estimates in IDC provisional operations, investigation is required in using common instrument response for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 calculations.</a:t>
            </a:r>
          </a:p>
        </p:txBody>
      </p:sp>
      <p:cxnSp>
        <p:nvCxnSpPr>
          <p:cNvPr id="10" name="Straight Connector 9">
            <a:extLst>
              <a:ext uri="{FF2B5EF4-FFF2-40B4-BE49-F238E27FC236}">
                <a16:creationId xmlns:a16="http://schemas.microsoft.com/office/drawing/2014/main" id="{4201A079-BAD2-4776-924F-536D38575FDB}"/>
              </a:ext>
            </a:extLst>
          </p:cNvPr>
          <p:cNvCxnSpPr>
            <a:cxnSpLocks/>
          </p:cNvCxnSpPr>
          <p:nvPr/>
        </p:nvCxnSpPr>
        <p:spPr>
          <a:xfrm>
            <a:off x="4324615" y="881744"/>
            <a:ext cx="0" cy="4007412"/>
          </a:xfrm>
          <a:prstGeom prst="line">
            <a:avLst/>
          </a:prstGeom>
          <a:ln w="127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68880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9337F-D773-4D7B-A568-2558758C42F0}"/>
              </a:ext>
            </a:extLst>
          </p:cNvPr>
          <p:cNvPicPr>
            <a:picLocks noChangeAspect="1"/>
          </p:cNvPicPr>
          <p:nvPr/>
        </p:nvPicPr>
        <p:blipFill rotWithShape="1">
          <a:blip r:embed="rId2"/>
          <a:srcRect/>
          <a:stretch/>
        </p:blipFill>
        <p:spPr>
          <a:xfrm>
            <a:off x="5764106" y="886824"/>
            <a:ext cx="3379893" cy="3998866"/>
          </a:xfrm>
          <a:prstGeom prst="rect">
            <a:avLst/>
          </a:prstGeom>
        </p:spPr>
      </p:pic>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GB" sz="3600" dirty="0">
                <a:solidFill>
                  <a:srgbClr val="DFC5DF"/>
                </a:solidFill>
                <a:latin typeface="Arial" panose="020B0604020202020204" pitchFamily="34" charset="0"/>
                <a:cs typeface="Arial" panose="020B0604020202020204" pitchFamily="34" charset="0"/>
              </a:rPr>
              <a:t>FUTURE WORK</a:t>
            </a:r>
            <a:endParaRPr lang="en-AT" sz="3600" dirty="0">
              <a:solidFill>
                <a:srgbClr val="DFC5DF"/>
              </a:solidFill>
              <a:latin typeface="Arial" panose="020B0604020202020204" pitchFamily="34" charset="0"/>
              <a:cs typeface="Arial" panose="020B0604020202020204" pitchFamily="34" charset="0"/>
            </a:endParaRPr>
          </a:p>
        </p:txBody>
      </p:sp>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p:sp>
        <p:nvSpPr>
          <p:cNvPr id="18" name="Rectangle 17">
            <a:extLst>
              <a:ext uri="{FF2B5EF4-FFF2-40B4-BE49-F238E27FC236}">
                <a16:creationId xmlns:a16="http://schemas.microsoft.com/office/drawing/2014/main" id="{B344C23D-F5F6-40A7-A26C-8B90824ABDCB}"/>
              </a:ext>
            </a:extLst>
          </p:cNvPr>
          <p:cNvSpPr/>
          <p:nvPr/>
        </p:nvSpPr>
        <p:spPr>
          <a:xfrm>
            <a:off x="543644" y="1323360"/>
            <a:ext cx="7986369" cy="2141292"/>
          </a:xfrm>
          <a:prstGeom prst="rect">
            <a:avLst/>
          </a:prstGeom>
        </p:spPr>
        <p:txBody>
          <a:bodyPr wrap="square">
            <a:spAutoFit/>
          </a:bodyPr>
          <a:lstStyle/>
          <a:p>
            <a:pPr>
              <a:lnSpc>
                <a:spcPts val="1800"/>
              </a:lnSpc>
              <a:spcAft>
                <a:spcPct val="50000"/>
              </a:spcAft>
              <a:buFontTx/>
              <a:buChar char="•"/>
              <a:defRPr/>
            </a:pPr>
            <a:r>
              <a:rPr lang="en-GB" sz="1000" dirty="0">
                <a:latin typeface="Arial" panose="020B0604020202020204" pitchFamily="34" charset="0"/>
                <a:cs typeface="Arial" panose="020B0604020202020204" pitchFamily="34" charset="0"/>
              </a:rPr>
              <a:t>Consider the effect of varying </a:t>
            </a:r>
            <a:r>
              <a:rPr lang="en-GB" sz="1000" i="1" dirty="0">
                <a:latin typeface="Arial" panose="020B0604020202020204" pitchFamily="34" charset="0"/>
                <a:cs typeface="Arial" panose="020B0604020202020204" pitchFamily="34" charset="0"/>
              </a:rPr>
              <a:t>t*</a:t>
            </a:r>
            <a:r>
              <a:rPr lang="en-GB" sz="1000" dirty="0">
                <a:latin typeface="Arial" panose="020B0604020202020204" pitchFamily="34" charset="0"/>
                <a:cs typeface="Arial" panose="020B0604020202020204" pitchFamily="34" charset="0"/>
              </a:rPr>
              <a:t> with frequency. </a:t>
            </a:r>
          </a:p>
          <a:p>
            <a:pPr>
              <a:lnSpc>
                <a:spcPts val="1800"/>
              </a:lnSpc>
              <a:spcAft>
                <a:spcPct val="50000"/>
              </a:spcAft>
              <a:buFontTx/>
              <a:buChar char="•"/>
              <a:defRPr/>
            </a:pPr>
            <a:r>
              <a:rPr lang="en-GB" sz="1000" dirty="0">
                <a:latin typeface="Arial" panose="020B0604020202020204" pitchFamily="34" charset="0"/>
                <a:cs typeface="Arial" panose="020B0604020202020204" pitchFamily="34" charset="0"/>
              </a:rPr>
              <a:t>Understand the implications of using nominally modelled depth phases through incorporating increasing complexity.</a:t>
            </a:r>
          </a:p>
          <a:p>
            <a:pPr>
              <a:lnSpc>
                <a:spcPts val="1800"/>
              </a:lnSpc>
              <a:spcAft>
                <a:spcPct val="50000"/>
              </a:spcAft>
              <a:buFontTx/>
              <a:buChar char="•"/>
              <a:defRPr/>
            </a:pPr>
            <a:r>
              <a:rPr lang="en-GB" sz="1000" dirty="0">
                <a:latin typeface="Arial" panose="020B0604020202020204" pitchFamily="34" charset="0"/>
                <a:cs typeface="Arial" panose="020B0604020202020204" pitchFamily="34" charset="0"/>
              </a:rPr>
              <a:t>Determine alternative m</a:t>
            </a:r>
            <a:r>
              <a:rPr lang="en-GB" sz="1000" baseline="-25000" dirty="0">
                <a:latin typeface="Arial" panose="020B0604020202020204" pitchFamily="34" charset="0"/>
                <a:cs typeface="Arial" panose="020B0604020202020204" pitchFamily="34" charset="0"/>
              </a:rPr>
              <a:t>b</a:t>
            </a:r>
            <a:r>
              <a:rPr lang="en-GB" sz="1000" dirty="0">
                <a:latin typeface="Arial" panose="020B0604020202020204" pitchFamily="34" charset="0"/>
                <a:cs typeface="Arial" panose="020B0604020202020204" pitchFamily="34" charset="0"/>
              </a:rPr>
              <a:t> measurement technique which considers variation in instrument response.</a:t>
            </a:r>
          </a:p>
          <a:p>
            <a:pPr>
              <a:lnSpc>
                <a:spcPts val="1800"/>
              </a:lnSpc>
              <a:spcAft>
                <a:spcPct val="50000"/>
              </a:spcAft>
              <a:buFontTx/>
              <a:buChar char="•"/>
              <a:defRPr/>
            </a:pPr>
            <a:r>
              <a:rPr lang="en-GB" sz="1000" dirty="0">
                <a:latin typeface="Arial" panose="020B0604020202020204" pitchFamily="34" charset="0"/>
                <a:cs typeface="Arial" panose="020B0604020202020204" pitchFamily="34" charset="0"/>
              </a:rPr>
              <a:t>Collate datasets used for previously published work to allow accurate comparisons between results. </a:t>
            </a:r>
          </a:p>
          <a:p>
            <a:pPr>
              <a:lnSpc>
                <a:spcPts val="1800"/>
              </a:lnSpc>
              <a:spcAft>
                <a:spcPct val="50000"/>
              </a:spcAft>
              <a:buFontTx/>
              <a:buChar char="•"/>
              <a:defRPr/>
            </a:pPr>
            <a:endParaRPr lang="en-US" sz="1000" dirty="0">
              <a:latin typeface="Arial" panose="020B0604020202020204" pitchFamily="34" charset="0"/>
              <a:cs typeface="Arial" panose="020B0604020202020204" pitchFamily="34" charset="0"/>
            </a:endParaRPr>
          </a:p>
          <a:p>
            <a:pPr>
              <a:lnSpc>
                <a:spcPts val="1800"/>
              </a:lnSpc>
              <a:spcAft>
                <a:spcPct val="50000"/>
              </a:spcAft>
              <a:defRPr/>
            </a:pPr>
            <a:endParaRPr lang="en-GB" sz="1000" dirty="0">
              <a:latin typeface="Arial" panose="020B0604020202020204" pitchFamily="34" charset="0"/>
              <a:cs typeface="Arial" panose="020B0604020202020204" pitchFamily="34" charset="0"/>
            </a:endParaRPr>
          </a:p>
          <a:p>
            <a:pPr>
              <a:lnSpc>
                <a:spcPts val="1800"/>
              </a:lnSpc>
              <a:spcAft>
                <a:spcPct val="50000"/>
              </a:spcAft>
              <a:defRPr/>
            </a:pPr>
            <a:endParaRPr lang="en-US" sz="1000" dirty="0">
              <a:latin typeface="Arial" panose="020B0604020202020204" pitchFamily="34" charset="0"/>
              <a:cs typeface="Arial" panose="020B0604020202020204" pitchFamily="34" charset="0"/>
            </a:endParaRPr>
          </a:p>
        </p:txBody>
      </p:sp>
      <p:sp>
        <p:nvSpPr>
          <p:cNvPr id="39" name="Text Box 195">
            <a:extLst>
              <a:ext uri="{FF2B5EF4-FFF2-40B4-BE49-F238E27FC236}">
                <a16:creationId xmlns:a16="http://schemas.microsoft.com/office/drawing/2014/main" id="{E5C260AA-7349-4164-B3F3-ABEA6859349F}"/>
              </a:ext>
            </a:extLst>
          </p:cNvPr>
          <p:cNvSpPr txBox="1">
            <a:spLocks noChangeArrowheads="1"/>
          </p:cNvSpPr>
          <p:nvPr/>
        </p:nvSpPr>
        <p:spPr bwMode="auto">
          <a:xfrm>
            <a:off x="133464" y="850055"/>
            <a:ext cx="184275" cy="307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49" tIns="45674" rIns="91349" bIns="45674">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marL="912813" defTabSz="1292225">
              <a:defRPr sz="2400">
                <a:solidFill>
                  <a:schemeClr val="tx1"/>
                </a:solidFill>
                <a:latin typeface="Arial" charset="0"/>
                <a:ea typeface="ＭＳ Ｐゴシック" charset="0"/>
              </a:defRPr>
            </a:lvl3pPr>
            <a:lvl4pPr marL="1370013" defTabSz="1292225">
              <a:defRPr sz="2400">
                <a:solidFill>
                  <a:schemeClr val="tx1"/>
                </a:solidFill>
                <a:latin typeface="Arial" charset="0"/>
                <a:ea typeface="ＭＳ Ｐゴシック" charset="0"/>
              </a:defRPr>
            </a:lvl4pPr>
            <a:lvl5pPr marL="1827213" defTabSz="1292225">
              <a:defRPr sz="2400">
                <a:solidFill>
                  <a:schemeClr val="tx1"/>
                </a:solidFill>
                <a:latin typeface="Arial" charset="0"/>
                <a:ea typeface="ＭＳ Ｐゴシック" charset="0"/>
              </a:defRPr>
            </a:lvl5pPr>
            <a:lvl6pPr marL="2284413" defTabSz="1292225" eaLnBrk="0" fontAlgn="base" hangingPunct="0">
              <a:spcBef>
                <a:spcPct val="0"/>
              </a:spcBef>
              <a:spcAft>
                <a:spcPct val="0"/>
              </a:spcAft>
              <a:defRPr sz="2400">
                <a:solidFill>
                  <a:schemeClr val="tx1"/>
                </a:solidFill>
                <a:latin typeface="Arial" charset="0"/>
                <a:ea typeface="ＭＳ Ｐゴシック" charset="0"/>
              </a:defRPr>
            </a:lvl6pPr>
            <a:lvl7pPr marL="2741613" defTabSz="1292225" eaLnBrk="0" fontAlgn="base" hangingPunct="0">
              <a:spcBef>
                <a:spcPct val="0"/>
              </a:spcBef>
              <a:spcAft>
                <a:spcPct val="0"/>
              </a:spcAft>
              <a:defRPr sz="2400">
                <a:solidFill>
                  <a:schemeClr val="tx1"/>
                </a:solidFill>
                <a:latin typeface="Arial" charset="0"/>
                <a:ea typeface="ＭＳ Ｐゴシック" charset="0"/>
              </a:defRPr>
            </a:lvl7pPr>
            <a:lvl8pPr marL="3198813" defTabSz="1292225" eaLnBrk="0" fontAlgn="base" hangingPunct="0">
              <a:spcBef>
                <a:spcPct val="0"/>
              </a:spcBef>
              <a:spcAft>
                <a:spcPct val="0"/>
              </a:spcAft>
              <a:defRPr sz="2400">
                <a:solidFill>
                  <a:schemeClr val="tx1"/>
                </a:solidFill>
                <a:latin typeface="Arial" charset="0"/>
                <a:ea typeface="ＭＳ Ｐゴシック" charset="0"/>
              </a:defRPr>
            </a:lvl8pPr>
            <a:lvl9pPr marL="3656013" defTabSz="1292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129222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endParaRPr>
          </a:p>
        </p:txBody>
      </p:sp>
      <p:sp>
        <p:nvSpPr>
          <p:cNvPr id="43" name="Text Box 198">
            <a:extLst>
              <a:ext uri="{FF2B5EF4-FFF2-40B4-BE49-F238E27FC236}">
                <a16:creationId xmlns:a16="http://schemas.microsoft.com/office/drawing/2014/main" id="{79288531-9034-4F1B-8FA6-CBE06A520A7A}"/>
              </a:ext>
            </a:extLst>
          </p:cNvPr>
          <p:cNvSpPr txBox="1">
            <a:spLocks noChangeArrowheads="1"/>
          </p:cNvSpPr>
          <p:nvPr/>
        </p:nvSpPr>
        <p:spPr bwMode="auto">
          <a:xfrm>
            <a:off x="543644" y="3109185"/>
            <a:ext cx="8056711" cy="1569660"/>
          </a:xfrm>
          <a:prstGeom prst="rect">
            <a:avLst/>
          </a:prstGeom>
          <a:solidFill>
            <a:schemeClr val="bg1">
              <a:lumMod val="85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u="sng" dirty="0">
                <a:latin typeface="Arial" panose="020B0604020202020204" pitchFamily="34" charset="0"/>
                <a:cs typeface="Arial" panose="020B0604020202020204" pitchFamily="34" charset="0"/>
              </a:rPr>
              <a:t>References: </a:t>
            </a:r>
            <a:r>
              <a:rPr lang="en-GB" sz="800" dirty="0">
                <a:latin typeface="Arial" panose="020B0604020202020204" pitchFamily="34" charset="0"/>
                <a:cs typeface="Arial" panose="020B0604020202020204" pitchFamily="34" charset="0"/>
              </a:rPr>
              <a:t>Douglas, A. (1987). Differences in upper mantle attenuation between the Nevada and </a:t>
            </a:r>
            <a:r>
              <a:rPr lang="en-GB" sz="800" dirty="0" err="1">
                <a:latin typeface="Arial" panose="020B0604020202020204" pitchFamily="34" charset="0"/>
                <a:cs typeface="Arial" panose="020B0604020202020204" pitchFamily="34" charset="0"/>
              </a:rPr>
              <a:t>Shagan</a:t>
            </a:r>
            <a:r>
              <a:rPr lang="en-GB" sz="800" dirty="0">
                <a:latin typeface="Arial" panose="020B0604020202020204" pitchFamily="34" charset="0"/>
                <a:cs typeface="Arial" panose="020B0604020202020204" pitchFamily="34" charset="0"/>
              </a:rPr>
              <a:t> River Test sites: Can the effects be seen in P-wave seismograms? Bulletin of the Seismological Society of America, </a:t>
            </a:r>
            <a:r>
              <a:rPr lang="en-GB" sz="800" b="1" dirty="0">
                <a:latin typeface="Arial" panose="020B0604020202020204" pitchFamily="34" charset="0"/>
                <a:cs typeface="Arial" panose="020B0604020202020204" pitchFamily="34" charset="0"/>
              </a:rPr>
              <a:t>77</a:t>
            </a:r>
            <a:r>
              <a:rPr lang="en-GB" sz="800" dirty="0">
                <a:latin typeface="Arial" panose="020B0604020202020204" pitchFamily="34" charset="0"/>
                <a:cs typeface="Arial" panose="020B0604020202020204" pitchFamily="34" charset="0"/>
              </a:rPr>
              <a:t>(1), 270–276.</a:t>
            </a:r>
          </a:p>
          <a:p>
            <a:r>
              <a:rPr lang="en-GB" sz="800" dirty="0">
                <a:latin typeface="Arial" panose="020B0604020202020204" pitchFamily="34" charset="0"/>
                <a:cs typeface="Arial" panose="020B0604020202020204" pitchFamily="34" charset="0"/>
              </a:rPr>
              <a:t>Douglas, A. (2013). Forensic Seismology and Nuclear Test Bans, Cambridge University Press.</a:t>
            </a:r>
          </a:p>
          <a:p>
            <a:r>
              <a:rPr lang="en-GB" sz="800" dirty="0">
                <a:latin typeface="Arial" panose="020B0604020202020204" pitchFamily="34" charset="0"/>
                <a:cs typeface="Arial" panose="020B0604020202020204" pitchFamily="34" charset="0"/>
              </a:rPr>
              <a:t>Marshall, P. D., Porter, D., &amp; </a:t>
            </a:r>
            <a:r>
              <a:rPr lang="en-GB" sz="800" dirty="0" err="1">
                <a:latin typeface="Arial" panose="020B0604020202020204" pitchFamily="34" charset="0"/>
                <a:cs typeface="Arial" panose="020B0604020202020204" pitchFamily="34" charset="0"/>
              </a:rPr>
              <a:t>Peachell</a:t>
            </a:r>
            <a:r>
              <a:rPr lang="en-GB" sz="800" dirty="0">
                <a:latin typeface="Arial" panose="020B0604020202020204" pitchFamily="34" charset="0"/>
                <a:cs typeface="Arial" panose="020B0604020202020204" pitchFamily="34" charset="0"/>
              </a:rPr>
              <a:t>, P., 1992. Analysis of seismograms from nuclear explosions of known yield at Degelen Mountain and </a:t>
            </a:r>
            <a:r>
              <a:rPr lang="en-GB" sz="800" dirty="0" err="1">
                <a:latin typeface="Arial" panose="020B0604020202020204" pitchFamily="34" charset="0"/>
                <a:cs typeface="Arial" panose="020B0604020202020204" pitchFamily="34" charset="0"/>
              </a:rPr>
              <a:t>Konystan</a:t>
            </a:r>
            <a:r>
              <a:rPr lang="en-GB" sz="800" dirty="0">
                <a:latin typeface="Arial" panose="020B0604020202020204" pitchFamily="34" charset="0"/>
                <a:cs typeface="Arial" panose="020B0604020202020204" pitchFamily="34" charset="0"/>
              </a:rPr>
              <a:t> in East Kazakhstan, USSR, AWE Report 2/92</a:t>
            </a:r>
          </a:p>
          <a:p>
            <a:r>
              <a:rPr lang="en-GB" sz="800" dirty="0">
                <a:latin typeface="Arial" panose="020B0604020202020204" pitchFamily="34" charset="0"/>
                <a:cs typeface="Arial" panose="020B0604020202020204" pitchFamily="34" charset="0"/>
              </a:rPr>
              <a:t>Mueller, R. A et al (1971). Seismic characteristics of underground nuclear detonations: Part </a:t>
            </a:r>
            <a:r>
              <a:rPr lang="en-GB" sz="800" dirty="0" err="1">
                <a:latin typeface="Arial" panose="020B0604020202020204" pitchFamily="34" charset="0"/>
                <a:cs typeface="Arial" panose="020B0604020202020204" pitchFamily="34" charset="0"/>
              </a:rPr>
              <a:t>i</a:t>
            </a:r>
            <a:r>
              <a:rPr lang="en-GB" sz="800" dirty="0">
                <a:latin typeface="Arial" panose="020B0604020202020204" pitchFamily="34" charset="0"/>
                <a:cs typeface="Arial" panose="020B0604020202020204" pitchFamily="34" charset="0"/>
              </a:rPr>
              <a:t>. Seismic spectrum scaling, Bull. Seism. Soc. Am., </a:t>
            </a:r>
            <a:r>
              <a:rPr lang="en-GB" sz="800" b="1" dirty="0">
                <a:latin typeface="Arial" panose="020B0604020202020204" pitchFamily="34" charset="0"/>
                <a:cs typeface="Arial" panose="020B0604020202020204" pitchFamily="34" charset="0"/>
              </a:rPr>
              <a:t>61</a:t>
            </a:r>
            <a:r>
              <a:rPr lang="en-GB" sz="800" dirty="0">
                <a:latin typeface="Arial" panose="020B0604020202020204" pitchFamily="34" charset="0"/>
                <a:cs typeface="Arial" panose="020B0604020202020204" pitchFamily="34" charset="0"/>
              </a:rPr>
              <a:t>(6), p1675–1692.</a:t>
            </a:r>
          </a:p>
          <a:p>
            <a:r>
              <a:rPr lang="en-GB" sz="800" dirty="0">
                <a:latin typeface="Arial" panose="020B0604020202020204" pitchFamily="34" charset="0"/>
                <a:cs typeface="Arial" panose="020B0604020202020204" pitchFamily="34" charset="0"/>
              </a:rPr>
              <a:t>Murphy, J. R. et al (1971b). Seismic characteristics of underground nuclear detonations: Part ii. elastic energy and magnitude determinations, Bull. Seism. Soc. Am., </a:t>
            </a:r>
            <a:r>
              <a:rPr lang="en-GB" sz="800" b="1" dirty="0">
                <a:latin typeface="Arial" panose="020B0604020202020204" pitchFamily="34" charset="0"/>
                <a:cs typeface="Arial" panose="020B0604020202020204" pitchFamily="34" charset="0"/>
              </a:rPr>
              <a:t>61</a:t>
            </a:r>
            <a:r>
              <a:rPr lang="en-GB" sz="800" dirty="0">
                <a:latin typeface="Arial" panose="020B0604020202020204" pitchFamily="34" charset="0"/>
                <a:cs typeface="Arial" panose="020B0604020202020204" pitchFamily="34" charset="0"/>
              </a:rPr>
              <a:t>(6), 1693–1704.</a:t>
            </a:r>
          </a:p>
          <a:p>
            <a:r>
              <a:rPr lang="en-GB" sz="800" dirty="0">
                <a:latin typeface="Arial" panose="020B0604020202020204" pitchFamily="34" charset="0"/>
                <a:cs typeface="Arial" panose="020B0604020202020204" pitchFamily="34" charset="0"/>
              </a:rPr>
              <a:t>Murphy, J. R., (1996). Types of seismic events and their source descriptions, in Monitoring a Comprehensive Test Ban Treaty, pp. 225–245, Springer.</a:t>
            </a:r>
          </a:p>
          <a:p>
            <a:r>
              <a:rPr lang="en-GB" sz="800" dirty="0">
                <a:latin typeface="Arial" panose="020B0604020202020204" pitchFamily="34" charset="0"/>
                <a:cs typeface="Arial" panose="020B0604020202020204" pitchFamily="34" charset="0"/>
              </a:rPr>
              <a:t>Peacock, S. et al (2017). Joint maximum-likelihood magnitudes of presumed underground nuclear test explosions, Geophysical Journal International, </a:t>
            </a:r>
            <a:r>
              <a:rPr lang="en-GB" sz="800" b="1" dirty="0">
                <a:latin typeface="Arial" panose="020B0604020202020204" pitchFamily="34" charset="0"/>
                <a:cs typeface="Arial" panose="020B0604020202020204" pitchFamily="34" charset="0"/>
              </a:rPr>
              <a:t>210</a:t>
            </a:r>
            <a:r>
              <a:rPr lang="en-GB" sz="800" dirty="0">
                <a:latin typeface="Arial" panose="020B0604020202020204" pitchFamily="34" charset="0"/>
                <a:cs typeface="Arial" panose="020B0604020202020204" pitchFamily="34" charset="0"/>
              </a:rPr>
              <a:t>(2), 621–644.</a:t>
            </a:r>
          </a:p>
          <a:p>
            <a:r>
              <a:rPr lang="en-GB" sz="800" dirty="0">
                <a:latin typeface="Arial" panose="020B0604020202020204" pitchFamily="34" charset="0"/>
                <a:cs typeface="Arial" panose="020B0604020202020204" pitchFamily="34" charset="0"/>
              </a:rPr>
              <a:t>Selby, N. D. et al. (2012). </a:t>
            </a:r>
            <a:r>
              <a:rPr lang="en-GB" sz="800" dirty="0" err="1">
                <a:latin typeface="Arial" panose="020B0604020202020204" pitchFamily="34" charset="0"/>
                <a:cs typeface="Arial" panose="020B0604020202020204" pitchFamily="34" charset="0"/>
              </a:rPr>
              <a:t>m</a:t>
            </a:r>
            <a:r>
              <a:rPr lang="en-GB" sz="800" baseline="-25000" dirty="0" err="1">
                <a:latin typeface="Arial" panose="020B0604020202020204" pitchFamily="34" charset="0"/>
                <a:cs typeface="Arial" panose="020B0604020202020204" pitchFamily="34" charset="0"/>
              </a:rPr>
              <a:t>b</a:t>
            </a:r>
            <a:r>
              <a:rPr lang="en-GB" sz="800" dirty="0" err="1">
                <a:latin typeface="Arial" panose="020B0604020202020204" pitchFamily="34" charset="0"/>
                <a:cs typeface="Arial" panose="020B0604020202020204" pitchFamily="34" charset="0"/>
              </a:rPr>
              <a:t>:Ms</a:t>
            </a:r>
            <a:r>
              <a:rPr lang="en-GB" sz="800" dirty="0">
                <a:latin typeface="Arial" panose="020B0604020202020204" pitchFamily="34" charset="0"/>
                <a:cs typeface="Arial" panose="020B0604020202020204" pitchFamily="34" charset="0"/>
              </a:rPr>
              <a:t> Event Screening Revisited. Bull. Seism. Soc. Am. </a:t>
            </a:r>
            <a:r>
              <a:rPr lang="en-GB" sz="800" b="1" dirty="0">
                <a:latin typeface="Arial" panose="020B0604020202020204" pitchFamily="34" charset="0"/>
                <a:cs typeface="Arial" panose="020B0604020202020204" pitchFamily="34" charset="0"/>
              </a:rPr>
              <a:t>102</a:t>
            </a:r>
            <a:r>
              <a:rPr lang="en-GB" sz="800" dirty="0">
                <a:latin typeface="Arial" panose="020B0604020202020204" pitchFamily="34" charset="0"/>
                <a:cs typeface="Arial" panose="020B0604020202020204" pitchFamily="34" charset="0"/>
              </a:rPr>
              <a:t>(1), </a:t>
            </a:r>
            <a:r>
              <a:rPr lang="en-GB" sz="800" dirty="0" err="1">
                <a:latin typeface="Arial" panose="020B0604020202020204" pitchFamily="34" charset="0"/>
                <a:cs typeface="Arial" panose="020B0604020202020204" pitchFamily="34" charset="0"/>
              </a:rPr>
              <a:t>pg</a:t>
            </a:r>
            <a:r>
              <a:rPr lang="en-GB" sz="800" dirty="0">
                <a:latin typeface="Arial" panose="020B0604020202020204" pitchFamily="34" charset="0"/>
                <a:cs typeface="Arial" panose="020B0604020202020204" pitchFamily="34" charset="0"/>
              </a:rPr>
              <a:t> 88-97.</a:t>
            </a:r>
          </a:p>
          <a:p>
            <a:r>
              <a:rPr lang="en-GB" sz="800" dirty="0">
                <a:latin typeface="Arial" panose="020B0604020202020204" pitchFamily="34" charset="0"/>
                <a:cs typeface="Arial" panose="020B0604020202020204" pitchFamily="34" charset="0"/>
              </a:rPr>
              <a:t>Springer, D. et al (2002). Seismic source summary for all US below-surface nuclear explosions, Bull. Seism. Soc. Am., </a:t>
            </a:r>
            <a:r>
              <a:rPr lang="en-GB" sz="800" b="1" dirty="0">
                <a:latin typeface="Arial" panose="020B0604020202020204" pitchFamily="34" charset="0"/>
                <a:cs typeface="Arial" panose="020B0604020202020204" pitchFamily="34" charset="0"/>
              </a:rPr>
              <a:t>92</a:t>
            </a:r>
            <a:r>
              <a:rPr lang="en-GB" sz="800" dirty="0">
                <a:latin typeface="Arial" panose="020B0604020202020204" pitchFamily="34" charset="0"/>
                <a:cs typeface="Arial" panose="020B0604020202020204" pitchFamily="34" charset="0"/>
              </a:rPr>
              <a:t>(5), 1806–1840.</a:t>
            </a:r>
          </a:p>
        </p:txBody>
      </p:sp>
      <p:sp>
        <p:nvSpPr>
          <p:cNvPr id="9" name="Rectangle 8">
            <a:extLst>
              <a:ext uri="{FF2B5EF4-FFF2-40B4-BE49-F238E27FC236}">
                <a16:creationId xmlns:a16="http://schemas.microsoft.com/office/drawing/2014/main" id="{C244CC95-04C3-4CF3-8C36-9AD18C6614C6}"/>
              </a:ext>
            </a:extLst>
          </p:cNvPr>
          <p:cNvSpPr/>
          <p:nvPr/>
        </p:nvSpPr>
        <p:spPr>
          <a:xfrm>
            <a:off x="6432492" y="4689101"/>
            <a:ext cx="2797561" cy="200055"/>
          </a:xfrm>
          <a:prstGeom prst="rect">
            <a:avLst/>
          </a:prstGeom>
        </p:spPr>
        <p:txBody>
          <a:bodyPr wrap="none">
            <a:spAutoFit/>
          </a:bodyPr>
          <a:lstStyle/>
          <a:p>
            <a:r>
              <a:rPr lang="en-GB" sz="700" b="1" dirty="0">
                <a:solidFill>
                  <a:schemeClr val="bg1"/>
                </a:solidFill>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300" dirty="0">
              <a:solidFill>
                <a:schemeClr val="bg1"/>
              </a:solidFill>
            </a:endParaRPr>
          </a:p>
        </p:txBody>
      </p:sp>
    </p:spTree>
    <p:extLst>
      <p:ext uri="{BB962C8B-B14F-4D97-AF65-F5344CB8AC3E}">
        <p14:creationId xmlns:p14="http://schemas.microsoft.com/office/powerpoint/2010/main" val="138606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902C2E-D846-7548-87D5-46DC03C317C9}"/>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65BE312-C0B6-2140-AF9C-95F023216E73}"/>
              </a:ext>
            </a:extLst>
          </p:cNvPr>
          <p:cNvSpPr txBox="1"/>
          <p:nvPr/>
        </p:nvSpPr>
        <p:spPr>
          <a:xfrm rot="16200000">
            <a:off x="-1779943" y="2499816"/>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ABSTRACT</a:t>
            </a:r>
          </a:p>
        </p:txBody>
      </p:sp>
      <p:sp>
        <p:nvSpPr>
          <p:cNvPr id="5" name="Rectangle 17">
            <a:extLst>
              <a:ext uri="{FF2B5EF4-FFF2-40B4-BE49-F238E27FC236}">
                <a16:creationId xmlns:a16="http://schemas.microsoft.com/office/drawing/2014/main" id="{4039C0CC-243D-CE46-B51C-D0D8D7417568}"/>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p:pic>
        <p:nvPicPr>
          <p:cNvPr id="6" name="Picture 5">
            <a:extLst>
              <a:ext uri="{FF2B5EF4-FFF2-40B4-BE49-F238E27FC236}">
                <a16:creationId xmlns:a16="http://schemas.microsoft.com/office/drawing/2014/main" id="{E1C52566-BB09-4472-98A1-71F1A008F39C}"/>
              </a:ext>
            </a:extLst>
          </p:cNvPr>
          <p:cNvPicPr>
            <a:picLocks noChangeAspect="1"/>
          </p:cNvPicPr>
          <p:nvPr/>
        </p:nvPicPr>
        <p:blipFill rotWithShape="1">
          <a:blip r:embed="rId2"/>
          <a:srcRect/>
          <a:stretch/>
        </p:blipFill>
        <p:spPr>
          <a:xfrm>
            <a:off x="5764106" y="886824"/>
            <a:ext cx="3379893" cy="3998866"/>
          </a:xfrm>
          <a:prstGeom prst="rect">
            <a:avLst/>
          </a:prstGeom>
        </p:spPr>
      </p:pic>
      <p:sp>
        <p:nvSpPr>
          <p:cNvPr id="2" name="Rectangle 1">
            <a:extLst>
              <a:ext uri="{FF2B5EF4-FFF2-40B4-BE49-F238E27FC236}">
                <a16:creationId xmlns:a16="http://schemas.microsoft.com/office/drawing/2014/main" id="{38762F8D-D9C4-400E-BBFB-17C0A44CD818}"/>
              </a:ext>
            </a:extLst>
          </p:cNvPr>
          <p:cNvSpPr/>
          <p:nvPr/>
        </p:nvSpPr>
        <p:spPr>
          <a:xfrm>
            <a:off x="636876" y="1260991"/>
            <a:ext cx="7674864" cy="3295454"/>
          </a:xfrm>
          <a:prstGeom prst="rect">
            <a:avLst/>
          </a:prstGeom>
        </p:spPr>
        <p:txBody>
          <a:bodyPr wrap="square">
            <a:spAutoFit/>
          </a:bodyPr>
          <a:lstStyle/>
          <a:p>
            <a:pPr>
              <a:lnSpc>
                <a:spcPts val="1800"/>
              </a:lnSpc>
              <a:spcAft>
                <a:spcPts val="0"/>
              </a:spcAft>
            </a:pPr>
            <a:r>
              <a:rPr lang="en-GB" sz="1000" dirty="0">
                <a:latin typeface="Arial" panose="020B0604020202020204" pitchFamily="34" charset="0"/>
                <a:ea typeface="Times New Roman" panose="02020603050405020304" pitchFamily="18" charset="0"/>
                <a:cs typeface="Arial" panose="020B0604020202020204" pitchFamily="34" charset="0"/>
              </a:rPr>
              <a:t>When complete, the International Monitoring System (IMS) will include 170 seismometer stations. These stations consist of various seismometer types, and are located in a range of geological and tectonic settings.  The data recorded can be used to determine the body-wave magnitude (m</a:t>
            </a:r>
            <a:r>
              <a:rPr lang="en-GB" sz="1000" baseline="-25000" dirty="0">
                <a:latin typeface="Arial" panose="020B0604020202020204" pitchFamily="34" charset="0"/>
                <a:ea typeface="Times New Roman" panose="02020603050405020304" pitchFamily="18" charset="0"/>
                <a:cs typeface="Arial" panose="020B0604020202020204" pitchFamily="34" charset="0"/>
              </a:rPr>
              <a:t>b</a:t>
            </a:r>
            <a:r>
              <a:rPr lang="en-GB" sz="1000" dirty="0">
                <a:latin typeface="Arial" panose="020B0604020202020204" pitchFamily="34" charset="0"/>
                <a:ea typeface="Times New Roman" panose="02020603050405020304" pitchFamily="18" charset="0"/>
                <a:cs typeface="Arial" panose="020B0604020202020204" pitchFamily="34" charset="0"/>
              </a:rPr>
              <a:t>) of a seismic event, which is used in the </a:t>
            </a:r>
            <a:r>
              <a:rPr lang="en-GB" sz="1000" dirty="0" err="1">
                <a:latin typeface="Arial" panose="020B0604020202020204" pitchFamily="34" charset="0"/>
                <a:ea typeface="Times New Roman" panose="02020603050405020304" pitchFamily="18" charset="0"/>
                <a:cs typeface="Arial" panose="020B0604020202020204" pitchFamily="34" charset="0"/>
              </a:rPr>
              <a:t>m</a:t>
            </a:r>
            <a:r>
              <a:rPr lang="en-GB" sz="1000" baseline="-25000" dirty="0" err="1">
                <a:latin typeface="Arial" panose="020B0604020202020204" pitchFamily="34" charset="0"/>
                <a:ea typeface="Times New Roman" panose="02020603050405020304" pitchFamily="18" charset="0"/>
                <a:cs typeface="Arial" panose="020B0604020202020204" pitchFamily="34" charset="0"/>
              </a:rPr>
              <a:t>b</a:t>
            </a:r>
            <a:r>
              <a:rPr lang="en-GB" sz="1000" dirty="0" err="1">
                <a:latin typeface="Arial" panose="020B0604020202020204" pitchFamily="34" charset="0"/>
                <a:ea typeface="Times New Roman" panose="02020603050405020304" pitchFamily="18" charset="0"/>
                <a:cs typeface="Arial" panose="020B0604020202020204" pitchFamily="34" charset="0"/>
              </a:rPr>
              <a:t>:M</a:t>
            </a:r>
            <a:r>
              <a:rPr lang="en-GB" sz="1000" baseline="-25000" dirty="0" err="1">
                <a:latin typeface="Arial" panose="020B0604020202020204" pitchFamily="34" charset="0"/>
                <a:ea typeface="Times New Roman" panose="02020603050405020304" pitchFamily="18" charset="0"/>
                <a:cs typeface="Arial" panose="020B0604020202020204" pitchFamily="34" charset="0"/>
              </a:rPr>
              <a:t>s</a:t>
            </a:r>
            <a:r>
              <a:rPr lang="en-GB" sz="1000" dirty="0">
                <a:latin typeface="Arial" panose="020B0604020202020204" pitchFamily="34" charset="0"/>
                <a:ea typeface="Times New Roman" panose="02020603050405020304" pitchFamily="18" charset="0"/>
                <a:cs typeface="Arial" panose="020B0604020202020204" pitchFamily="34" charset="0"/>
              </a:rPr>
              <a:t> event screening criterion applied at the International Data Centre (IDC).  Event screening being the rejection of the null hypothesis that an event is a single point underground explosion.  Initial development of the m</a:t>
            </a:r>
            <a:r>
              <a:rPr lang="en-GB" sz="1000" baseline="-25000" dirty="0">
                <a:latin typeface="Arial" panose="020B0604020202020204" pitchFamily="34" charset="0"/>
                <a:ea typeface="Times New Roman" panose="02020603050405020304" pitchFamily="18" charset="0"/>
                <a:cs typeface="Arial" panose="020B0604020202020204" pitchFamily="34" charset="0"/>
              </a:rPr>
              <a:t>b</a:t>
            </a:r>
            <a:r>
              <a:rPr lang="en-GB" sz="1000" dirty="0">
                <a:latin typeface="Arial" panose="020B0604020202020204" pitchFamily="34" charset="0"/>
                <a:ea typeface="Times New Roman" panose="02020603050405020304" pitchFamily="18" charset="0"/>
                <a:cs typeface="Arial" panose="020B0604020202020204" pitchFamily="34" charset="0"/>
              </a:rPr>
              <a:t> magnitude scale (and the </a:t>
            </a:r>
            <a:r>
              <a:rPr lang="en-GB" sz="1000" dirty="0" err="1">
                <a:latin typeface="Arial" panose="020B0604020202020204" pitchFamily="34" charset="0"/>
                <a:ea typeface="Times New Roman" panose="02020603050405020304" pitchFamily="18" charset="0"/>
                <a:cs typeface="Arial" panose="020B0604020202020204" pitchFamily="34" charset="0"/>
              </a:rPr>
              <a:t>m</a:t>
            </a:r>
            <a:r>
              <a:rPr lang="en-GB" sz="1000" baseline="-25000" dirty="0" err="1">
                <a:latin typeface="Arial" panose="020B0604020202020204" pitchFamily="34" charset="0"/>
                <a:ea typeface="Times New Roman" panose="02020603050405020304" pitchFamily="18" charset="0"/>
                <a:cs typeface="Arial" panose="020B0604020202020204" pitchFamily="34" charset="0"/>
              </a:rPr>
              <a:t>b</a:t>
            </a:r>
            <a:r>
              <a:rPr lang="en-GB" sz="1000" dirty="0" err="1">
                <a:latin typeface="Arial" panose="020B0604020202020204" pitchFamily="34" charset="0"/>
                <a:ea typeface="Times New Roman" panose="02020603050405020304" pitchFamily="18" charset="0"/>
                <a:cs typeface="Arial" panose="020B0604020202020204" pitchFamily="34" charset="0"/>
              </a:rPr>
              <a:t>:M</a:t>
            </a:r>
            <a:r>
              <a:rPr lang="en-GB" sz="1000" baseline="-25000" dirty="0" err="1">
                <a:latin typeface="Arial" panose="020B0604020202020204" pitchFamily="34" charset="0"/>
                <a:ea typeface="Times New Roman" panose="02020603050405020304" pitchFamily="18" charset="0"/>
                <a:cs typeface="Arial" panose="020B0604020202020204" pitchFamily="34" charset="0"/>
              </a:rPr>
              <a:t>s</a:t>
            </a:r>
            <a:r>
              <a:rPr lang="en-GB" sz="1000" dirty="0">
                <a:latin typeface="Arial" panose="020B0604020202020204" pitchFamily="34" charset="0"/>
                <a:ea typeface="Times New Roman" panose="02020603050405020304" pitchFamily="18" charset="0"/>
                <a:cs typeface="Arial" panose="020B0604020202020204" pitchFamily="34" charset="0"/>
              </a:rPr>
              <a:t> criterion) was mainly based on body-wave data recorded by standard short-period instruments.  Today, the IMS consists of a range of short-period and broadband instruments with a variety of responses.</a:t>
            </a:r>
            <a:br>
              <a:rPr lang="en-GB" sz="1000" dirty="0">
                <a:latin typeface="Arial" panose="020B0604020202020204" pitchFamily="34" charset="0"/>
                <a:ea typeface="Times New Roman" panose="02020603050405020304" pitchFamily="18" charset="0"/>
                <a:cs typeface="Arial" panose="020B0604020202020204" pitchFamily="34" charset="0"/>
              </a:rPr>
            </a:br>
            <a:br>
              <a:rPr lang="en-GB" sz="1000" dirty="0">
                <a:latin typeface="Arial" panose="020B0604020202020204" pitchFamily="34" charset="0"/>
                <a:ea typeface="Times New Roman" panose="02020603050405020304" pitchFamily="18" charset="0"/>
                <a:cs typeface="Arial" panose="020B0604020202020204" pitchFamily="34" charset="0"/>
              </a:rPr>
            </a:br>
            <a:r>
              <a:rPr lang="en-GB" sz="1000" dirty="0">
                <a:latin typeface="Arial" panose="020B0604020202020204" pitchFamily="34" charset="0"/>
                <a:ea typeface="Times New Roman" panose="02020603050405020304" pitchFamily="18" charset="0"/>
                <a:cs typeface="Arial" panose="020B0604020202020204" pitchFamily="34" charset="0"/>
              </a:rPr>
              <a:t>Our work seeks to understand the implications of varying instrumentation and the potential impact on the mb values measured, as well as investigating the effect of variations in attenuation (quantified by </a:t>
            </a:r>
            <a:r>
              <a:rPr lang="en-GB" sz="1000" i="1" dirty="0">
                <a:latin typeface="Arial" panose="020B0604020202020204" pitchFamily="34" charset="0"/>
                <a:ea typeface="Times New Roman" panose="02020603050405020304" pitchFamily="18" charset="0"/>
                <a:cs typeface="Arial" panose="020B0604020202020204" pitchFamily="34" charset="0"/>
              </a:rPr>
              <a:t>t*</a:t>
            </a:r>
            <a:r>
              <a:rPr lang="en-GB" sz="1000" dirty="0">
                <a:latin typeface="Arial" panose="020B0604020202020204" pitchFamily="34" charset="0"/>
                <a:ea typeface="Times New Roman" panose="02020603050405020304" pitchFamily="18" charset="0"/>
                <a:cs typeface="Arial" panose="020B0604020202020204" pitchFamily="34" charset="0"/>
              </a:rPr>
              <a:t>).  Initial results suggest that a combination of these variables has the potential to affect the consistency of event mb magnitudes using the current IDC m</a:t>
            </a:r>
            <a:r>
              <a:rPr lang="en-GB" sz="1000" baseline="-25000" dirty="0">
                <a:latin typeface="Arial" panose="020B0604020202020204" pitchFamily="34" charset="0"/>
                <a:ea typeface="Times New Roman" panose="02020603050405020304" pitchFamily="18" charset="0"/>
                <a:cs typeface="Arial" panose="020B0604020202020204" pitchFamily="34" charset="0"/>
              </a:rPr>
              <a:t>b</a:t>
            </a:r>
            <a:r>
              <a:rPr lang="en-GB" sz="1000" dirty="0">
                <a:latin typeface="Arial" panose="020B0604020202020204" pitchFamily="34" charset="0"/>
                <a:ea typeface="Times New Roman" panose="02020603050405020304" pitchFamily="18" charset="0"/>
                <a:cs typeface="Arial" panose="020B0604020202020204" pitchFamily="34" charset="0"/>
              </a:rPr>
              <a:t> measurement method.  We consider alternative methods which could prove more robust.</a:t>
            </a:r>
          </a:p>
          <a:p>
            <a:pPr>
              <a:lnSpc>
                <a:spcPts val="1800"/>
              </a:lnSpc>
              <a:spcAft>
                <a:spcPts val="0"/>
              </a:spcAft>
            </a:pPr>
            <a:br>
              <a:rPr lang="en-GB" sz="1000" dirty="0">
                <a:latin typeface="Arial" panose="020B0604020202020204" pitchFamily="34" charset="0"/>
                <a:ea typeface="Times New Roman" panose="02020603050405020304" pitchFamily="18" charset="0"/>
                <a:cs typeface="Arial" panose="020B0604020202020204" pitchFamily="34" charset="0"/>
              </a:rPr>
            </a:br>
            <a:r>
              <a:rPr lang="en-GB" sz="1000" b="1" dirty="0">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105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07511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F31FBD-1A6F-40F4-AE5C-47BF22B34042}"/>
              </a:ext>
            </a:extLst>
          </p:cNvPr>
          <p:cNvPicPr>
            <a:picLocks noChangeAspect="1"/>
          </p:cNvPicPr>
          <p:nvPr/>
        </p:nvPicPr>
        <p:blipFill rotWithShape="1">
          <a:blip r:embed="rId2"/>
          <a:srcRect/>
          <a:stretch/>
        </p:blipFill>
        <p:spPr>
          <a:xfrm>
            <a:off x="5764106" y="886824"/>
            <a:ext cx="3379893" cy="3998866"/>
          </a:xfrm>
          <a:prstGeom prst="rect">
            <a:avLst/>
          </a:prstGeom>
        </p:spPr>
      </p:pic>
      <p:sp>
        <p:nvSpPr>
          <p:cNvPr id="3" name="TextBox 2">
            <a:extLst>
              <a:ext uri="{FF2B5EF4-FFF2-40B4-BE49-F238E27FC236}">
                <a16:creationId xmlns:a16="http://schemas.microsoft.com/office/drawing/2014/main" id="{D46E2110-6530-F74F-BC2B-C4AB2093820E}"/>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en-GB" sz="3600" dirty="0">
                <a:solidFill>
                  <a:srgbClr val="DFC5DF"/>
                </a:solidFill>
                <a:latin typeface="Arial" panose="020B0604020202020204" pitchFamily="34" charset="0"/>
                <a:cs typeface="Arial" panose="020B0604020202020204" pitchFamily="34" charset="0"/>
              </a:rPr>
              <a:t>INTRODUCTION</a:t>
            </a:r>
            <a:endParaRPr lang="en-AT" sz="3600" dirty="0">
              <a:solidFill>
                <a:srgbClr val="DFC5DF"/>
              </a:solidFill>
              <a:latin typeface="Arial" panose="020B0604020202020204" pitchFamily="34" charset="0"/>
              <a:cs typeface="Arial" panose="020B0604020202020204" pitchFamily="34" charset="0"/>
            </a:endParaRPr>
          </a:p>
        </p:txBody>
      </p:sp>
      <p:sp>
        <p:nvSpPr>
          <p:cNvPr id="5" name="Rectangle 17">
            <a:extLst>
              <a:ext uri="{FF2B5EF4-FFF2-40B4-BE49-F238E27FC236}">
                <a16:creationId xmlns:a16="http://schemas.microsoft.com/office/drawing/2014/main" id="{7296ED61-5D14-6E44-BD9E-0A355C8A5320}"/>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p:sp>
        <p:nvSpPr>
          <p:cNvPr id="9" name="Text Box 270">
            <a:extLst>
              <a:ext uri="{FF2B5EF4-FFF2-40B4-BE49-F238E27FC236}">
                <a16:creationId xmlns:a16="http://schemas.microsoft.com/office/drawing/2014/main" id="{2B441897-865F-4F75-87B3-ECB65D969C47}"/>
              </a:ext>
            </a:extLst>
          </p:cNvPr>
          <p:cNvSpPr txBox="1">
            <a:spLocks noChangeArrowheads="1"/>
          </p:cNvSpPr>
          <p:nvPr/>
        </p:nvSpPr>
        <p:spPr bwMode="auto">
          <a:xfrm>
            <a:off x="516675" y="1467818"/>
            <a:ext cx="3379893" cy="2835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numCol="1">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Attenuation and lithology are known to affect the intercept of the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-log yield relationship. However, the effect on the slope (</a:t>
            </a:r>
            <a:r>
              <a:rPr lang="en-GB" sz="1050" i="1" dirty="0">
                <a:latin typeface="Arial" panose="020B0604020202020204" pitchFamily="34" charset="0"/>
                <a:cs typeface="Arial" panose="020B0604020202020204" pitchFamily="34" charset="0"/>
              </a:rPr>
              <a:t>a)</a:t>
            </a:r>
            <a:r>
              <a:rPr lang="en-GB" sz="1050" dirty="0">
                <a:latin typeface="Arial" panose="020B0604020202020204" pitchFamily="34" charset="0"/>
                <a:cs typeface="Arial" panose="020B0604020202020204" pitchFamily="34" charset="0"/>
              </a:rPr>
              <a:t> is less clear. </a:t>
            </a:r>
          </a:p>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Factors investigated in this study may have an effect on the m</a:t>
            </a:r>
            <a:r>
              <a:rPr lang="en-GB" sz="1050" baseline="-25000" dirty="0">
                <a:latin typeface="Arial" panose="020B0604020202020204" pitchFamily="34" charset="0"/>
                <a:cs typeface="Arial" panose="020B0604020202020204" pitchFamily="34" charset="0"/>
              </a:rPr>
              <a:t>b </a:t>
            </a:r>
            <a:r>
              <a:rPr lang="en-GB" sz="1050" dirty="0">
                <a:latin typeface="Arial" panose="020B0604020202020204" pitchFamily="34" charset="0"/>
                <a:cs typeface="Arial" panose="020B0604020202020204" pitchFamily="34" charset="0"/>
              </a:rPr>
              <a:t>: M</a:t>
            </a:r>
            <a:r>
              <a:rPr lang="en-GB" sz="1050" baseline="-25000" dirty="0">
                <a:latin typeface="Arial" panose="020B0604020202020204" pitchFamily="34" charset="0"/>
                <a:cs typeface="Arial" panose="020B0604020202020204" pitchFamily="34" charset="0"/>
              </a:rPr>
              <a:t>s</a:t>
            </a:r>
            <a:r>
              <a:rPr lang="en-GB" sz="1050" dirty="0">
                <a:latin typeface="Arial" panose="020B0604020202020204" pitchFamily="34" charset="0"/>
                <a:cs typeface="Arial" panose="020B0604020202020204" pitchFamily="34" charset="0"/>
              </a:rPr>
              <a:t> relationship, as the slope of this relationship may not be consistent in all settings.</a:t>
            </a:r>
          </a:p>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The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 M</a:t>
            </a:r>
            <a:r>
              <a:rPr lang="en-GB" sz="1050" baseline="-25000" dirty="0">
                <a:latin typeface="Arial" panose="020B0604020202020204" pitchFamily="34" charset="0"/>
                <a:cs typeface="Arial" panose="020B0604020202020204" pitchFamily="34" charset="0"/>
              </a:rPr>
              <a:t>s</a:t>
            </a:r>
            <a:r>
              <a:rPr lang="en-GB" sz="1050" dirty="0">
                <a:latin typeface="Arial" panose="020B0604020202020204" pitchFamily="34" charset="0"/>
                <a:cs typeface="Arial" panose="020B0604020202020204" pitchFamily="34" charset="0"/>
              </a:rPr>
              <a:t> event screening criterion applied at the International Data Centre (IDC) forms an integral part of event characterisation and as such, the body-wave magnitude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 measurement is critical.</a:t>
            </a:r>
          </a:p>
        </p:txBody>
      </p:sp>
      <p:sp>
        <p:nvSpPr>
          <p:cNvPr id="2" name="Rectangle 1">
            <a:extLst>
              <a:ext uri="{FF2B5EF4-FFF2-40B4-BE49-F238E27FC236}">
                <a16:creationId xmlns:a16="http://schemas.microsoft.com/office/drawing/2014/main" id="{8E2BD7F3-E879-432C-A0B0-D53EC91D58FA}"/>
              </a:ext>
            </a:extLst>
          </p:cNvPr>
          <p:cNvSpPr/>
          <p:nvPr/>
        </p:nvSpPr>
        <p:spPr>
          <a:xfrm>
            <a:off x="6432492" y="4689101"/>
            <a:ext cx="2797561" cy="200055"/>
          </a:xfrm>
          <a:prstGeom prst="rect">
            <a:avLst/>
          </a:prstGeom>
        </p:spPr>
        <p:txBody>
          <a:bodyPr wrap="none">
            <a:spAutoFit/>
          </a:bodyPr>
          <a:lstStyle/>
          <a:p>
            <a:r>
              <a:rPr lang="en-GB" sz="700" b="1" dirty="0">
                <a:solidFill>
                  <a:schemeClr val="bg1"/>
                </a:solidFill>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300" dirty="0">
              <a:solidFill>
                <a:schemeClr val="bg1"/>
              </a:solidFill>
            </a:endParaRPr>
          </a:p>
        </p:txBody>
      </p:sp>
      <p:sp>
        <p:nvSpPr>
          <p:cNvPr id="7" name="Rectangle 6">
            <a:extLst>
              <a:ext uri="{FF2B5EF4-FFF2-40B4-BE49-F238E27FC236}">
                <a16:creationId xmlns:a16="http://schemas.microsoft.com/office/drawing/2014/main" id="{F86E5FAC-7BB8-4E01-A0E0-A376290D3D8D}"/>
              </a:ext>
            </a:extLst>
          </p:cNvPr>
          <p:cNvSpPr/>
          <p:nvPr/>
        </p:nvSpPr>
        <p:spPr>
          <a:xfrm>
            <a:off x="4639168" y="1476537"/>
            <a:ext cx="3695022" cy="2604431"/>
          </a:xfrm>
          <a:prstGeom prst="rect">
            <a:avLst/>
          </a:prstGeom>
        </p:spPr>
        <p:txBody>
          <a:bodyPr wrap="square">
            <a:spAutoFit/>
          </a:bodyPr>
          <a:lstStyle/>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By modelling historic explosions, we show that attenuation (</a:t>
            </a:r>
            <a:r>
              <a:rPr lang="en-GB" sz="1050" i="1" dirty="0">
                <a:latin typeface="Arial" panose="020B0604020202020204" pitchFamily="34" charset="0"/>
                <a:cs typeface="Arial" panose="020B0604020202020204" pitchFamily="34" charset="0"/>
              </a:rPr>
              <a:t>t*</a:t>
            </a:r>
            <a:r>
              <a:rPr lang="en-GB" sz="1050" dirty="0">
                <a:latin typeface="Arial" panose="020B0604020202020204" pitchFamily="34" charset="0"/>
                <a:cs typeface="Arial" panose="020B0604020202020204" pitchFamily="34" charset="0"/>
              </a:rPr>
              <a:t>) and lithology variation substantially impact m</a:t>
            </a:r>
            <a:r>
              <a:rPr lang="en-GB" sz="1050" baseline="-25000" dirty="0">
                <a:latin typeface="Arial" panose="020B0604020202020204" pitchFamily="34" charset="0"/>
                <a:cs typeface="Arial" panose="020B0604020202020204" pitchFamily="34" charset="0"/>
              </a:rPr>
              <a:t>b </a:t>
            </a:r>
            <a:r>
              <a:rPr lang="en-GB" sz="1050" dirty="0">
                <a:latin typeface="Arial" panose="020B0604020202020204" pitchFamily="34" charset="0"/>
                <a:cs typeface="Arial" panose="020B0604020202020204" pitchFamily="34" charset="0"/>
              </a:rPr>
              <a:t>measurements by changing the slope of the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-log yield relationship.</a:t>
            </a:r>
          </a:p>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We show the impact of different instrument responses on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 measurements alone is subtle, but for specific lithology and </a:t>
            </a:r>
            <a:r>
              <a:rPr lang="en-GB" sz="1050" i="1" dirty="0">
                <a:latin typeface="Arial" panose="020B0604020202020204" pitchFamily="34" charset="0"/>
                <a:cs typeface="Arial" panose="020B0604020202020204" pitchFamily="34" charset="0"/>
              </a:rPr>
              <a:t>t* </a:t>
            </a:r>
            <a:r>
              <a:rPr lang="en-GB" sz="1050" dirty="0">
                <a:latin typeface="Arial" panose="020B0604020202020204" pitchFamily="34" charset="0"/>
                <a:cs typeface="Arial" panose="020B0604020202020204" pitchFamily="34" charset="0"/>
              </a:rPr>
              <a:t>combinations the effect is compounded. The response itself is well characterised and within analysts’ control, therefore it may be appropriate to improve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 measurement techniques. </a:t>
            </a:r>
            <a:endParaRPr lang="en-GB" sz="1050" dirty="0">
              <a:highlight>
                <a:srgbClr val="FFFF00"/>
              </a:highlight>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FCFA710E-50E1-4B77-B83F-FBA2201E15B1}"/>
              </a:ext>
            </a:extLst>
          </p:cNvPr>
          <p:cNvCxnSpPr>
            <a:cxnSpLocks/>
          </p:cNvCxnSpPr>
          <p:nvPr/>
        </p:nvCxnSpPr>
        <p:spPr>
          <a:xfrm>
            <a:off x="4123447" y="881744"/>
            <a:ext cx="0" cy="4007412"/>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21" name="TextBox 20">
            <a:extLst>
              <a:ext uri="{FF2B5EF4-FFF2-40B4-BE49-F238E27FC236}">
                <a16:creationId xmlns:a16="http://schemas.microsoft.com/office/drawing/2014/main" id="{2AD90DEA-9A82-4DEF-8056-30864BE37D3F}"/>
              </a:ext>
            </a:extLst>
          </p:cNvPr>
          <p:cNvSpPr txBox="1"/>
          <p:nvPr/>
        </p:nvSpPr>
        <p:spPr>
          <a:xfrm>
            <a:off x="1609400" y="1152144"/>
            <a:ext cx="1426464" cy="430887"/>
          </a:xfrm>
          <a:prstGeom prst="rect">
            <a:avLst/>
          </a:prstGeom>
          <a:noFill/>
        </p:spPr>
        <p:txBody>
          <a:bodyPr wrap="square" rtlCol="0">
            <a:spAutoFit/>
          </a:bodyPr>
          <a:lstStyle/>
          <a:p>
            <a:r>
              <a:rPr lang="en-GB" sz="1100" b="1" u="sng" dirty="0">
                <a:latin typeface="Arial" panose="020B0604020202020204" pitchFamily="34" charset="0"/>
                <a:cs typeface="Arial" panose="020B0604020202020204" pitchFamily="34" charset="0"/>
              </a:rPr>
              <a:t>RATIONALE</a:t>
            </a:r>
            <a:br>
              <a:rPr lang="en-GB" sz="1100" b="1" u="sng" dirty="0">
                <a:latin typeface="Arial" panose="020B0604020202020204" pitchFamily="34" charset="0"/>
                <a:cs typeface="Arial" panose="020B0604020202020204" pitchFamily="34" charset="0"/>
              </a:rPr>
            </a:br>
            <a:endParaRPr lang="en-GB" sz="1100" b="1" u="sng"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D097945-1108-4A83-BE34-CDEB718D9F91}"/>
              </a:ext>
            </a:extLst>
          </p:cNvPr>
          <p:cNvSpPr txBox="1"/>
          <p:nvPr/>
        </p:nvSpPr>
        <p:spPr>
          <a:xfrm>
            <a:off x="5961617" y="1152144"/>
            <a:ext cx="1426464" cy="261610"/>
          </a:xfrm>
          <a:prstGeom prst="rect">
            <a:avLst/>
          </a:prstGeom>
          <a:noFill/>
        </p:spPr>
        <p:txBody>
          <a:bodyPr wrap="square" rtlCol="0">
            <a:spAutoFit/>
          </a:bodyPr>
          <a:lstStyle/>
          <a:p>
            <a:r>
              <a:rPr lang="en-GB" sz="1100" b="1" u="sng" dirty="0">
                <a:latin typeface="Arial" panose="020B0604020202020204" pitchFamily="34" charset="0"/>
                <a:cs typeface="Arial" panose="020B0604020202020204" pitchFamily="34" charset="0"/>
              </a:rPr>
              <a:t>OVERVIEW</a:t>
            </a:r>
          </a:p>
        </p:txBody>
      </p:sp>
    </p:spTree>
    <p:extLst>
      <p:ext uri="{BB962C8B-B14F-4D97-AF65-F5344CB8AC3E}">
        <p14:creationId xmlns:p14="http://schemas.microsoft.com/office/powerpoint/2010/main" val="196883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6E2110-6530-F74F-BC2B-C4AB2093820E}"/>
              </a:ext>
            </a:extLst>
          </p:cNvPr>
          <p:cNvSpPr txBox="1"/>
          <p:nvPr/>
        </p:nvSpPr>
        <p:spPr>
          <a:xfrm>
            <a:off x="50301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F4EC51-B9A3-6947-90CF-E5A0044512BC}"/>
              </a:ext>
            </a:extLst>
          </p:cNvPr>
          <p:cNvSpPr txBox="1"/>
          <p:nvPr/>
        </p:nvSpPr>
        <p:spPr>
          <a:xfrm rot="16200000">
            <a:off x="-1779943" y="2499817"/>
            <a:ext cx="3882477" cy="646331"/>
          </a:xfrm>
          <a:prstGeom prst="rect">
            <a:avLst/>
          </a:prstGeom>
          <a:noFill/>
        </p:spPr>
        <p:txBody>
          <a:bodyPr wrap="square" rtlCol="0">
            <a:spAutoFit/>
          </a:bodyPr>
          <a:lstStyle/>
          <a:p>
            <a:pPr algn="ctr"/>
            <a:r>
              <a:rPr lang="en-GB" sz="3600" dirty="0">
                <a:solidFill>
                  <a:srgbClr val="DFC5DF"/>
                </a:solidFill>
                <a:latin typeface="Arial" panose="020B0604020202020204" pitchFamily="34" charset="0"/>
                <a:cs typeface="Arial" panose="020B0604020202020204" pitchFamily="34" charset="0"/>
              </a:rPr>
              <a:t>INTRODUCTION</a:t>
            </a:r>
            <a:endParaRPr lang="en-AT" sz="3600" dirty="0">
              <a:solidFill>
                <a:srgbClr val="DFC5DF"/>
              </a:solidFill>
              <a:latin typeface="Arial" panose="020B0604020202020204" pitchFamily="34" charset="0"/>
              <a:cs typeface="Arial" panose="020B0604020202020204" pitchFamily="34" charset="0"/>
            </a:endParaRPr>
          </a:p>
        </p:txBody>
      </p:sp>
      <p:sp>
        <p:nvSpPr>
          <p:cNvPr id="5" name="Rectangle 17">
            <a:extLst>
              <a:ext uri="{FF2B5EF4-FFF2-40B4-BE49-F238E27FC236}">
                <a16:creationId xmlns:a16="http://schemas.microsoft.com/office/drawing/2014/main" id="{7296ED61-5D14-6E44-BD9E-0A355C8A5320}"/>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p:pic>
        <p:nvPicPr>
          <p:cNvPr id="6" name="Picture 5">
            <a:extLst>
              <a:ext uri="{FF2B5EF4-FFF2-40B4-BE49-F238E27FC236}">
                <a16:creationId xmlns:a16="http://schemas.microsoft.com/office/drawing/2014/main" id="{FBF31FBD-1A6F-40F4-AE5C-47BF22B34042}"/>
              </a:ext>
            </a:extLst>
          </p:cNvPr>
          <p:cNvPicPr>
            <a:picLocks noChangeAspect="1"/>
          </p:cNvPicPr>
          <p:nvPr/>
        </p:nvPicPr>
        <p:blipFill rotWithShape="1">
          <a:blip r:embed="rId2"/>
          <a:srcRect/>
          <a:stretch/>
        </p:blipFill>
        <p:spPr>
          <a:xfrm>
            <a:off x="5763887" y="881744"/>
            <a:ext cx="3379893" cy="3998866"/>
          </a:xfrm>
          <a:prstGeom prst="rect">
            <a:avLst/>
          </a:prstGeom>
        </p:spPr>
      </p:pic>
      <p:sp>
        <p:nvSpPr>
          <p:cNvPr id="14" name="Rectangle 13">
            <a:extLst>
              <a:ext uri="{FF2B5EF4-FFF2-40B4-BE49-F238E27FC236}">
                <a16:creationId xmlns:a16="http://schemas.microsoft.com/office/drawing/2014/main" id="{E1B509E4-4005-401D-BEE9-746A53265E3D}"/>
              </a:ext>
            </a:extLst>
          </p:cNvPr>
          <p:cNvSpPr/>
          <p:nvPr/>
        </p:nvSpPr>
        <p:spPr>
          <a:xfrm>
            <a:off x="4460636" y="942623"/>
            <a:ext cx="3906124" cy="3786001"/>
          </a:xfrm>
          <a:prstGeom prst="rect">
            <a:avLst/>
          </a:prstGeom>
          <a:solidFill>
            <a:schemeClr val="bg1"/>
          </a:solidFill>
          <a:ln w="19050" cap="flat" cmpd="sng" algn="ctr">
            <a:solidFill>
              <a:srgbClr val="0074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10" name="Picture 9">
            <a:extLst>
              <a:ext uri="{FF2B5EF4-FFF2-40B4-BE49-F238E27FC236}">
                <a16:creationId xmlns:a16="http://schemas.microsoft.com/office/drawing/2014/main" id="{8DCF15F3-8004-4024-9858-698D6EE3935F}"/>
              </a:ext>
            </a:extLst>
          </p:cNvPr>
          <p:cNvPicPr>
            <a:picLocks noChangeAspect="1"/>
          </p:cNvPicPr>
          <p:nvPr/>
        </p:nvPicPr>
        <p:blipFill>
          <a:blip r:embed="rId3"/>
          <a:srcRect/>
          <a:stretch/>
        </p:blipFill>
        <p:spPr>
          <a:xfrm>
            <a:off x="4707687" y="969522"/>
            <a:ext cx="3379674" cy="3379674"/>
          </a:xfrm>
          <a:prstGeom prst="rect">
            <a:avLst/>
          </a:prstGeom>
        </p:spPr>
      </p:pic>
      <p:sp>
        <p:nvSpPr>
          <p:cNvPr id="11" name="Text Box 200">
            <a:extLst>
              <a:ext uri="{FF2B5EF4-FFF2-40B4-BE49-F238E27FC236}">
                <a16:creationId xmlns:a16="http://schemas.microsoft.com/office/drawing/2014/main" id="{875F6CD7-7D4E-48CF-942F-DFBB73C0BFE4}"/>
              </a:ext>
            </a:extLst>
          </p:cNvPr>
          <p:cNvSpPr txBox="1">
            <a:spLocks noChangeArrowheads="1"/>
          </p:cNvSpPr>
          <p:nvPr/>
        </p:nvSpPr>
        <p:spPr bwMode="auto">
          <a:xfrm>
            <a:off x="4472066" y="4384614"/>
            <a:ext cx="3884534" cy="338554"/>
          </a:xfrm>
          <a:prstGeom prst="rect">
            <a:avLst/>
          </a:prstGeom>
          <a:solidFill>
            <a:schemeClr val="bg2">
              <a:lumMod val="90000"/>
            </a:schemeClr>
          </a:solidFill>
          <a:ln>
            <a:noFill/>
          </a:ln>
          <a:effectLst/>
          <a:extLst>
            <a:ext uri="{909E8E84-426E-40dd-AFC4-6F175D3DCCD1}">
              <a14:hiddenFill xmlns="" xmlns:a14="http://schemas.microsoft.com/office/drawing/2010/main" xmlns:mc="http://schemas.openxmlformats.org/markup-compatibility/2006">
                <a:solidFill>
                  <a:schemeClr val="accent1"/>
                </a:solidFill>
              </a14:hiddenFill>
            </a:ext>
            <a:ext uri="{91240B29-F687-4f45-9708-019B960494DF}">
              <a14:hiddenLine xmlns=""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c="http://schemas.openxmlformats.org/markup-compatibility/2006">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GB" sz="800" dirty="0">
                <a:latin typeface="Arial" panose="020B0604020202020204" pitchFamily="34" charset="0"/>
                <a:cs typeface="Arial" panose="020B0604020202020204" pitchFamily="34" charset="0"/>
              </a:rPr>
              <a:t>Figure 1. Red stars - m</a:t>
            </a:r>
            <a:r>
              <a:rPr lang="en-GB" sz="800" baseline="-25000" dirty="0">
                <a:latin typeface="Arial" panose="020B0604020202020204" pitchFamily="34" charset="0"/>
                <a:cs typeface="Arial" panose="020B0604020202020204" pitchFamily="34" charset="0"/>
              </a:rPr>
              <a:t>b</a:t>
            </a:r>
            <a:r>
              <a:rPr lang="en-GB" sz="800" dirty="0">
                <a:latin typeface="Arial" panose="020B0604020202020204" pitchFamily="34" charset="0"/>
                <a:cs typeface="Arial" panose="020B0604020202020204" pitchFamily="34" charset="0"/>
              </a:rPr>
              <a:t> and M</a:t>
            </a:r>
            <a:r>
              <a:rPr lang="en-GB" sz="800" baseline="-25000" dirty="0">
                <a:latin typeface="Arial" panose="020B0604020202020204" pitchFamily="34" charset="0"/>
                <a:cs typeface="Arial" panose="020B0604020202020204" pitchFamily="34" charset="0"/>
              </a:rPr>
              <a:t>s</a:t>
            </a:r>
            <a:r>
              <a:rPr lang="en-GB" sz="800" dirty="0">
                <a:latin typeface="Arial" panose="020B0604020202020204" pitchFamily="34" charset="0"/>
                <a:cs typeface="Arial" panose="020B0604020202020204" pitchFamily="34" charset="0"/>
              </a:rPr>
              <a:t> magnitudes for selected underground test explosions. Blue dots - Eurasian earthquakes from the Reviewed Event Bulletin.</a:t>
            </a:r>
          </a:p>
        </p:txBody>
      </p:sp>
      <p:sp>
        <p:nvSpPr>
          <p:cNvPr id="12" name="Text Box 270">
            <a:extLst>
              <a:ext uri="{FF2B5EF4-FFF2-40B4-BE49-F238E27FC236}">
                <a16:creationId xmlns:a16="http://schemas.microsoft.com/office/drawing/2014/main" id="{7DF25DAC-28CF-44C6-B718-B543E2C9D2E9}"/>
              </a:ext>
            </a:extLst>
          </p:cNvPr>
          <p:cNvSpPr txBox="1">
            <a:spLocks noChangeArrowheads="1"/>
          </p:cNvSpPr>
          <p:nvPr/>
        </p:nvSpPr>
        <p:spPr bwMode="auto">
          <a:xfrm>
            <a:off x="391556" y="1794863"/>
            <a:ext cx="3975896" cy="23735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The IDC experimental </a:t>
            </a:r>
            <a:r>
              <a:rPr lang="en-GB" sz="1050" dirty="0" err="1">
                <a:latin typeface="Arial" panose="020B0604020202020204" pitchFamily="34" charset="0"/>
                <a:cs typeface="Arial" panose="020B0604020202020204" pitchFamily="34" charset="0"/>
              </a:rPr>
              <a:t>m</a:t>
            </a:r>
            <a:r>
              <a:rPr lang="en-GB" sz="1050" baseline="-25000" dirty="0" err="1">
                <a:latin typeface="Arial" panose="020B0604020202020204" pitchFamily="34" charset="0"/>
                <a:cs typeface="Arial" panose="020B0604020202020204" pitchFamily="34" charset="0"/>
              </a:rPr>
              <a:t>b</a:t>
            </a:r>
            <a:r>
              <a:rPr lang="en-GB" sz="1050" dirty="0" err="1">
                <a:latin typeface="Arial" panose="020B0604020202020204" pitchFamily="34" charset="0"/>
                <a:cs typeface="Arial" panose="020B0604020202020204" pitchFamily="34" charset="0"/>
              </a:rPr>
              <a:t>:M</a:t>
            </a:r>
            <a:r>
              <a:rPr lang="en-GB" sz="1050" baseline="-25000" dirty="0" err="1">
                <a:latin typeface="Arial" panose="020B0604020202020204" pitchFamily="34" charset="0"/>
                <a:cs typeface="Arial" panose="020B0604020202020204" pitchFamily="34" charset="0"/>
              </a:rPr>
              <a:t>s</a:t>
            </a:r>
            <a:r>
              <a:rPr lang="en-GB" sz="1050" dirty="0">
                <a:latin typeface="Arial" panose="020B0604020202020204" pitchFamily="34" charset="0"/>
                <a:cs typeface="Arial" panose="020B0604020202020204" pitchFamily="34" charset="0"/>
              </a:rPr>
              <a:t> screening line is the revised relationship proposed by Selby et al. 2012 (Fig. 1). </a:t>
            </a:r>
          </a:p>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For tests which fall close to the screening line, a small change in the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 could result in a change of source characterisation. </a:t>
            </a:r>
          </a:p>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The m</a:t>
            </a:r>
            <a:r>
              <a:rPr lang="en-GB" sz="1050" baseline="-25000" dirty="0">
                <a:latin typeface="Arial" panose="020B0604020202020204" pitchFamily="34" charset="0"/>
                <a:cs typeface="Arial" panose="020B0604020202020204" pitchFamily="34" charset="0"/>
              </a:rPr>
              <a:t>b</a:t>
            </a:r>
            <a:r>
              <a:rPr lang="en-GB" sz="1050" dirty="0">
                <a:latin typeface="Arial" panose="020B0604020202020204" pitchFamily="34" charset="0"/>
                <a:cs typeface="Arial" panose="020B0604020202020204" pitchFamily="34" charset="0"/>
              </a:rPr>
              <a:t>: M</a:t>
            </a:r>
            <a:r>
              <a:rPr lang="en-GB" sz="1050" baseline="-25000" dirty="0">
                <a:latin typeface="Arial" panose="020B0604020202020204" pitchFamily="34" charset="0"/>
                <a:cs typeface="Arial" panose="020B0604020202020204" pitchFamily="34" charset="0"/>
              </a:rPr>
              <a:t>s</a:t>
            </a:r>
            <a:r>
              <a:rPr lang="en-GB" sz="1050" dirty="0">
                <a:latin typeface="Arial" panose="020B0604020202020204" pitchFamily="34" charset="0"/>
                <a:cs typeface="Arial" panose="020B0604020202020204" pitchFamily="34" charset="0"/>
              </a:rPr>
              <a:t> event screening criterion is applied globally. By showing the impact of varying </a:t>
            </a:r>
            <a:r>
              <a:rPr lang="en-GB" sz="1050" i="1" dirty="0">
                <a:latin typeface="Arial" panose="020B0604020202020204" pitchFamily="34" charset="0"/>
                <a:cs typeface="Arial" panose="020B0604020202020204" pitchFamily="34" charset="0"/>
              </a:rPr>
              <a:t>t*</a:t>
            </a:r>
            <a:r>
              <a:rPr lang="en-GB" sz="1050" dirty="0">
                <a:latin typeface="Arial" panose="020B0604020202020204" pitchFamily="34" charset="0"/>
                <a:cs typeface="Arial" panose="020B0604020202020204" pitchFamily="34" charset="0"/>
              </a:rPr>
              <a:t>, lithology and instrument response, we investigate whether optimal event screening may require regional criteria.</a:t>
            </a:r>
          </a:p>
        </p:txBody>
      </p:sp>
      <p:sp>
        <p:nvSpPr>
          <p:cNvPr id="13" name="TextBox 12">
            <a:extLst>
              <a:ext uri="{FF2B5EF4-FFF2-40B4-BE49-F238E27FC236}">
                <a16:creationId xmlns:a16="http://schemas.microsoft.com/office/drawing/2014/main" id="{10388A8C-C15C-442F-956F-DAA2BDB3CF27}"/>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2AD757AF-CC81-4D75-9B4C-E8B4372F3255}"/>
              </a:ext>
            </a:extLst>
          </p:cNvPr>
          <p:cNvSpPr/>
          <p:nvPr/>
        </p:nvSpPr>
        <p:spPr>
          <a:xfrm>
            <a:off x="6432492" y="4728624"/>
            <a:ext cx="2797561" cy="200055"/>
          </a:xfrm>
          <a:prstGeom prst="rect">
            <a:avLst/>
          </a:prstGeom>
        </p:spPr>
        <p:txBody>
          <a:bodyPr wrap="square">
            <a:spAutoFit/>
          </a:bodyPr>
          <a:lstStyle/>
          <a:p>
            <a:r>
              <a:rPr lang="en-GB" sz="700" b="1" dirty="0">
                <a:solidFill>
                  <a:schemeClr val="bg1"/>
                </a:solidFill>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300" dirty="0">
              <a:solidFill>
                <a:schemeClr val="bg1"/>
              </a:solidFill>
            </a:endParaRPr>
          </a:p>
        </p:txBody>
      </p:sp>
    </p:spTree>
    <p:extLst>
      <p:ext uri="{BB962C8B-B14F-4D97-AF65-F5344CB8AC3E}">
        <p14:creationId xmlns:p14="http://schemas.microsoft.com/office/powerpoint/2010/main" val="2477903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8A0E1-9153-1C4C-BD91-C76D2ABA3F66}"/>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44A9686-9B15-6A49-B731-8C1372F7BCED}"/>
              </a:ext>
            </a:extLst>
          </p:cNvPr>
          <p:cNvSpPr txBox="1"/>
          <p:nvPr/>
        </p:nvSpPr>
        <p:spPr>
          <a:xfrm rot="16200000">
            <a:off x="-1779940" y="2499816"/>
            <a:ext cx="3882477" cy="646331"/>
          </a:xfrm>
          <a:prstGeom prst="rect">
            <a:avLst/>
          </a:prstGeom>
          <a:noFill/>
        </p:spPr>
        <p:txBody>
          <a:bodyPr wrap="square" rtlCol="0">
            <a:spAutoFit/>
          </a:bodyPr>
          <a:lstStyle/>
          <a:p>
            <a:pPr algn="ctr"/>
            <a:r>
              <a:rPr lang="en-GB" sz="3600" dirty="0">
                <a:solidFill>
                  <a:srgbClr val="DFC5DF"/>
                </a:solidFill>
                <a:latin typeface="Arial" panose="020B0604020202020204" pitchFamily="34" charset="0"/>
                <a:cs typeface="Arial" panose="020B0604020202020204" pitchFamily="34" charset="0"/>
              </a:rPr>
              <a:t>DATA</a:t>
            </a:r>
            <a:endParaRPr lang="en-AT" sz="3600" dirty="0">
              <a:solidFill>
                <a:srgbClr val="DFC5DF"/>
              </a:solidFill>
              <a:latin typeface="Arial" panose="020B0604020202020204" pitchFamily="34" charset="0"/>
              <a:cs typeface="Arial" panose="020B0604020202020204" pitchFamily="34" charset="0"/>
            </a:endParaRPr>
          </a:p>
        </p:txBody>
      </p:sp>
      <p:sp>
        <p:nvSpPr>
          <p:cNvPr id="5" name="Rectangle 17">
            <a:extLst>
              <a:ext uri="{FF2B5EF4-FFF2-40B4-BE49-F238E27FC236}">
                <a16:creationId xmlns:a16="http://schemas.microsoft.com/office/drawing/2014/main" id="{2ADB6E1F-BFF3-5141-AA36-25E897EA4384}"/>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p:pic>
        <p:nvPicPr>
          <p:cNvPr id="6" name="Picture 5">
            <a:extLst>
              <a:ext uri="{FF2B5EF4-FFF2-40B4-BE49-F238E27FC236}">
                <a16:creationId xmlns:a16="http://schemas.microsoft.com/office/drawing/2014/main" id="{4E4E9321-9734-4191-B855-1C2D4D3858BB}"/>
              </a:ext>
            </a:extLst>
          </p:cNvPr>
          <p:cNvPicPr>
            <a:picLocks noChangeAspect="1"/>
          </p:cNvPicPr>
          <p:nvPr/>
        </p:nvPicPr>
        <p:blipFill rotWithShape="1">
          <a:blip r:embed="rId2"/>
          <a:srcRect/>
          <a:stretch/>
        </p:blipFill>
        <p:spPr>
          <a:xfrm>
            <a:off x="5764106" y="886824"/>
            <a:ext cx="3379893" cy="3998866"/>
          </a:xfrm>
          <a:prstGeom prst="rect">
            <a:avLst/>
          </a:prstGeom>
        </p:spPr>
      </p:pic>
      <p:sp>
        <p:nvSpPr>
          <p:cNvPr id="13" name="Rectangle 12">
            <a:extLst>
              <a:ext uri="{FF2B5EF4-FFF2-40B4-BE49-F238E27FC236}">
                <a16:creationId xmlns:a16="http://schemas.microsoft.com/office/drawing/2014/main" id="{E1B21195-5D75-453A-A69B-5C94EBB1F6F0}"/>
              </a:ext>
            </a:extLst>
          </p:cNvPr>
          <p:cNvSpPr/>
          <p:nvPr/>
        </p:nvSpPr>
        <p:spPr>
          <a:xfrm>
            <a:off x="478116" y="1249873"/>
            <a:ext cx="3572012" cy="3190240"/>
          </a:xfrm>
          <a:prstGeom prst="rect">
            <a:avLst/>
          </a:prstGeom>
          <a:solidFill>
            <a:sysClr val="window" lastClr="FFFFFF"/>
          </a:solidFill>
          <a:ln w="19050" cap="flat" cmpd="sng" algn="ctr">
            <a:solidFill>
              <a:srgbClr val="0074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14" name="Picture 13">
            <a:extLst>
              <a:ext uri="{FF2B5EF4-FFF2-40B4-BE49-F238E27FC236}">
                <a16:creationId xmlns:a16="http://schemas.microsoft.com/office/drawing/2014/main" id="{E226C552-CB83-46C2-BD67-BCA6191764BC}"/>
              </a:ext>
            </a:extLst>
          </p:cNvPr>
          <p:cNvPicPr>
            <a:picLocks noChangeAspect="1"/>
          </p:cNvPicPr>
          <p:nvPr/>
        </p:nvPicPr>
        <p:blipFill>
          <a:blip r:embed="rId3"/>
          <a:srcRect/>
          <a:stretch/>
        </p:blipFill>
        <p:spPr>
          <a:xfrm>
            <a:off x="552853" y="1294737"/>
            <a:ext cx="3418167" cy="2563626"/>
          </a:xfrm>
          <a:prstGeom prst="rect">
            <a:avLst/>
          </a:prstGeom>
        </p:spPr>
      </p:pic>
      <p:sp>
        <p:nvSpPr>
          <p:cNvPr id="15" name="Text Box 270">
            <a:extLst>
              <a:ext uri="{FF2B5EF4-FFF2-40B4-BE49-F238E27FC236}">
                <a16:creationId xmlns:a16="http://schemas.microsoft.com/office/drawing/2014/main" id="{E6B67F56-567C-45C8-9A8C-9860BA5932C8}"/>
              </a:ext>
            </a:extLst>
          </p:cNvPr>
          <p:cNvSpPr txBox="1">
            <a:spLocks noChangeArrowheads="1"/>
          </p:cNvSpPr>
          <p:nvPr/>
        </p:nvSpPr>
        <p:spPr bwMode="auto">
          <a:xfrm>
            <a:off x="4118516" y="1815611"/>
            <a:ext cx="4409501" cy="2372124"/>
          </a:xfrm>
          <a:prstGeom prst="rect">
            <a:avLst/>
          </a:prstGeom>
          <a:noFill/>
          <a:ln>
            <a:noFill/>
          </a:ln>
          <a:effectLst/>
          <a:extLst>
            <a:ext uri="{909E8E84-426E-40dd-AFC4-6F175D3DCCD1}">
              <a14:hiddenFill xmlns:mc="http://schemas.openxmlformats.org/markup-compatibility/2006" xmlns:a14="http://schemas.microsoft.com/office/drawing/2010/main" xmlns="">
                <a:solidFill>
                  <a:schemeClr val="accent1"/>
                </a:solidFill>
              </a14:hiddenFill>
            </a:ext>
            <a:ext uri="{91240B29-F687-4f45-9708-019B960494DF}">
              <a14:hiddenLine xmlns:mc="http://schemas.openxmlformats.org/markup-compatibility/2006"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lnSpc>
                <a:spcPts val="1800"/>
              </a:lnSpc>
              <a:spcAft>
                <a:spcPts val="1800"/>
              </a:spcAft>
              <a:buFontTx/>
              <a:buChar char="•"/>
              <a:defRPr/>
            </a:pPr>
            <a:r>
              <a:rPr lang="en-GB" sz="1000" dirty="0"/>
              <a:t>The </a:t>
            </a:r>
            <a:r>
              <a:rPr lang="en-GB" sz="1000" dirty="0" err="1"/>
              <a:t>teleseismic</a:t>
            </a:r>
            <a:r>
              <a:rPr lang="en-GB" sz="1000" dirty="0"/>
              <a:t> direct </a:t>
            </a:r>
            <a:r>
              <a:rPr lang="en-GB" sz="1000" i="1" dirty="0"/>
              <a:t>P</a:t>
            </a:r>
            <a:r>
              <a:rPr lang="en-GB" sz="1000" dirty="0"/>
              <a:t> wavelet for selected explosions with published yield and depth, is modelled using Mueller Murphy 1971 (MM71) moment-rate function, a nominal elastic </a:t>
            </a:r>
            <a:r>
              <a:rPr lang="en-GB" sz="1000" i="1" dirty="0" err="1"/>
              <a:t>pP</a:t>
            </a:r>
            <a:r>
              <a:rPr lang="en-GB" sz="1000" dirty="0"/>
              <a:t>, and a </a:t>
            </a:r>
            <a:r>
              <a:rPr lang="en-GB" sz="1000" i="1" dirty="0"/>
              <a:t>t* </a:t>
            </a:r>
            <a:r>
              <a:rPr lang="en-GB" sz="1000" dirty="0"/>
              <a:t>operator </a:t>
            </a:r>
            <a:r>
              <a:rPr lang="en-GB" sz="1000" dirty="0">
                <a:solidFill>
                  <a:prstClr val="black"/>
                </a:solidFill>
                <a:latin typeface="Arial" panose="020B0604020202020204" pitchFamily="34" charset="0"/>
                <a:cs typeface="Arial" panose="020B0604020202020204" pitchFamily="34" charset="0"/>
              </a:rPr>
              <a:t>(Marshall et al., 1992 and Springer, 2002).</a:t>
            </a:r>
          </a:p>
          <a:p>
            <a:pPr>
              <a:lnSpc>
                <a:spcPts val="1800"/>
              </a:lnSpc>
              <a:spcAft>
                <a:spcPts val="1800"/>
              </a:spcAft>
              <a:buFontTx/>
              <a:buChar char="•"/>
              <a:defRPr/>
            </a:pPr>
            <a:r>
              <a:rPr lang="en-GB" sz="1000" dirty="0">
                <a:solidFill>
                  <a:prstClr val="black"/>
                </a:solidFill>
                <a:latin typeface="Arial" panose="020B0604020202020204" pitchFamily="34" charset="0"/>
                <a:cs typeface="Arial" panose="020B0604020202020204" pitchFamily="34" charset="0"/>
              </a:rPr>
              <a:t>49 tests were modelled from the </a:t>
            </a:r>
            <a:r>
              <a:rPr lang="en-GB" sz="1000">
                <a:solidFill>
                  <a:prstClr val="black"/>
                </a:solidFill>
                <a:latin typeface="Arial" panose="020B0604020202020204" pitchFamily="34" charset="0"/>
                <a:cs typeface="Arial" panose="020B0604020202020204" pitchFamily="34" charset="0"/>
              </a:rPr>
              <a:t>Yucca Flat </a:t>
            </a:r>
            <a:r>
              <a:rPr lang="en-GB" sz="1000" dirty="0">
                <a:solidFill>
                  <a:prstClr val="black"/>
                </a:solidFill>
                <a:latin typeface="Arial" panose="020B0604020202020204" pitchFamily="34" charset="0"/>
                <a:cs typeface="Arial" panose="020B0604020202020204" pitchFamily="34" charset="0"/>
              </a:rPr>
              <a:t>area at NNSS, in both tuff and alluvium lithology. 8 tests were modelled from Degelen Mountain (granite). </a:t>
            </a:r>
          </a:p>
          <a:p>
            <a:pPr>
              <a:lnSpc>
                <a:spcPts val="1800"/>
              </a:lnSpc>
              <a:spcAft>
                <a:spcPts val="1800"/>
              </a:spcAft>
              <a:buFontTx/>
              <a:buChar char="•"/>
              <a:defRPr/>
            </a:pPr>
            <a:r>
              <a:rPr lang="en-GB" sz="1000" dirty="0">
                <a:solidFill>
                  <a:prstClr val="black"/>
                </a:solidFill>
                <a:latin typeface="Arial" panose="020B0604020202020204" pitchFamily="34" charset="0"/>
                <a:cs typeface="Arial" panose="020B0604020202020204" pitchFamily="34" charset="0"/>
              </a:rPr>
              <a:t>There are a mixture of over-buried and underburied tests used as inputs to the modelling process (Fig. 2).</a:t>
            </a:r>
          </a:p>
        </p:txBody>
      </p:sp>
      <p:sp>
        <p:nvSpPr>
          <p:cNvPr id="16" name="Rectangle 15">
            <a:extLst>
              <a:ext uri="{FF2B5EF4-FFF2-40B4-BE49-F238E27FC236}">
                <a16:creationId xmlns:a16="http://schemas.microsoft.com/office/drawing/2014/main" id="{BD86F97D-507C-4835-AEBB-D856D3E18848}"/>
              </a:ext>
            </a:extLst>
          </p:cNvPr>
          <p:cNvSpPr>
            <a:spLocks noChangeArrowheads="1"/>
          </p:cNvSpPr>
          <p:nvPr/>
        </p:nvSpPr>
        <p:spPr bwMode="auto">
          <a:xfrm>
            <a:off x="6689654" y="798437"/>
            <a:ext cx="257175" cy="647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129125" tIns="64562" rIns="129125" bIns="64562">
            <a:spAutoFit/>
          </a:bodyPr>
          <a:lstStyle/>
          <a:p>
            <a:pPr defTabSz="1292225"/>
            <a:endParaRPr lang="en-GB" sz="3400" dirty="0">
              <a:solidFill>
                <a:prstClr val="black"/>
              </a:solidFill>
              <a:latin typeface="Arial"/>
            </a:endParaRPr>
          </a:p>
        </p:txBody>
      </p:sp>
      <mc:AlternateContent xmlns:mc="http://schemas.openxmlformats.org/markup-compatibility/2006" xmlns:a14="http://schemas.microsoft.com/office/drawing/2010/main">
        <mc:Choice Requires="a14">
          <p:sp>
            <p:nvSpPr>
              <p:cNvPr id="17" name="Text Box 200">
                <a:extLst>
                  <a:ext uri="{FF2B5EF4-FFF2-40B4-BE49-F238E27FC236}">
                    <a16:creationId xmlns:a16="http://schemas.microsoft.com/office/drawing/2014/main" id="{6A3F8300-3573-447F-A598-ABFCCE4D0E9B}"/>
                  </a:ext>
                </a:extLst>
              </p:cNvPr>
              <p:cNvSpPr txBox="1">
                <a:spLocks noChangeArrowheads="1"/>
              </p:cNvSpPr>
              <p:nvPr/>
            </p:nvSpPr>
            <p:spPr bwMode="auto">
              <a:xfrm>
                <a:off x="487006" y="3925203"/>
                <a:ext cx="3553200" cy="506805"/>
              </a:xfrm>
              <a:prstGeom prst="rect">
                <a:avLst/>
              </a:prstGeom>
              <a:solidFill>
                <a:schemeClr val="bg2">
                  <a:lumMod val="90000"/>
                </a:schemeClr>
              </a:solid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Figure 2. The yield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):depth(</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relationship of tests modelled. Tests carried out at: NNSS in blue (alluvium) and red (tuff) ; Degelen in green (granite).  Black line: </a:t>
                </a:r>
                <a14:m>
                  <m:oMath xmlns:m="http://schemas.openxmlformats.org/officeDocument/2006/math">
                    <m:r>
                      <a:rPr lang="en-GB" sz="800" i="1">
                        <a:solidFill>
                          <a:prstClr val="black"/>
                        </a:solidFill>
                        <a:latin typeface="Cambria Math" panose="02040503050406030204" pitchFamily="18" charset="0"/>
                      </a:rPr>
                      <m:t>h</m:t>
                    </m:r>
                    <m:r>
                      <a:rPr lang="en-GB" sz="800" i="1">
                        <a:solidFill>
                          <a:prstClr val="black"/>
                        </a:solidFill>
                        <a:latin typeface="Cambria Math" panose="02040503050406030204" pitchFamily="18" charset="0"/>
                      </a:rPr>
                      <m:t>=120</m:t>
                    </m:r>
                    <m:sSup>
                      <m:sSupPr>
                        <m:ctrlPr>
                          <a:rPr lang="en-GB" sz="800" i="1">
                            <a:solidFill>
                              <a:prstClr val="black"/>
                            </a:solidFill>
                            <a:latin typeface="Cambria Math" panose="02040503050406030204" pitchFamily="18" charset="0"/>
                          </a:rPr>
                        </m:ctrlPr>
                      </m:sSupPr>
                      <m:e>
                        <m:r>
                          <a:rPr lang="en-GB" sz="800" i="1">
                            <a:solidFill>
                              <a:prstClr val="black"/>
                            </a:solidFill>
                            <a:latin typeface="Cambria Math" panose="02040503050406030204" pitchFamily="18" charset="0"/>
                          </a:rPr>
                          <m:t>𝑊</m:t>
                        </m:r>
                      </m:e>
                      <m:sup>
                        <m:box>
                          <m:boxPr>
                            <m:ctrlPr>
                              <a:rPr lang="en-GB" sz="800" i="1">
                                <a:solidFill>
                                  <a:prstClr val="black"/>
                                </a:solidFill>
                                <a:latin typeface="Cambria Math" panose="02040503050406030204" pitchFamily="18" charset="0"/>
                              </a:rPr>
                            </m:ctrlPr>
                          </m:boxPr>
                          <m:e>
                            <m:argPr>
                              <m:argSz m:val="-1"/>
                            </m:argPr>
                            <m:f>
                              <m:fPr>
                                <m:ctrlPr>
                                  <a:rPr lang="en-GB" sz="800" i="1">
                                    <a:solidFill>
                                      <a:prstClr val="black"/>
                                    </a:solidFill>
                                    <a:latin typeface="Cambria Math" panose="02040503050406030204" pitchFamily="18" charset="0"/>
                                  </a:rPr>
                                </m:ctrlPr>
                              </m:fPr>
                              <m:num>
                                <m:r>
                                  <a:rPr lang="en-GB" sz="800" i="1">
                                    <a:solidFill>
                                      <a:prstClr val="black"/>
                                    </a:solidFill>
                                    <a:latin typeface="Cambria Math" panose="02040503050406030204" pitchFamily="18" charset="0"/>
                                  </a:rPr>
                                  <m:t>1</m:t>
                                </m:r>
                              </m:num>
                              <m:den>
                                <m:r>
                                  <a:rPr lang="en-GB" sz="800" i="1">
                                    <a:solidFill>
                                      <a:prstClr val="black"/>
                                    </a:solidFill>
                                    <a:latin typeface="Cambria Math" panose="02040503050406030204" pitchFamily="18" charset="0"/>
                                  </a:rPr>
                                  <m:t>3</m:t>
                                </m:r>
                              </m:den>
                            </m:f>
                          </m:e>
                        </m:box>
                      </m:sup>
                    </m:sSup>
                  </m:oMath>
                </a14:m>
                <a:r>
                  <a:rPr lang="en-US" sz="800" dirty="0">
                    <a:solidFill>
                      <a:prstClr val="black"/>
                    </a:solidFill>
                    <a:latin typeface="Calibri" panose="020F0502020204030204" pitchFamily="34" charset="0"/>
                    <a:cs typeface="Calibri" panose="020F0502020204030204" pitchFamily="34" charset="0"/>
                  </a:rPr>
                  <a:t>  (1).</a:t>
                </a:r>
                <a:endParaRPr kumimoji="0" lang="en-US" sz="800"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17" name="Text Box 200">
                <a:extLst>
                  <a:ext uri="{FF2B5EF4-FFF2-40B4-BE49-F238E27FC236}">
                    <a16:creationId xmlns:a16="http://schemas.microsoft.com/office/drawing/2014/main" id="{6A3F8300-3573-447F-A598-ABFCCE4D0E9B}"/>
                  </a:ext>
                </a:extLst>
              </p:cNvPr>
              <p:cNvSpPr txBox="1">
                <a:spLocks noRot="1" noChangeAspect="1" noMove="1" noResize="1" noEditPoints="1" noAdjustHandles="1" noChangeArrowheads="1" noChangeShapeType="1" noTextEdit="1"/>
              </p:cNvSpPr>
              <p:nvPr/>
            </p:nvSpPr>
            <p:spPr bwMode="auto">
              <a:xfrm>
                <a:off x="487006" y="3925203"/>
                <a:ext cx="3553200" cy="506805"/>
              </a:xfrm>
              <a:prstGeom prst="rect">
                <a:avLst/>
              </a:prstGeom>
              <a:blipFill>
                <a:blip r:embed="rId4"/>
                <a:stretch>
                  <a:fillRect b="-3614"/>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sp>
        <p:nvSpPr>
          <p:cNvPr id="11" name="Rectangle 10">
            <a:extLst>
              <a:ext uri="{FF2B5EF4-FFF2-40B4-BE49-F238E27FC236}">
                <a16:creationId xmlns:a16="http://schemas.microsoft.com/office/drawing/2014/main" id="{5EBEC1CC-8988-413F-B4A9-83D444EDD528}"/>
              </a:ext>
            </a:extLst>
          </p:cNvPr>
          <p:cNvSpPr/>
          <p:nvPr/>
        </p:nvSpPr>
        <p:spPr>
          <a:xfrm>
            <a:off x="6432492" y="4689101"/>
            <a:ext cx="2797561" cy="200055"/>
          </a:xfrm>
          <a:prstGeom prst="rect">
            <a:avLst/>
          </a:prstGeom>
        </p:spPr>
        <p:txBody>
          <a:bodyPr wrap="none">
            <a:spAutoFit/>
          </a:bodyPr>
          <a:lstStyle/>
          <a:p>
            <a:r>
              <a:rPr lang="en-GB" sz="700" b="1" dirty="0">
                <a:solidFill>
                  <a:schemeClr val="bg1"/>
                </a:solidFill>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300" dirty="0">
              <a:solidFill>
                <a:schemeClr val="bg1"/>
              </a:solidFill>
            </a:endParaRPr>
          </a:p>
        </p:txBody>
      </p:sp>
    </p:spTree>
    <p:extLst>
      <p:ext uri="{BB962C8B-B14F-4D97-AF65-F5344CB8AC3E}">
        <p14:creationId xmlns:p14="http://schemas.microsoft.com/office/powerpoint/2010/main" val="83330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p:pic>
        <p:nvPicPr>
          <p:cNvPr id="7" name="Picture 6">
            <a:extLst>
              <a:ext uri="{FF2B5EF4-FFF2-40B4-BE49-F238E27FC236}">
                <a16:creationId xmlns:a16="http://schemas.microsoft.com/office/drawing/2014/main" id="{AF99337F-D773-4D7B-A568-2558758C42F0}"/>
              </a:ext>
            </a:extLst>
          </p:cNvPr>
          <p:cNvPicPr>
            <a:picLocks noChangeAspect="1"/>
          </p:cNvPicPr>
          <p:nvPr/>
        </p:nvPicPr>
        <p:blipFill rotWithShape="1">
          <a:blip r:embed="rId2"/>
          <a:srcRect/>
          <a:stretch/>
        </p:blipFill>
        <p:spPr>
          <a:xfrm>
            <a:off x="5764106" y="886824"/>
            <a:ext cx="3379893" cy="3998866"/>
          </a:xfrm>
          <a:prstGeom prst="rect">
            <a:avLst/>
          </a:prstGeom>
        </p:spPr>
      </p:pic>
      <p:sp>
        <p:nvSpPr>
          <p:cNvPr id="14" name="Rectangle 13">
            <a:extLst>
              <a:ext uri="{FF2B5EF4-FFF2-40B4-BE49-F238E27FC236}">
                <a16:creationId xmlns:a16="http://schemas.microsoft.com/office/drawing/2014/main" id="{7025A35A-70E3-4376-8B23-05DF7C275555}"/>
              </a:ext>
            </a:extLst>
          </p:cNvPr>
          <p:cNvSpPr/>
          <p:nvPr/>
        </p:nvSpPr>
        <p:spPr>
          <a:xfrm>
            <a:off x="381000" y="972535"/>
            <a:ext cx="7991300" cy="3755251"/>
          </a:xfrm>
          <a:prstGeom prst="rect">
            <a:avLst/>
          </a:prstGeom>
          <a:solidFill>
            <a:sysClr val="window" lastClr="FFFFFF"/>
          </a:solidFill>
          <a:ln w="19050" cap="flat" cmpd="sng" algn="ctr">
            <a:solidFill>
              <a:srgbClr val="0074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rial"/>
            </a:endParaRPr>
          </a:p>
        </p:txBody>
      </p:sp>
      <p:pic>
        <p:nvPicPr>
          <p:cNvPr id="20" name="Picture 19">
            <a:extLst>
              <a:ext uri="{FF2B5EF4-FFF2-40B4-BE49-F238E27FC236}">
                <a16:creationId xmlns:a16="http://schemas.microsoft.com/office/drawing/2014/main" id="{6D0B0061-1016-41FE-AD99-7582D98F75CB}"/>
              </a:ext>
            </a:extLst>
          </p:cNvPr>
          <p:cNvPicPr>
            <a:picLocks noChangeAspect="1"/>
          </p:cNvPicPr>
          <p:nvPr/>
        </p:nvPicPr>
        <p:blipFill>
          <a:blip r:embed="rId3"/>
          <a:srcRect/>
          <a:stretch/>
        </p:blipFill>
        <p:spPr>
          <a:xfrm>
            <a:off x="3509341" y="995395"/>
            <a:ext cx="4768609" cy="3394679"/>
          </a:xfrm>
          <a:prstGeom prst="rect">
            <a:avLst/>
          </a:prstGeom>
        </p:spPr>
      </p:pic>
      <p:sp>
        <p:nvSpPr>
          <p:cNvPr id="25" name="Text Box 200">
            <a:extLst>
              <a:ext uri="{FF2B5EF4-FFF2-40B4-BE49-F238E27FC236}">
                <a16:creationId xmlns:a16="http://schemas.microsoft.com/office/drawing/2014/main" id="{4043544B-15E1-45F1-9E95-AC4FCC129C5B}"/>
              </a:ext>
            </a:extLst>
          </p:cNvPr>
          <p:cNvSpPr txBox="1">
            <a:spLocks noChangeArrowheads="1"/>
          </p:cNvSpPr>
          <p:nvPr/>
        </p:nvSpPr>
        <p:spPr bwMode="auto">
          <a:xfrm>
            <a:off x="392853" y="4506440"/>
            <a:ext cx="7970400" cy="215444"/>
          </a:xfrm>
          <a:prstGeom prst="rect">
            <a:avLst/>
          </a:prstGeom>
          <a:solidFill>
            <a:schemeClr val="bg2">
              <a:lumMod val="90000"/>
            </a:schemeClr>
          </a:solidFill>
          <a:ln>
            <a:noFill/>
          </a:ln>
          <a:effectLst/>
          <a:extLst>
            <a:ext uri="{909E8E84-426E-40dd-AFC4-6F175D3DCCD1}">
              <a14:hiddenFill xmlns:mc="http://schemas.openxmlformats.org/markup-compatibility/2006" xmlns:a14="http://schemas.microsoft.com/office/drawing/2010/main" xmlns="">
                <a:solidFill>
                  <a:schemeClr val="accent1"/>
                </a:solidFill>
              </a14:hiddenFill>
            </a:ext>
            <a:ext uri="{91240B29-F687-4f45-9708-019B960494DF}">
              <a14:hiddenLine xmlns:mc="http://schemas.openxmlformats.org/markup-compatibility/2006"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1292225"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Figure 4. Processing steps. </a:t>
            </a:r>
            <a:r>
              <a:rPr kumimoji="0" lang="en-GB" sz="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ObAmA</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is the </a:t>
            </a:r>
            <a:r>
              <a:rPr kumimoji="0" lang="en-GB" sz="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Obspy</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Amplitude Analysis tool developed by Green (pers. comm.) which makes automatic m</a:t>
            </a:r>
            <a:r>
              <a:rPr kumimoji="0" lang="en-GB" sz="800"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b</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measurements. </a:t>
            </a:r>
            <a:endParaRPr kumimoji="0" lang="en-US" sz="800" b="0" i="0" u="none" strike="noStrike" kern="0" cap="none" spc="0" normalizeH="0" baseline="3000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56569F5-D9E9-4D24-B364-7EEA27299C42}"/>
              </a:ext>
            </a:extLst>
          </p:cNvPr>
          <p:cNvSpPr/>
          <p:nvPr/>
        </p:nvSpPr>
        <p:spPr>
          <a:xfrm>
            <a:off x="3857493" y="3493234"/>
            <a:ext cx="274434" cy="307777"/>
          </a:xfrm>
          <a:prstGeom prst="rect">
            <a:avLst/>
          </a:prstGeom>
        </p:spPr>
        <p:txBody>
          <a:bodyPr wrap="none">
            <a:spAutoFit/>
          </a:bodyPr>
          <a:lstStyle/>
          <a:p>
            <a:pPr defTabSz="914400"/>
            <a:r>
              <a:rPr lang="en-GB" sz="1400" b="1" dirty="0">
                <a:solidFill>
                  <a:prstClr val="black"/>
                </a:solidFill>
                <a:cs typeface="Calibri" panose="020F0502020204030204" pitchFamily="34" charset="0"/>
              </a:rPr>
              <a:t>*</a:t>
            </a:r>
            <a:endParaRPr lang="en-GB" sz="1400" dirty="0">
              <a:solidFill>
                <a:prstClr val="black"/>
              </a:solidFill>
              <a:latin typeface="Arial"/>
            </a:endParaRPr>
          </a:p>
        </p:txBody>
      </p:sp>
      <p:sp>
        <p:nvSpPr>
          <p:cNvPr id="28" name="Rectangle 27">
            <a:extLst>
              <a:ext uri="{FF2B5EF4-FFF2-40B4-BE49-F238E27FC236}">
                <a16:creationId xmlns:a16="http://schemas.microsoft.com/office/drawing/2014/main" id="{F41DB2D0-F6D0-4677-9F91-E742A68F8DB9}"/>
              </a:ext>
            </a:extLst>
          </p:cNvPr>
          <p:cNvSpPr/>
          <p:nvPr/>
        </p:nvSpPr>
        <p:spPr>
          <a:xfrm>
            <a:off x="425443" y="1006448"/>
            <a:ext cx="2920480" cy="2418124"/>
          </a:xfrm>
          <a:prstGeom prst="rect">
            <a:avLst/>
          </a:prstGeom>
          <a:solidFill>
            <a:sysClr val="window" lastClr="FFFFFF"/>
          </a:solidFill>
          <a:ln w="19050" cap="flat" cmpd="sng" algn="ctr">
            <a:solidFill>
              <a:srgbClr val="0074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29" name="Picture 28" descr="Chart, line chart&#10;&#10;Description automatically generated">
            <a:extLst>
              <a:ext uri="{FF2B5EF4-FFF2-40B4-BE49-F238E27FC236}">
                <a16:creationId xmlns:a16="http://schemas.microsoft.com/office/drawing/2014/main" id="{D85C1E18-017F-4AD5-91BC-AE4BDF7B4E52}"/>
              </a:ext>
            </a:extLst>
          </p:cNvPr>
          <p:cNvPicPr>
            <a:picLocks noChangeAspect="1"/>
          </p:cNvPicPr>
          <p:nvPr/>
        </p:nvPicPr>
        <p:blipFill rotWithShape="1">
          <a:blip r:embed="rId4">
            <a:extLst>
              <a:ext uri="{28A0092B-C50C-407E-A947-70E740481C1C}">
                <a14:useLocalDpi xmlns:a14="http://schemas.microsoft.com/office/drawing/2010/main" val="0"/>
              </a:ext>
            </a:extLst>
          </a:blip>
          <a:srcRect t="9927" r="7638"/>
          <a:stretch/>
        </p:blipFill>
        <p:spPr>
          <a:xfrm>
            <a:off x="457206" y="1025084"/>
            <a:ext cx="2857679" cy="1951143"/>
          </a:xfrm>
          <a:prstGeom prst="rect">
            <a:avLst/>
          </a:prstGeom>
          <a:ln w="28575">
            <a:noFill/>
          </a:ln>
        </p:spPr>
      </p:pic>
      <p:sp>
        <p:nvSpPr>
          <p:cNvPr id="30" name="Text Box 200">
            <a:extLst>
              <a:ext uri="{FF2B5EF4-FFF2-40B4-BE49-F238E27FC236}">
                <a16:creationId xmlns:a16="http://schemas.microsoft.com/office/drawing/2014/main" id="{F5D34603-C138-43F9-97AA-A2B1EEB43719}"/>
              </a:ext>
            </a:extLst>
          </p:cNvPr>
          <p:cNvSpPr txBox="1">
            <a:spLocks noChangeArrowheads="1"/>
          </p:cNvSpPr>
          <p:nvPr/>
        </p:nvSpPr>
        <p:spPr bwMode="auto">
          <a:xfrm>
            <a:off x="433870" y="2953870"/>
            <a:ext cx="2901891" cy="461665"/>
          </a:xfrm>
          <a:prstGeom prst="rect">
            <a:avLst/>
          </a:prstGeom>
          <a:solidFill>
            <a:schemeClr val="bg2">
              <a:lumMod val="90000"/>
            </a:schemeClr>
          </a:solidFill>
          <a:ln>
            <a:noFill/>
          </a:ln>
          <a:effectLst/>
          <a:extLst>
            <a:ext uri="{909E8E84-426E-40dd-AFC4-6F175D3DCCD1}">
              <a14:hiddenFill xmlns:mc="http://schemas.openxmlformats.org/markup-compatibility/2006" xmlns:a14="http://schemas.microsoft.com/office/drawing/2010/main" xmlns="">
                <a:solidFill>
                  <a:schemeClr val="accent1"/>
                </a:solidFill>
              </a14:hiddenFill>
            </a:ext>
            <a:ext uri="{91240B29-F687-4f45-9708-019B960494DF}">
              <a14:hiddenLine xmlns:mc="http://schemas.openxmlformats.org/markup-compatibility/2006"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r>
              <a:rPr lang="en-GB" sz="800" dirty="0">
                <a:latin typeface="Arial" panose="020B0604020202020204" pitchFamily="34" charset="0"/>
                <a:cs typeface="Arial" panose="020B0604020202020204" pitchFamily="34" charset="0"/>
              </a:rPr>
              <a:t>Figure 3. Direct phase (</a:t>
            </a:r>
            <a:r>
              <a:rPr lang="en-GB" sz="800" i="1" dirty="0">
                <a:latin typeface="Arial" panose="020B0604020202020204" pitchFamily="34" charset="0"/>
                <a:cs typeface="Arial" panose="020B0604020202020204" pitchFamily="34" charset="0"/>
              </a:rPr>
              <a:t>P</a:t>
            </a:r>
            <a:r>
              <a:rPr lang="en-GB" sz="800" dirty="0">
                <a:latin typeface="Arial" panose="020B0604020202020204" pitchFamily="34" charset="0"/>
                <a:cs typeface="Arial" panose="020B0604020202020204" pitchFamily="34" charset="0"/>
              </a:rPr>
              <a:t>), depth phase (</a:t>
            </a:r>
            <a:r>
              <a:rPr lang="en-GB" sz="800" i="1" dirty="0" err="1">
                <a:latin typeface="Arial" panose="020B0604020202020204" pitchFamily="34" charset="0"/>
                <a:cs typeface="Arial" panose="020B0604020202020204" pitchFamily="34" charset="0"/>
              </a:rPr>
              <a:t>pP</a:t>
            </a:r>
            <a:r>
              <a:rPr lang="en-GB" sz="800" dirty="0">
                <a:latin typeface="Arial" panose="020B0604020202020204" pitchFamily="34" charset="0"/>
                <a:cs typeface="Arial" panose="020B0604020202020204" pitchFamily="34" charset="0"/>
              </a:rPr>
              <a:t>) and resulting summed waveform. Granite lithology, 29kt yield, 278m depth, reflection coefficient 0.5.</a:t>
            </a:r>
            <a:endParaRPr lang="en-US" sz="800" baseline="30000" dirty="0">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5CE9878B-1AC7-472B-B2A2-BCBB062F16C3}"/>
              </a:ext>
            </a:extLst>
          </p:cNvPr>
          <p:cNvCxnSpPr>
            <a:cxnSpLocks/>
          </p:cNvCxnSpPr>
          <p:nvPr/>
        </p:nvCxnSpPr>
        <p:spPr>
          <a:xfrm flipH="1">
            <a:off x="3338302" y="1661160"/>
            <a:ext cx="547898"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5944DB39-6E78-49AB-9956-13C55C178F02}"/>
              </a:ext>
            </a:extLst>
          </p:cNvPr>
          <p:cNvSpPr/>
          <p:nvPr/>
        </p:nvSpPr>
        <p:spPr>
          <a:xfrm>
            <a:off x="425443" y="3518732"/>
            <a:ext cx="3347232" cy="1015663"/>
          </a:xfrm>
          <a:prstGeom prst="rect">
            <a:avLst/>
          </a:prstGeom>
        </p:spPr>
        <p:txBody>
          <a:bodyPr wrap="square">
            <a:spAutoFit/>
          </a:bodyPr>
          <a:lstStyle/>
          <a:p>
            <a:pPr>
              <a:lnSpc>
                <a:spcPts val="1000"/>
              </a:lnSpc>
              <a:spcAft>
                <a:spcPts val="1200"/>
              </a:spcAft>
              <a:buFontTx/>
              <a:buChar char="•"/>
              <a:defRPr/>
            </a:pPr>
            <a:r>
              <a:rPr lang="en-GB" sz="900" dirty="0">
                <a:latin typeface="Arial" panose="020B0604020202020204" pitchFamily="34" charset="0"/>
                <a:cs typeface="Arial" panose="020B0604020202020204" pitchFamily="34" charset="0"/>
              </a:rPr>
              <a:t>We model a nominal elastic </a:t>
            </a:r>
            <a:r>
              <a:rPr lang="en-GB" sz="900" i="1" dirty="0" err="1">
                <a:latin typeface="Arial" panose="020B0604020202020204" pitchFamily="34" charset="0"/>
                <a:cs typeface="Arial" panose="020B0604020202020204" pitchFamily="34" charset="0"/>
              </a:rPr>
              <a:t>pP</a:t>
            </a:r>
            <a:r>
              <a:rPr lang="en-GB" sz="900" dirty="0">
                <a:latin typeface="Arial" panose="020B0604020202020204" pitchFamily="34" charset="0"/>
                <a:cs typeface="Arial" panose="020B0604020202020204" pitchFamily="34" charset="0"/>
              </a:rPr>
              <a:t> phase. We do not model the complex non-linear surface effects (caused by the spall zone) of an explosive source (Fig. 3). </a:t>
            </a:r>
          </a:p>
          <a:p>
            <a:pPr>
              <a:lnSpc>
                <a:spcPts val="1000"/>
              </a:lnSpc>
              <a:spcAft>
                <a:spcPts val="1200"/>
              </a:spcAft>
              <a:defRPr/>
            </a:pPr>
            <a:r>
              <a:rPr lang="en-GB" sz="900" dirty="0">
                <a:solidFill>
                  <a:prstClr val="black"/>
                </a:solidFill>
                <a:latin typeface="Arial" panose="020B0604020202020204" pitchFamily="34" charset="0"/>
                <a:cs typeface="Arial" panose="020B0604020202020204" pitchFamily="34" charset="0"/>
              </a:rPr>
              <a:t>    For consistency with historical m</a:t>
            </a:r>
            <a:r>
              <a:rPr lang="en-GB" sz="900" baseline="-25000" dirty="0">
                <a:solidFill>
                  <a:prstClr val="black"/>
                </a:solidFill>
                <a:latin typeface="Arial" panose="020B0604020202020204" pitchFamily="34" charset="0"/>
                <a:cs typeface="Arial" panose="020B0604020202020204" pitchFamily="34" charset="0"/>
              </a:rPr>
              <a:t>b</a:t>
            </a:r>
            <a:r>
              <a:rPr lang="en-GB" sz="900" dirty="0">
                <a:solidFill>
                  <a:prstClr val="black"/>
                </a:solidFill>
                <a:latin typeface="Arial" panose="020B0604020202020204" pitchFamily="34" charset="0"/>
                <a:cs typeface="Arial" panose="020B0604020202020204" pitchFamily="34" charset="0"/>
              </a:rPr>
              <a:t> magnitude measurement techniques, the “traditional” WWSSN and Willmore </a:t>
            </a:r>
            <a:r>
              <a:rPr lang="en-GB" sz="900" dirty="0" err="1">
                <a:solidFill>
                  <a:prstClr val="black"/>
                </a:solidFill>
                <a:latin typeface="Arial" panose="020B0604020202020204" pitchFamily="34" charset="0"/>
                <a:cs typeface="Arial" panose="020B0604020202020204" pitchFamily="34" charset="0"/>
              </a:rPr>
              <a:t>mk</a:t>
            </a:r>
            <a:r>
              <a:rPr lang="en-GB" sz="900" dirty="0">
                <a:solidFill>
                  <a:prstClr val="black"/>
                </a:solidFill>
                <a:latin typeface="Arial" panose="020B0604020202020204" pitchFamily="34" charset="0"/>
                <a:cs typeface="Arial" panose="020B0604020202020204" pitchFamily="34" charset="0"/>
              </a:rPr>
              <a:t> II instruments remain unfiltered</a:t>
            </a:r>
            <a:endParaRPr lang="en-GB" sz="9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023EAB83-C75A-4221-BF48-98FB9D60B130}"/>
              </a:ext>
            </a:extLst>
          </p:cNvPr>
          <p:cNvSpPr/>
          <p:nvPr/>
        </p:nvSpPr>
        <p:spPr>
          <a:xfrm>
            <a:off x="441491" y="4032913"/>
            <a:ext cx="274434" cy="307777"/>
          </a:xfrm>
          <a:prstGeom prst="rect">
            <a:avLst/>
          </a:prstGeom>
        </p:spPr>
        <p:txBody>
          <a:bodyPr wrap="none">
            <a:spAutoFit/>
          </a:bodyPr>
          <a:lstStyle/>
          <a:p>
            <a:pPr defTabSz="914400"/>
            <a:r>
              <a:rPr lang="en-GB" sz="1400" b="1" dirty="0">
                <a:solidFill>
                  <a:prstClr val="black"/>
                </a:solidFill>
                <a:cs typeface="Calibri" panose="020F0502020204030204" pitchFamily="34" charset="0"/>
              </a:rPr>
              <a:t>*</a:t>
            </a:r>
            <a:endParaRPr lang="en-GB" sz="1400" dirty="0">
              <a:solidFill>
                <a:prstClr val="black"/>
              </a:solidFill>
              <a:latin typeface="Arial"/>
            </a:endParaRPr>
          </a:p>
        </p:txBody>
      </p:sp>
      <p:sp>
        <p:nvSpPr>
          <p:cNvPr id="17" name="Rectangle 16">
            <a:extLst>
              <a:ext uri="{FF2B5EF4-FFF2-40B4-BE49-F238E27FC236}">
                <a16:creationId xmlns:a16="http://schemas.microsoft.com/office/drawing/2014/main" id="{F46C1E1C-3BA3-414D-9EFB-FB4B4AF4A96F}"/>
              </a:ext>
            </a:extLst>
          </p:cNvPr>
          <p:cNvSpPr/>
          <p:nvPr/>
        </p:nvSpPr>
        <p:spPr>
          <a:xfrm>
            <a:off x="6432492" y="4689101"/>
            <a:ext cx="2797561" cy="200055"/>
          </a:xfrm>
          <a:prstGeom prst="rect">
            <a:avLst/>
          </a:prstGeom>
        </p:spPr>
        <p:txBody>
          <a:bodyPr wrap="none">
            <a:spAutoFit/>
          </a:bodyPr>
          <a:lstStyle/>
          <a:p>
            <a:r>
              <a:rPr lang="en-GB" sz="700" b="1" dirty="0">
                <a:solidFill>
                  <a:schemeClr val="bg1"/>
                </a:solidFill>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300" dirty="0">
              <a:solidFill>
                <a:schemeClr val="bg1"/>
              </a:solidFill>
            </a:endParaRPr>
          </a:p>
        </p:txBody>
      </p:sp>
      <p:sp>
        <p:nvSpPr>
          <p:cNvPr id="18" name="TextBox 17">
            <a:extLst>
              <a:ext uri="{FF2B5EF4-FFF2-40B4-BE49-F238E27FC236}">
                <a16:creationId xmlns:a16="http://schemas.microsoft.com/office/drawing/2014/main" id="{A74ED35F-0353-43C8-B0DB-4497FF2036FA}"/>
              </a:ext>
            </a:extLst>
          </p:cNvPr>
          <p:cNvSpPr txBox="1"/>
          <p:nvPr/>
        </p:nvSpPr>
        <p:spPr>
          <a:xfrm rot="16200000">
            <a:off x="-1853095" y="2622925"/>
            <a:ext cx="3882477" cy="400110"/>
          </a:xfrm>
          <a:prstGeom prst="rect">
            <a:avLst/>
          </a:prstGeom>
          <a:noFill/>
        </p:spPr>
        <p:txBody>
          <a:bodyPr wrap="square" rtlCol="0">
            <a:spAutoFit/>
          </a:bodyPr>
          <a:lstStyle/>
          <a:p>
            <a:pPr algn="ctr"/>
            <a:r>
              <a:rPr lang="en-GB" sz="2000" dirty="0">
                <a:solidFill>
                  <a:srgbClr val="DFC5DF"/>
                </a:solidFill>
                <a:latin typeface="Arial" panose="020B0604020202020204" pitchFamily="34" charset="0"/>
                <a:cs typeface="Arial" panose="020B0604020202020204" pitchFamily="34" charset="0"/>
              </a:rPr>
              <a:t>PSEUDO-m</a:t>
            </a:r>
            <a:r>
              <a:rPr lang="en-GB" sz="2000" baseline="-25000" dirty="0">
                <a:solidFill>
                  <a:srgbClr val="DFC5DF"/>
                </a:solidFill>
                <a:latin typeface="Arial" panose="020B0604020202020204" pitchFamily="34" charset="0"/>
                <a:cs typeface="Arial" panose="020B0604020202020204" pitchFamily="34" charset="0"/>
              </a:rPr>
              <a:t>b</a:t>
            </a:r>
            <a:r>
              <a:rPr lang="en-GB" sz="2000" dirty="0">
                <a:solidFill>
                  <a:srgbClr val="DFC5DF"/>
                </a:solidFill>
                <a:latin typeface="Arial" panose="020B0604020202020204" pitchFamily="34" charset="0"/>
                <a:cs typeface="Arial" panose="020B0604020202020204" pitchFamily="34" charset="0"/>
              </a:rPr>
              <a:t> CALCULATION</a:t>
            </a:r>
            <a:endParaRPr lang="en-AT" sz="2000" dirty="0">
              <a:solidFill>
                <a:srgbClr val="DFC5D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897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853095" y="2622925"/>
            <a:ext cx="3882477" cy="400110"/>
          </a:xfrm>
          <a:prstGeom prst="rect">
            <a:avLst/>
          </a:prstGeom>
          <a:noFill/>
        </p:spPr>
        <p:txBody>
          <a:bodyPr wrap="square" rtlCol="0">
            <a:spAutoFit/>
          </a:bodyPr>
          <a:lstStyle/>
          <a:p>
            <a:pPr algn="ctr"/>
            <a:r>
              <a:rPr lang="en-GB" sz="2000" dirty="0">
                <a:solidFill>
                  <a:srgbClr val="DFC5DF"/>
                </a:solidFill>
                <a:latin typeface="Arial" panose="020B0604020202020204" pitchFamily="34" charset="0"/>
                <a:cs typeface="Arial" panose="020B0604020202020204" pitchFamily="34" charset="0"/>
              </a:rPr>
              <a:t>PSEUDO-m</a:t>
            </a:r>
            <a:r>
              <a:rPr lang="en-GB" sz="2000" baseline="-25000" dirty="0">
                <a:solidFill>
                  <a:srgbClr val="DFC5DF"/>
                </a:solidFill>
                <a:latin typeface="Arial" panose="020B0604020202020204" pitchFamily="34" charset="0"/>
                <a:cs typeface="Arial" panose="020B0604020202020204" pitchFamily="34" charset="0"/>
              </a:rPr>
              <a:t>b</a:t>
            </a:r>
            <a:r>
              <a:rPr lang="en-GB" sz="2000" dirty="0">
                <a:solidFill>
                  <a:srgbClr val="DFC5DF"/>
                </a:solidFill>
                <a:latin typeface="Arial" panose="020B0604020202020204" pitchFamily="34" charset="0"/>
                <a:cs typeface="Arial" panose="020B0604020202020204" pitchFamily="34" charset="0"/>
              </a:rPr>
              <a:t> CALCULATION</a:t>
            </a:r>
            <a:endParaRPr lang="en-AT" sz="2000" dirty="0">
              <a:solidFill>
                <a:srgbClr val="DFC5DF"/>
              </a:solidFill>
              <a:latin typeface="Arial" panose="020B0604020202020204" pitchFamily="34" charset="0"/>
              <a:cs typeface="Arial" panose="020B0604020202020204" pitchFamily="34" charset="0"/>
            </a:endParaRPr>
          </a:p>
        </p:txBody>
      </p:sp>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p:pic>
        <p:nvPicPr>
          <p:cNvPr id="7" name="Picture 6">
            <a:extLst>
              <a:ext uri="{FF2B5EF4-FFF2-40B4-BE49-F238E27FC236}">
                <a16:creationId xmlns:a16="http://schemas.microsoft.com/office/drawing/2014/main" id="{AF99337F-D773-4D7B-A568-2558758C42F0}"/>
              </a:ext>
            </a:extLst>
          </p:cNvPr>
          <p:cNvPicPr>
            <a:picLocks noChangeAspect="1"/>
          </p:cNvPicPr>
          <p:nvPr/>
        </p:nvPicPr>
        <p:blipFill rotWithShape="1">
          <a:blip r:embed="rId2"/>
          <a:srcRect/>
          <a:stretch/>
        </p:blipFill>
        <p:spPr>
          <a:xfrm>
            <a:off x="5764107" y="886824"/>
            <a:ext cx="3379893" cy="3998866"/>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4074FAD-61AB-4A6A-9981-2BB625EB2E84}"/>
                  </a:ext>
                </a:extLst>
              </p:cNvPr>
              <p:cNvSpPr/>
              <p:nvPr/>
            </p:nvSpPr>
            <p:spPr>
              <a:xfrm>
                <a:off x="4905080" y="1447428"/>
                <a:ext cx="3486024" cy="3532185"/>
              </a:xfrm>
              <a:prstGeom prst="rect">
                <a:avLst/>
              </a:prstGeom>
            </p:spPr>
            <p:txBody>
              <a:bodyPr wrap="square">
                <a:spAutoFit/>
              </a:bodyPr>
              <a:lstStyle/>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Since the m</a:t>
                </a:r>
                <a:r>
                  <a:rPr lang="en-GB" sz="1050" baseline="-25000" dirty="0">
                    <a:latin typeface="Arial" panose="020B0604020202020204" pitchFamily="34" charset="0"/>
                    <a:cs typeface="Arial" panose="020B0604020202020204" pitchFamily="34" charset="0"/>
                  </a:rPr>
                  <a:t>b </a:t>
                </a:r>
                <a:r>
                  <a:rPr lang="en-GB" sz="1050" dirty="0">
                    <a:latin typeface="Arial" panose="020B0604020202020204" pitchFamily="34" charset="0"/>
                    <a:cs typeface="Arial" panose="020B0604020202020204" pitchFamily="34" charset="0"/>
                  </a:rPr>
                  <a:t>calculation does not account for geometric spreading, we refer to pseudo- m</a:t>
                </a:r>
                <a:r>
                  <a:rPr lang="en-GB" sz="1050" baseline="-25000" dirty="0">
                    <a:latin typeface="Arial" panose="020B0604020202020204" pitchFamily="34" charset="0"/>
                    <a:cs typeface="Arial" panose="020B0604020202020204" pitchFamily="34" charset="0"/>
                  </a:rPr>
                  <a:t>b </a:t>
                </a:r>
                <a:r>
                  <a:rPr lang="en-GB" sz="1050" dirty="0">
                    <a:latin typeface="Arial" panose="020B0604020202020204" pitchFamily="34" charset="0"/>
                    <a:cs typeface="Arial" panose="020B0604020202020204" pitchFamily="34" charset="0"/>
                  </a:rPr>
                  <a:t>(</a:t>
                </a:r>
                <a14:m>
                  <m:oMath xmlns:m="http://schemas.openxmlformats.org/officeDocument/2006/math">
                    <m:acc>
                      <m:accPr>
                        <m:chr m:val="̃"/>
                        <m:ctrlPr>
                          <a:rPr lang="en-GB" sz="1050" i="1" dirty="0">
                            <a:latin typeface="Cambria Math" panose="02040503050406030204" pitchFamily="18" charset="0"/>
                          </a:rPr>
                        </m:ctrlPr>
                      </m:accPr>
                      <m:e>
                        <m:sSub>
                          <m:sSubPr>
                            <m:ctrlPr>
                              <a:rPr lang="en-GB" sz="1050" i="1" dirty="0">
                                <a:latin typeface="Cambria Math" panose="02040503050406030204" pitchFamily="18" charset="0"/>
                              </a:rPr>
                            </m:ctrlPr>
                          </m:sSubPr>
                          <m:e>
                            <m:r>
                              <a:rPr lang="en-GB" sz="1050" i="1" dirty="0">
                                <a:latin typeface="Cambria Math" panose="02040503050406030204" pitchFamily="18" charset="0"/>
                              </a:rPr>
                              <m:t>𝑚</m:t>
                            </m:r>
                          </m:e>
                          <m:sub>
                            <m:r>
                              <a:rPr lang="en-GB" sz="1050" i="1" dirty="0">
                                <a:latin typeface="Cambria Math" panose="02040503050406030204" pitchFamily="18" charset="0"/>
                              </a:rPr>
                              <m:t>𝑏</m:t>
                            </m:r>
                          </m:sub>
                        </m:sSub>
                      </m:e>
                    </m:acc>
                  </m:oMath>
                </a14:m>
                <a:r>
                  <a:rPr lang="en-GB" sz="1050" dirty="0">
                    <a:latin typeface="Arial" panose="020B0604020202020204" pitchFamily="34" charset="0"/>
                    <a:cs typeface="Arial" panose="020B0604020202020204" pitchFamily="34" charset="0"/>
                  </a:rPr>
                  <a:t>).</a:t>
                </a:r>
              </a:p>
              <a:p>
                <a:pPr>
                  <a:lnSpc>
                    <a:spcPts val="1800"/>
                  </a:lnSpc>
                  <a:spcAft>
                    <a:spcPts val="1800"/>
                  </a:spcAft>
                  <a:buFontTx/>
                  <a:buChar char="•"/>
                  <a:defRPr/>
                </a:pPr>
                <a:r>
                  <a:rPr lang="en-GB" sz="1050" dirty="0">
                    <a:latin typeface="Arial" panose="020B0604020202020204" pitchFamily="34" charset="0"/>
                    <a:cs typeface="Arial" panose="020B0604020202020204" pitchFamily="34" charset="0"/>
                  </a:rPr>
                  <a:t>The effect of </a:t>
                </a:r>
                <a:r>
                  <a:rPr lang="en-GB" sz="1050" i="1" dirty="0">
                    <a:latin typeface="Arial" panose="020B0604020202020204" pitchFamily="34" charset="0"/>
                    <a:cs typeface="Arial" panose="020B0604020202020204" pitchFamily="34" charset="0"/>
                  </a:rPr>
                  <a:t>t*</a:t>
                </a:r>
                <a:r>
                  <a:rPr lang="en-GB" sz="1050" dirty="0">
                    <a:latin typeface="Arial" panose="020B0604020202020204" pitchFamily="34" charset="0"/>
                    <a:cs typeface="Arial" panose="020B0604020202020204" pitchFamily="34" charset="0"/>
                  </a:rPr>
                  <a:t>, lithology and instrument response on m</a:t>
                </a:r>
                <a:r>
                  <a:rPr lang="en-GB" sz="1050" baseline="-25000" dirty="0">
                    <a:latin typeface="Arial" panose="020B0604020202020204" pitchFamily="34" charset="0"/>
                    <a:cs typeface="Arial" panose="020B0604020202020204" pitchFamily="34" charset="0"/>
                  </a:rPr>
                  <a:t>b </a:t>
                </a:r>
                <a:r>
                  <a:rPr lang="en-GB" sz="1050" dirty="0">
                    <a:latin typeface="Arial" panose="020B0604020202020204" pitchFamily="34" charset="0"/>
                    <a:cs typeface="Arial" panose="020B0604020202020204" pitchFamily="34" charset="0"/>
                  </a:rPr>
                  <a:t>is analysed by performing a linear regression to estimate </a:t>
                </a:r>
                <a:r>
                  <a:rPr lang="en-GB" sz="1050" i="1" dirty="0">
                    <a:latin typeface="Arial" panose="020B0604020202020204" pitchFamily="34" charset="0"/>
                    <a:cs typeface="Arial" panose="020B0604020202020204" pitchFamily="34" charset="0"/>
                  </a:rPr>
                  <a:t>a</a:t>
                </a:r>
                <a:r>
                  <a:rPr lang="en-GB" sz="1050" dirty="0">
                    <a:latin typeface="Arial" panose="020B0604020202020204" pitchFamily="34" charset="0"/>
                    <a:cs typeface="Arial" panose="020B0604020202020204" pitchFamily="34" charset="0"/>
                  </a:rPr>
                  <a:t> from the following :</a:t>
                </a:r>
              </a:p>
              <a:p>
                <a:pPr algn="ctr">
                  <a:lnSpc>
                    <a:spcPts val="1800"/>
                  </a:lnSpc>
                  <a:spcAft>
                    <a:spcPts val="1800"/>
                  </a:spcAft>
                  <a:defRPr/>
                </a:pPr>
                <a14:m>
                  <m:oMath xmlns:m="http://schemas.openxmlformats.org/officeDocument/2006/math">
                    <m:acc>
                      <m:accPr>
                        <m:chr m:val="̃"/>
                        <m:ctrlPr>
                          <a:rPr lang="en-GB" sz="1400" i="1" dirty="0" smtClean="0">
                            <a:latin typeface="Cambria Math" panose="02040503050406030204" pitchFamily="18" charset="0"/>
                          </a:rPr>
                        </m:ctrlPr>
                      </m:accPr>
                      <m:e>
                        <m:sSub>
                          <m:sSubPr>
                            <m:ctrlPr>
                              <a:rPr lang="en-GB" sz="1400" i="1" dirty="0">
                                <a:latin typeface="Cambria Math" panose="02040503050406030204" pitchFamily="18" charset="0"/>
                              </a:rPr>
                            </m:ctrlPr>
                          </m:sSubPr>
                          <m:e>
                            <m:r>
                              <a:rPr lang="en-GB" sz="1400" i="1" dirty="0">
                                <a:latin typeface="Cambria Math" panose="02040503050406030204" pitchFamily="18" charset="0"/>
                              </a:rPr>
                              <m:t>𝑚</m:t>
                            </m:r>
                          </m:e>
                          <m:sub>
                            <m:r>
                              <a:rPr lang="en-GB" sz="1400" i="1" dirty="0">
                                <a:latin typeface="Cambria Math" panose="02040503050406030204" pitchFamily="18" charset="0"/>
                              </a:rPr>
                              <m:t>𝑏</m:t>
                            </m:r>
                          </m:sub>
                        </m:sSub>
                      </m:e>
                    </m:acc>
                    <m:r>
                      <a:rPr lang="en-GB" sz="1400" dirty="0">
                        <a:latin typeface="Cambria Math" panose="02040503050406030204" pitchFamily="18" charset="0"/>
                      </a:rPr>
                      <m:t>=</m:t>
                    </m:r>
                    <m:r>
                      <a:rPr lang="en-GB" sz="1400" i="1" dirty="0">
                        <a:latin typeface="Cambria Math" panose="02040503050406030204" pitchFamily="18" charset="0"/>
                      </a:rPr>
                      <m:t>𝑎</m:t>
                    </m:r>
                    <m:func>
                      <m:funcPr>
                        <m:ctrlPr>
                          <a:rPr lang="en-GB" sz="1400" i="1" dirty="0">
                            <a:latin typeface="Cambria Math" panose="02040503050406030204" pitchFamily="18" charset="0"/>
                          </a:rPr>
                        </m:ctrlPr>
                      </m:funcPr>
                      <m:fName>
                        <m:sSub>
                          <m:sSubPr>
                            <m:ctrlPr>
                              <a:rPr lang="en-GB" sz="1400" i="1" dirty="0">
                                <a:latin typeface="Cambria Math" panose="02040503050406030204" pitchFamily="18" charset="0"/>
                              </a:rPr>
                            </m:ctrlPr>
                          </m:sSubPr>
                          <m:e>
                            <m:r>
                              <m:rPr>
                                <m:sty m:val="p"/>
                              </m:rPr>
                              <a:rPr lang="en-GB" sz="1400" dirty="0">
                                <a:latin typeface="Cambria Math" panose="02040503050406030204" pitchFamily="18" charset="0"/>
                              </a:rPr>
                              <m:t>log</m:t>
                            </m:r>
                          </m:e>
                          <m:sub>
                            <m:r>
                              <a:rPr lang="en-GB" sz="1400" dirty="0">
                                <a:latin typeface="Cambria Math" panose="02040503050406030204" pitchFamily="18" charset="0"/>
                              </a:rPr>
                              <m:t>10</m:t>
                            </m:r>
                          </m:sub>
                        </m:sSub>
                      </m:fName>
                      <m:e>
                        <m:r>
                          <a:rPr lang="en-GB" sz="1400" i="1" dirty="0">
                            <a:latin typeface="Cambria Math" panose="02040503050406030204" pitchFamily="18" charset="0"/>
                          </a:rPr>
                          <m:t>𝑊</m:t>
                        </m:r>
                      </m:e>
                    </m:func>
                    <m:r>
                      <a:rPr lang="en-GB" sz="1400" dirty="0">
                        <a:latin typeface="Cambria Math" panose="02040503050406030204" pitchFamily="18" charset="0"/>
                      </a:rPr>
                      <m:t>+</m:t>
                    </m:r>
                    <m:r>
                      <a:rPr lang="en-GB" sz="1400" i="1" dirty="0">
                        <a:latin typeface="Cambria Math" panose="02040503050406030204" pitchFamily="18" charset="0"/>
                      </a:rPr>
                      <m:t>𝑐</m:t>
                    </m:r>
                  </m:oMath>
                </a14:m>
                <a:r>
                  <a:rPr lang="en-GB" sz="14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(2)</a:t>
                </a:r>
              </a:p>
              <a:p>
                <a:pPr>
                  <a:lnSpc>
                    <a:spcPts val="1800"/>
                  </a:lnSpc>
                  <a:spcAft>
                    <a:spcPts val="1800"/>
                  </a:spcAft>
                  <a:buFontTx/>
                  <a:buChar char="•"/>
                  <a:defRPr/>
                </a:pPr>
                <a:r>
                  <a:rPr lang="en-GB" sz="1000" dirty="0">
                    <a:latin typeface="Arial" panose="020B0604020202020204" pitchFamily="34" charset="0"/>
                    <a:cs typeface="Arial" panose="020B0604020202020204" pitchFamily="34" charset="0"/>
                  </a:rPr>
                  <a:t>We determine how varying </a:t>
                </a:r>
                <a:r>
                  <a:rPr lang="en-GB" sz="1000" i="1" dirty="0">
                    <a:latin typeface="Arial" panose="020B0604020202020204" pitchFamily="34" charset="0"/>
                    <a:cs typeface="Arial" panose="020B0604020202020204" pitchFamily="34" charset="0"/>
                  </a:rPr>
                  <a:t>t*</a:t>
                </a:r>
                <a:r>
                  <a:rPr lang="en-GB" sz="1000" dirty="0">
                    <a:latin typeface="Arial" panose="020B0604020202020204" pitchFamily="34" charset="0"/>
                    <a:cs typeface="Arial" panose="020B0604020202020204" pitchFamily="34" charset="0"/>
                  </a:rPr>
                  <a:t>, lithology and instrument response affects the slope of this relationship, </a:t>
                </a:r>
                <a:r>
                  <a:rPr lang="en-GB" sz="1000" i="1" dirty="0">
                    <a:latin typeface="Arial" panose="020B0604020202020204" pitchFamily="34" charset="0"/>
                    <a:cs typeface="Arial" panose="020B0604020202020204" pitchFamily="34" charset="0"/>
                  </a:rPr>
                  <a:t>a</a:t>
                </a:r>
                <a:r>
                  <a:rPr lang="en-GB" sz="1000" dirty="0">
                    <a:latin typeface="Arial" panose="020B0604020202020204" pitchFamily="34" charset="0"/>
                    <a:cs typeface="Arial" panose="020B0604020202020204" pitchFamily="34" charset="0"/>
                  </a:rPr>
                  <a:t>.</a:t>
                </a:r>
              </a:p>
              <a:p>
                <a:pPr>
                  <a:lnSpc>
                    <a:spcPts val="1800"/>
                  </a:lnSpc>
                  <a:spcAft>
                    <a:spcPts val="1800"/>
                  </a:spcAft>
                  <a:buFontTx/>
                  <a:buChar char="•"/>
                  <a:defRPr/>
                </a:pPr>
                <a:r>
                  <a:rPr lang="en-GB" sz="1000" dirty="0">
                    <a:latin typeface="Arial" panose="020B0604020202020204" pitchFamily="34" charset="0"/>
                    <a:cs typeface="Arial" panose="020B0604020202020204" pitchFamily="34" charset="0"/>
                  </a:rPr>
                  <a:t>This study does not model </a:t>
                </a:r>
                <a:r>
                  <a:rPr lang="en-GB" sz="1000" i="1" dirty="0">
                    <a:latin typeface="Arial" panose="020B0604020202020204" pitchFamily="34" charset="0"/>
                    <a:cs typeface="Arial" panose="020B0604020202020204" pitchFamily="34" charset="0"/>
                  </a:rPr>
                  <a:t>c</a:t>
                </a:r>
                <a:r>
                  <a:rPr lang="en-GB" sz="1000" dirty="0">
                    <a:latin typeface="Arial" panose="020B0604020202020204" pitchFamily="34" charset="0"/>
                    <a:cs typeface="Arial" panose="020B0604020202020204" pitchFamily="34" charset="0"/>
                  </a:rPr>
                  <a:t>.</a:t>
                </a:r>
              </a:p>
              <a:p>
                <a:pPr>
                  <a:lnSpc>
                    <a:spcPts val="1800"/>
                  </a:lnSpc>
                  <a:spcAft>
                    <a:spcPct val="50000"/>
                  </a:spcAft>
                  <a:defRPr/>
                </a:pPr>
                <a:endParaRPr lang="en-GB" sz="1200" dirty="0">
                  <a:latin typeface="Arial" panose="020B0604020202020204" pitchFamily="34" charset="0"/>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94074FAD-61AB-4A6A-9981-2BB625EB2E84}"/>
                  </a:ext>
                </a:extLst>
              </p:cNvPr>
              <p:cNvSpPr>
                <a:spLocks noRot="1" noChangeAspect="1" noMove="1" noResize="1" noEditPoints="1" noAdjustHandles="1" noChangeArrowheads="1" noChangeShapeType="1" noTextEdit="1"/>
              </p:cNvSpPr>
              <p:nvPr/>
            </p:nvSpPr>
            <p:spPr>
              <a:xfrm>
                <a:off x="4905080" y="1447428"/>
                <a:ext cx="3486024" cy="3532185"/>
              </a:xfrm>
              <a:prstGeom prst="rect">
                <a:avLst/>
              </a:prstGeom>
              <a:blipFill>
                <a:blip r:embed="rId3"/>
                <a:stretch>
                  <a:fillRect/>
                </a:stretch>
              </a:blipFill>
            </p:spPr>
            <p:txBody>
              <a:bodyPr/>
              <a:lstStyle/>
              <a:p>
                <a:r>
                  <a:rPr lang="en-GB">
                    <a:noFill/>
                  </a:rPr>
                  <a:t> </a:t>
                </a:r>
              </a:p>
            </p:txBody>
          </p:sp>
        </mc:Fallback>
      </mc:AlternateContent>
      <p:sp>
        <p:nvSpPr>
          <p:cNvPr id="18" name="Rectangle 17">
            <a:extLst>
              <a:ext uri="{FF2B5EF4-FFF2-40B4-BE49-F238E27FC236}">
                <a16:creationId xmlns:a16="http://schemas.microsoft.com/office/drawing/2014/main" id="{070790BD-C9BC-4CE9-9BC5-75679A2DED95}"/>
              </a:ext>
            </a:extLst>
          </p:cNvPr>
          <p:cNvSpPr/>
          <p:nvPr/>
        </p:nvSpPr>
        <p:spPr>
          <a:xfrm>
            <a:off x="527332" y="1043056"/>
            <a:ext cx="4098008" cy="3532672"/>
          </a:xfrm>
          <a:prstGeom prst="rect">
            <a:avLst/>
          </a:prstGeom>
          <a:solidFill>
            <a:sysClr val="window" lastClr="FFFFFF"/>
          </a:solidFill>
          <a:ln w="19050" cap="flat" cmpd="sng" algn="ctr">
            <a:solidFill>
              <a:srgbClr val="0074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19" name="Picture 18">
            <a:extLst>
              <a:ext uri="{FF2B5EF4-FFF2-40B4-BE49-F238E27FC236}">
                <a16:creationId xmlns:a16="http://schemas.microsoft.com/office/drawing/2014/main" id="{02C31C81-99F4-48CE-8911-5FB97376B236}"/>
              </a:ext>
            </a:extLst>
          </p:cNvPr>
          <p:cNvPicPr>
            <a:picLocks noChangeAspect="1"/>
          </p:cNvPicPr>
          <p:nvPr/>
        </p:nvPicPr>
        <p:blipFill rotWithShape="1">
          <a:blip r:embed="rId4"/>
          <a:srcRect l="2079" b="2814"/>
          <a:stretch/>
        </p:blipFill>
        <p:spPr>
          <a:xfrm>
            <a:off x="761610" y="1056602"/>
            <a:ext cx="3731016" cy="2777256"/>
          </a:xfrm>
          <a:prstGeom prst="rect">
            <a:avLst/>
          </a:prstGeom>
          <a:ln w="28575">
            <a:noFill/>
          </a:ln>
        </p:spPr>
      </p:pic>
      <mc:AlternateContent xmlns:mc="http://schemas.openxmlformats.org/markup-compatibility/2006" xmlns:a14="http://schemas.microsoft.com/office/drawing/2010/main">
        <mc:Choice Requires="a14">
          <p:sp>
            <p:nvSpPr>
              <p:cNvPr id="20" name="Text Box 200">
                <a:extLst>
                  <a:ext uri="{FF2B5EF4-FFF2-40B4-BE49-F238E27FC236}">
                    <a16:creationId xmlns:a16="http://schemas.microsoft.com/office/drawing/2014/main" id="{907FFEE4-2477-4418-85B2-5F31B3526D25}"/>
                  </a:ext>
                </a:extLst>
              </p:cNvPr>
              <p:cNvSpPr txBox="1">
                <a:spLocks noChangeArrowheads="1"/>
              </p:cNvSpPr>
              <p:nvPr/>
            </p:nvSpPr>
            <p:spPr bwMode="auto">
              <a:xfrm>
                <a:off x="536910" y="4104916"/>
                <a:ext cx="4078800" cy="461665"/>
              </a:xfrm>
              <a:prstGeom prst="rect">
                <a:avLst/>
              </a:prstGeom>
              <a:solidFill>
                <a:schemeClr val="bg2">
                  <a:lumMod val="90000"/>
                </a:schemeClr>
              </a:solid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1292225"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Figure 5. Example log</a:t>
                </a:r>
                <a:r>
                  <a:rPr kumimoji="0" lang="en-GB" sz="800" b="0" i="0" u="none" strike="noStrike" kern="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rPr>
                  <a:t>10</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 : </a:t>
                </a:r>
                <a14:m>
                  <m:oMath xmlns:m="http://schemas.openxmlformats.org/officeDocument/2006/math">
                    <m:acc>
                      <m:accPr>
                        <m:chr m:val="̃"/>
                        <m:ctrlPr>
                          <a:rPr kumimoji="0" lang="en-GB" sz="800" b="0" i="1" u="none" strike="noStrike" kern="0" cap="none" spc="0" normalizeH="0" baseline="0" noProof="0" dirty="0">
                            <a:ln>
                              <a:noFill/>
                            </a:ln>
                            <a:solidFill>
                              <a:prstClr val="black"/>
                            </a:solidFill>
                            <a:effectLst/>
                            <a:uLnTx/>
                            <a:uFillTx/>
                            <a:latin typeface="Cambria Math" panose="02040503050406030204" pitchFamily="18" charset="0"/>
                          </a:rPr>
                        </m:ctrlPr>
                      </m:accPr>
                      <m:e>
                        <m:sSub>
                          <m:sSubPr>
                            <m:ctrlPr>
                              <a:rPr kumimoji="0" lang="en-GB" sz="800" b="0" i="1" u="none" strike="noStrike" kern="0" cap="none" spc="0" normalizeH="0" baseline="0" noProof="0" dirty="0">
                                <a:ln>
                                  <a:noFill/>
                                </a:ln>
                                <a:solidFill>
                                  <a:prstClr val="black"/>
                                </a:solidFill>
                                <a:effectLst/>
                                <a:uLnTx/>
                                <a:uFillTx/>
                                <a:latin typeface="Cambria Math" panose="02040503050406030204" pitchFamily="18" charset="0"/>
                              </a:rPr>
                            </m:ctrlPr>
                          </m:sSubPr>
                          <m:e>
                            <m:r>
                              <a:rPr kumimoji="0" lang="en-GB" sz="800" b="0" i="1" u="none" strike="noStrike" kern="0" cap="none" spc="0" normalizeH="0" baseline="0" noProof="0" dirty="0">
                                <a:ln>
                                  <a:noFill/>
                                </a:ln>
                                <a:solidFill>
                                  <a:prstClr val="black"/>
                                </a:solidFill>
                                <a:effectLst/>
                                <a:uLnTx/>
                                <a:uFillTx/>
                                <a:latin typeface="Cambria Math" panose="02040503050406030204" pitchFamily="18" charset="0"/>
                              </a:rPr>
                              <m:t>𝑚</m:t>
                            </m:r>
                          </m:e>
                          <m:sub>
                            <m:r>
                              <a:rPr kumimoji="0" lang="en-GB" sz="800" b="0" i="1" u="none" strike="noStrike" kern="0" cap="none" spc="0" normalizeH="0" baseline="0" noProof="0" dirty="0">
                                <a:ln>
                                  <a:noFill/>
                                </a:ln>
                                <a:solidFill>
                                  <a:prstClr val="black"/>
                                </a:solidFill>
                                <a:effectLst/>
                                <a:uLnTx/>
                                <a:uFillTx/>
                                <a:latin typeface="Cambria Math" panose="02040503050406030204" pitchFamily="18" charset="0"/>
                              </a:rPr>
                              <m:t>𝑏</m:t>
                            </m:r>
                          </m:sub>
                        </m:sSub>
                      </m:e>
                    </m:acc>
                    <m:r>
                      <a:rPr kumimoji="0" lang="en-GB" sz="800" b="0" i="1" u="none" strike="noStrike" kern="0" cap="none" spc="0" normalizeH="0" baseline="0" noProof="0" dirty="0">
                        <a:ln>
                          <a:noFill/>
                        </a:ln>
                        <a:solidFill>
                          <a:prstClr val="black"/>
                        </a:solidFill>
                        <a:effectLst/>
                        <a:uLnTx/>
                        <a:uFillTx/>
                        <a:latin typeface="Cambria Math" panose="02040503050406030204" pitchFamily="18" charset="0"/>
                      </a:rPr>
                      <m:t> </m:t>
                    </m:r>
                  </m:oMath>
                </a14:m>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comparison, WWSSN instrument response simulated,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 </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0.4s. NNSS results are shown in blue (alluvium) and red (tuff), Degelen mountain is shown green (granite). </a:t>
                </a:r>
                <a:endPar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0" name="Text Box 200">
                <a:extLst>
                  <a:ext uri="{FF2B5EF4-FFF2-40B4-BE49-F238E27FC236}">
                    <a16:creationId xmlns:a16="http://schemas.microsoft.com/office/drawing/2014/main" id="{907FFEE4-2477-4418-85B2-5F31B3526D25}"/>
                  </a:ext>
                </a:extLst>
              </p:cNvPr>
              <p:cNvSpPr txBox="1">
                <a:spLocks noRot="1" noChangeAspect="1" noMove="1" noResize="1" noEditPoints="1" noAdjustHandles="1" noChangeArrowheads="1" noChangeShapeType="1" noTextEdit="1"/>
              </p:cNvSpPr>
              <p:nvPr/>
            </p:nvSpPr>
            <p:spPr bwMode="auto">
              <a:xfrm>
                <a:off x="536910" y="4104916"/>
                <a:ext cx="4078800" cy="461665"/>
              </a:xfrm>
              <a:prstGeom prst="rect">
                <a:avLst/>
              </a:prstGeom>
              <a:blipFill>
                <a:blip r:embed="rId5"/>
                <a:stretch>
                  <a:fillRect b="-2632"/>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GB">
                    <a:noFill/>
                  </a:rPr>
                  <a:t> </a:t>
                </a:r>
              </a:p>
            </p:txBody>
          </p:sp>
        </mc:Fallback>
      </mc:AlternateContent>
      <p:sp>
        <p:nvSpPr>
          <p:cNvPr id="17" name="Rectangle 16">
            <a:extLst>
              <a:ext uri="{FF2B5EF4-FFF2-40B4-BE49-F238E27FC236}">
                <a16:creationId xmlns:a16="http://schemas.microsoft.com/office/drawing/2014/main" id="{0A35EB88-15BA-4415-AFE2-8F9A20F0C378}"/>
              </a:ext>
            </a:extLst>
          </p:cNvPr>
          <p:cNvSpPr/>
          <p:nvPr/>
        </p:nvSpPr>
        <p:spPr>
          <a:xfrm>
            <a:off x="5516117" y="2991686"/>
            <a:ext cx="2176040" cy="449269"/>
          </a:xfrm>
          <a:prstGeom prst="rect">
            <a:avLst/>
          </a:prstGeom>
          <a:noFill/>
          <a:ln w="19050" cap="flat" cmpd="sng" algn="ctr">
            <a:solidFill>
              <a:srgbClr val="0074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233241BC-1D7B-4793-9562-5247FA2F3C47}"/>
              </a:ext>
            </a:extLst>
          </p:cNvPr>
          <p:cNvSpPr/>
          <p:nvPr/>
        </p:nvSpPr>
        <p:spPr>
          <a:xfrm>
            <a:off x="6432492" y="4689101"/>
            <a:ext cx="2797561" cy="200055"/>
          </a:xfrm>
          <a:prstGeom prst="rect">
            <a:avLst/>
          </a:prstGeom>
        </p:spPr>
        <p:txBody>
          <a:bodyPr wrap="none">
            <a:spAutoFit/>
          </a:bodyPr>
          <a:lstStyle/>
          <a:p>
            <a:r>
              <a:rPr lang="en-GB" sz="700" b="1" dirty="0">
                <a:solidFill>
                  <a:schemeClr val="bg1"/>
                </a:solidFill>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300" dirty="0">
              <a:solidFill>
                <a:schemeClr val="bg1"/>
              </a:solidFill>
            </a:endParaRPr>
          </a:p>
        </p:txBody>
      </p:sp>
    </p:spTree>
    <p:extLst>
      <p:ext uri="{BB962C8B-B14F-4D97-AF65-F5344CB8AC3E}">
        <p14:creationId xmlns:p14="http://schemas.microsoft.com/office/powerpoint/2010/main" val="399634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9337F-D773-4D7B-A568-2558758C42F0}"/>
              </a:ext>
            </a:extLst>
          </p:cNvPr>
          <p:cNvPicPr>
            <a:picLocks noChangeAspect="1"/>
          </p:cNvPicPr>
          <p:nvPr/>
        </p:nvPicPr>
        <p:blipFill rotWithShape="1">
          <a:blip r:embed="rId2"/>
          <a:srcRect/>
          <a:stretch/>
        </p:blipFill>
        <p:spPr>
          <a:xfrm>
            <a:off x="5764106" y="886824"/>
            <a:ext cx="3379893" cy="3998866"/>
          </a:xfrm>
          <a:prstGeom prst="rect">
            <a:avLst/>
          </a:prstGeom>
        </p:spPr>
      </p:pic>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GB" sz="3600" dirty="0">
                <a:solidFill>
                  <a:srgbClr val="DFC5DF"/>
                </a:solidFill>
                <a:latin typeface="Arial" panose="020B0604020202020204" pitchFamily="34" charset="0"/>
                <a:cs typeface="Arial" panose="020B0604020202020204" pitchFamily="34" charset="0"/>
              </a:rPr>
              <a:t>RESULTS</a:t>
            </a:r>
            <a:endParaRPr lang="en-AT" sz="3600" dirty="0">
              <a:solidFill>
                <a:srgbClr val="DFC5DF"/>
              </a:solidFill>
              <a:latin typeface="Arial" panose="020B0604020202020204" pitchFamily="34" charset="0"/>
              <a:cs typeface="Arial" panose="020B0604020202020204" pitchFamily="34" charset="0"/>
            </a:endParaRPr>
          </a:p>
        </p:txBody>
      </p:sp>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344C23D-F5F6-40A7-A26C-8B90824ABDCB}"/>
                  </a:ext>
                </a:extLst>
              </p:cNvPr>
              <p:cNvSpPr/>
              <p:nvPr/>
            </p:nvSpPr>
            <p:spPr>
              <a:xfrm>
                <a:off x="317738" y="856508"/>
                <a:ext cx="7986369" cy="784830"/>
              </a:xfrm>
              <a:prstGeom prst="rect">
                <a:avLst/>
              </a:prstGeom>
            </p:spPr>
            <p:txBody>
              <a:bodyPr wrap="square">
                <a:spAutoFit/>
              </a:bodyPr>
              <a:lstStyle/>
              <a:p>
                <a:pPr defTabSz="914400">
                  <a:spcAft>
                    <a:spcPct val="50000"/>
                  </a:spcAft>
                  <a:defRPr/>
                </a:pPr>
                <a:r>
                  <a:rPr lang="en-GB" sz="1000" b="1" dirty="0">
                    <a:solidFill>
                      <a:schemeClr val="tx1"/>
                    </a:solidFill>
                    <a:latin typeface="Arial" panose="020B0604020202020204" pitchFamily="34" charset="0"/>
                    <a:cs typeface="Arial" panose="020B0604020202020204" pitchFamily="34" charset="0"/>
                  </a:rPr>
                  <a:t>Effect of </a:t>
                </a:r>
                <a:r>
                  <a:rPr lang="en-GB" sz="1000" b="1" i="1" dirty="0">
                    <a:solidFill>
                      <a:schemeClr val="tx1"/>
                    </a:solidFill>
                    <a:latin typeface="Arial" panose="020B0604020202020204" pitchFamily="34" charset="0"/>
                    <a:cs typeface="Arial" panose="020B0604020202020204" pitchFamily="34" charset="0"/>
                  </a:rPr>
                  <a:t>t* </a:t>
                </a:r>
                <a:r>
                  <a:rPr lang="en-GB" sz="1000" b="1" dirty="0">
                    <a:solidFill>
                      <a:schemeClr val="tx1"/>
                    </a:solidFill>
                    <a:latin typeface="Arial" panose="020B0604020202020204" pitchFamily="34" charset="0"/>
                    <a:cs typeface="Arial" panose="020B0604020202020204" pitchFamily="34" charset="0"/>
                  </a:rPr>
                  <a:t>and geology on </a:t>
                </a:r>
                <a14:m>
                  <m:oMath xmlns:m="http://schemas.openxmlformats.org/officeDocument/2006/math">
                    <m:acc>
                      <m:accPr>
                        <m:chr m:val="̃"/>
                        <m:ctrlPr>
                          <a:rPr lang="en-GB" sz="1000" b="1" i="1" dirty="0">
                            <a:solidFill>
                              <a:schemeClr val="tx1"/>
                            </a:solidFill>
                            <a:latin typeface="Cambria Math" panose="02040503050406030204" pitchFamily="18" charset="0"/>
                          </a:rPr>
                        </m:ctrlPr>
                      </m:accPr>
                      <m:e>
                        <m:sSub>
                          <m:sSubPr>
                            <m:ctrlPr>
                              <a:rPr lang="en-GB" sz="1000" b="1" i="1" dirty="0">
                                <a:solidFill>
                                  <a:schemeClr val="tx1"/>
                                </a:solidFill>
                                <a:latin typeface="Cambria Math" panose="02040503050406030204" pitchFamily="18" charset="0"/>
                              </a:rPr>
                            </m:ctrlPr>
                          </m:sSubPr>
                          <m:e>
                            <m:r>
                              <a:rPr lang="en-GB" sz="1000" b="1" i="1" dirty="0">
                                <a:solidFill>
                                  <a:schemeClr val="tx1"/>
                                </a:solidFill>
                                <a:latin typeface="Cambria Math" panose="02040503050406030204" pitchFamily="18" charset="0"/>
                              </a:rPr>
                              <m:t>𝒎</m:t>
                            </m:r>
                          </m:e>
                          <m:sub>
                            <m:r>
                              <a:rPr lang="en-GB" sz="1000" b="1" i="1" dirty="0">
                                <a:solidFill>
                                  <a:schemeClr val="tx1"/>
                                </a:solidFill>
                                <a:latin typeface="Cambria Math" panose="02040503050406030204" pitchFamily="18" charset="0"/>
                              </a:rPr>
                              <m:t>𝒃</m:t>
                            </m:r>
                          </m:sub>
                        </m:sSub>
                      </m:e>
                    </m:acc>
                    <m:r>
                      <a:rPr lang="en-GB" sz="1000" b="1" i="1" dirty="0">
                        <a:solidFill>
                          <a:schemeClr val="tx1"/>
                        </a:solidFill>
                        <a:latin typeface="Cambria Math" panose="02040503050406030204" pitchFamily="18" charset="0"/>
                      </a:rPr>
                      <m:t> </m:t>
                    </m:r>
                  </m:oMath>
                </a14:m>
                <a:r>
                  <a:rPr lang="en-GB" sz="1000" b="1" dirty="0">
                    <a:solidFill>
                      <a:schemeClr val="tx1"/>
                    </a:solidFill>
                    <a:latin typeface="Arial" panose="020B0604020202020204" pitchFamily="34" charset="0"/>
                    <a:cs typeface="Arial" panose="020B0604020202020204" pitchFamily="34" charset="0"/>
                  </a:rPr>
                  <a:t>:</a:t>
                </a:r>
              </a:p>
              <a:p>
                <a:pPr marL="171450" indent="-171450">
                  <a:spcAft>
                    <a:spcPct val="5000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For all instrument responses tested, an increase in </a:t>
                </a:r>
                <a:r>
                  <a:rPr lang="en-GB" sz="1000" i="1" dirty="0">
                    <a:latin typeface="Arial" panose="020B0604020202020204" pitchFamily="34" charset="0"/>
                    <a:cs typeface="Arial" panose="020B0604020202020204" pitchFamily="34" charset="0"/>
                  </a:rPr>
                  <a:t>t*</a:t>
                </a:r>
                <a:r>
                  <a:rPr lang="en-GB" sz="1000" dirty="0">
                    <a:latin typeface="Arial" panose="020B0604020202020204" pitchFamily="34" charset="0"/>
                    <a:cs typeface="Arial" panose="020B0604020202020204" pitchFamily="34" charset="0"/>
                  </a:rPr>
                  <a:t> broadly results in an increase in </a:t>
                </a:r>
                <a:r>
                  <a:rPr lang="en-GB" sz="1000" i="1" dirty="0">
                    <a:latin typeface="Arial" panose="020B0604020202020204" pitchFamily="34" charset="0"/>
                    <a:cs typeface="Arial" panose="020B0604020202020204" pitchFamily="34" charset="0"/>
                  </a:rPr>
                  <a:t>a</a:t>
                </a:r>
                <a:r>
                  <a:rPr lang="en-GB" sz="1000" dirty="0">
                    <a:latin typeface="Arial" panose="020B0604020202020204" pitchFamily="34" charset="0"/>
                    <a:cs typeface="Arial" panose="020B0604020202020204" pitchFamily="34" charset="0"/>
                  </a:rPr>
                  <a:t>. A similar relationship is seen across all three lithologies for the WWSSN instrument response. The effect of changing </a:t>
                </a:r>
                <a:r>
                  <a:rPr lang="en-GB" sz="1000" i="1" dirty="0">
                    <a:latin typeface="Arial" panose="020B0604020202020204" pitchFamily="34" charset="0"/>
                    <a:cs typeface="Arial" panose="020B0604020202020204" pitchFamily="34" charset="0"/>
                  </a:rPr>
                  <a:t>t*</a:t>
                </a:r>
                <a:r>
                  <a:rPr lang="en-GB" sz="1000" dirty="0">
                    <a:latin typeface="Arial" panose="020B0604020202020204" pitchFamily="34" charset="0"/>
                    <a:cs typeface="Arial" panose="020B0604020202020204" pitchFamily="34" charset="0"/>
                  </a:rPr>
                  <a:t>  beyond 0.4s for the acceleration broadband varies in extent for each lithology. Alluvium produces consistently smaller </a:t>
                </a:r>
                <a:r>
                  <a:rPr lang="en-GB" sz="1000" i="1" dirty="0">
                    <a:latin typeface="Arial" panose="020B0604020202020204" pitchFamily="34" charset="0"/>
                    <a:cs typeface="Arial" panose="020B0604020202020204" pitchFamily="34" charset="0"/>
                  </a:rPr>
                  <a:t>a</a:t>
                </a:r>
                <a:r>
                  <a:rPr lang="en-GB" sz="1000" dirty="0">
                    <a:latin typeface="Arial" panose="020B0604020202020204" pitchFamily="34" charset="0"/>
                    <a:cs typeface="Arial" panose="020B0604020202020204" pitchFamily="34" charset="0"/>
                  </a:rPr>
                  <a:t> values than tuff and granite. </a:t>
                </a:r>
              </a:p>
            </p:txBody>
          </p:sp>
        </mc:Choice>
        <mc:Fallback xmlns="">
          <p:sp>
            <p:nvSpPr>
              <p:cNvPr id="18" name="Rectangle 17">
                <a:extLst>
                  <a:ext uri="{FF2B5EF4-FFF2-40B4-BE49-F238E27FC236}">
                    <a16:creationId xmlns:a16="http://schemas.microsoft.com/office/drawing/2014/main" id="{B344C23D-F5F6-40A7-A26C-8B90824ABDCB}"/>
                  </a:ext>
                </a:extLst>
              </p:cNvPr>
              <p:cNvSpPr>
                <a:spLocks noRot="1" noChangeAspect="1" noMove="1" noResize="1" noEditPoints="1" noAdjustHandles="1" noChangeArrowheads="1" noChangeShapeType="1" noTextEdit="1"/>
              </p:cNvSpPr>
              <p:nvPr/>
            </p:nvSpPr>
            <p:spPr>
              <a:xfrm>
                <a:off x="317738" y="856508"/>
                <a:ext cx="7986369" cy="784830"/>
              </a:xfrm>
              <a:prstGeom prst="rect">
                <a:avLst/>
              </a:prstGeom>
              <a:blipFill>
                <a:blip r:embed="rId3"/>
                <a:stretch>
                  <a:fillRect t="-781" b="-3125"/>
                </a:stretch>
              </a:blipFill>
            </p:spPr>
            <p:txBody>
              <a:bodyPr/>
              <a:lstStyle/>
              <a:p>
                <a:r>
                  <a:rPr lang="en-GB">
                    <a:noFill/>
                  </a:rPr>
                  <a:t> </a:t>
                </a:r>
              </a:p>
            </p:txBody>
          </p:sp>
        </mc:Fallback>
      </mc:AlternateContent>
      <p:sp>
        <p:nvSpPr>
          <p:cNvPr id="39" name="Text Box 195">
            <a:extLst>
              <a:ext uri="{FF2B5EF4-FFF2-40B4-BE49-F238E27FC236}">
                <a16:creationId xmlns:a16="http://schemas.microsoft.com/office/drawing/2014/main" id="{E5C260AA-7349-4164-B3F3-ABEA6859349F}"/>
              </a:ext>
            </a:extLst>
          </p:cNvPr>
          <p:cNvSpPr txBox="1">
            <a:spLocks noChangeArrowheads="1"/>
          </p:cNvSpPr>
          <p:nvPr/>
        </p:nvSpPr>
        <p:spPr bwMode="auto">
          <a:xfrm>
            <a:off x="133464" y="850055"/>
            <a:ext cx="184275" cy="307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49" tIns="45674" rIns="91349" bIns="45674">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marL="912813" defTabSz="1292225">
              <a:defRPr sz="2400">
                <a:solidFill>
                  <a:schemeClr val="tx1"/>
                </a:solidFill>
                <a:latin typeface="Arial" charset="0"/>
                <a:ea typeface="ＭＳ Ｐゴシック" charset="0"/>
              </a:defRPr>
            </a:lvl3pPr>
            <a:lvl4pPr marL="1370013" defTabSz="1292225">
              <a:defRPr sz="2400">
                <a:solidFill>
                  <a:schemeClr val="tx1"/>
                </a:solidFill>
                <a:latin typeface="Arial" charset="0"/>
                <a:ea typeface="ＭＳ Ｐゴシック" charset="0"/>
              </a:defRPr>
            </a:lvl4pPr>
            <a:lvl5pPr marL="1827213" defTabSz="1292225">
              <a:defRPr sz="2400">
                <a:solidFill>
                  <a:schemeClr val="tx1"/>
                </a:solidFill>
                <a:latin typeface="Arial" charset="0"/>
                <a:ea typeface="ＭＳ Ｐゴシック" charset="0"/>
              </a:defRPr>
            </a:lvl5pPr>
            <a:lvl6pPr marL="2284413" defTabSz="1292225" eaLnBrk="0" fontAlgn="base" hangingPunct="0">
              <a:spcBef>
                <a:spcPct val="0"/>
              </a:spcBef>
              <a:spcAft>
                <a:spcPct val="0"/>
              </a:spcAft>
              <a:defRPr sz="2400">
                <a:solidFill>
                  <a:schemeClr val="tx1"/>
                </a:solidFill>
                <a:latin typeface="Arial" charset="0"/>
                <a:ea typeface="ＭＳ Ｐゴシック" charset="0"/>
              </a:defRPr>
            </a:lvl6pPr>
            <a:lvl7pPr marL="2741613" defTabSz="1292225" eaLnBrk="0" fontAlgn="base" hangingPunct="0">
              <a:spcBef>
                <a:spcPct val="0"/>
              </a:spcBef>
              <a:spcAft>
                <a:spcPct val="0"/>
              </a:spcAft>
              <a:defRPr sz="2400">
                <a:solidFill>
                  <a:schemeClr val="tx1"/>
                </a:solidFill>
                <a:latin typeface="Arial" charset="0"/>
                <a:ea typeface="ＭＳ Ｐゴシック" charset="0"/>
              </a:defRPr>
            </a:lvl7pPr>
            <a:lvl8pPr marL="3198813" defTabSz="1292225" eaLnBrk="0" fontAlgn="base" hangingPunct="0">
              <a:spcBef>
                <a:spcPct val="0"/>
              </a:spcBef>
              <a:spcAft>
                <a:spcPct val="0"/>
              </a:spcAft>
              <a:defRPr sz="2400">
                <a:solidFill>
                  <a:schemeClr val="tx1"/>
                </a:solidFill>
                <a:latin typeface="Arial" charset="0"/>
                <a:ea typeface="ＭＳ Ｐゴシック" charset="0"/>
              </a:defRPr>
            </a:lvl8pPr>
            <a:lvl9pPr marL="3656013" defTabSz="1292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129222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endParaRPr>
          </a:p>
        </p:txBody>
      </p:sp>
      <p:sp>
        <p:nvSpPr>
          <p:cNvPr id="51" name="Rectangle 50">
            <a:extLst>
              <a:ext uri="{FF2B5EF4-FFF2-40B4-BE49-F238E27FC236}">
                <a16:creationId xmlns:a16="http://schemas.microsoft.com/office/drawing/2014/main" id="{A01B988B-CD26-4CF2-B393-834B5E30A156}"/>
              </a:ext>
            </a:extLst>
          </p:cNvPr>
          <p:cNvSpPr/>
          <p:nvPr/>
        </p:nvSpPr>
        <p:spPr>
          <a:xfrm>
            <a:off x="367763" y="1640336"/>
            <a:ext cx="8176148" cy="3075810"/>
          </a:xfrm>
          <a:prstGeom prst="rect">
            <a:avLst/>
          </a:prstGeom>
          <a:solidFill>
            <a:sysClr val="window" lastClr="FFFFFF"/>
          </a:solidFill>
          <a:ln w="19050" cap="flat" cmpd="sng" algn="ctr">
            <a:solidFill>
              <a:srgbClr val="0074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52" name="Picture 51">
            <a:extLst>
              <a:ext uri="{FF2B5EF4-FFF2-40B4-BE49-F238E27FC236}">
                <a16:creationId xmlns:a16="http://schemas.microsoft.com/office/drawing/2014/main" id="{9665D0C2-C19A-4430-96B8-3274153985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7446" y="1694541"/>
            <a:ext cx="3359873" cy="2519905"/>
          </a:xfrm>
          <a:prstGeom prst="rect">
            <a:avLst/>
          </a:prstGeom>
        </p:spPr>
      </p:pic>
      <p:pic>
        <p:nvPicPr>
          <p:cNvPr id="53" name="Picture 52">
            <a:extLst>
              <a:ext uri="{FF2B5EF4-FFF2-40B4-BE49-F238E27FC236}">
                <a16:creationId xmlns:a16="http://schemas.microsoft.com/office/drawing/2014/main" id="{76DE7869-AA4A-4CD1-BE53-490D20A9C3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61395" y="1693866"/>
            <a:ext cx="3347226" cy="2510420"/>
          </a:xfrm>
          <a:prstGeom prst="rect">
            <a:avLst/>
          </a:prstGeom>
        </p:spPr>
      </p:pic>
      <p:sp>
        <p:nvSpPr>
          <p:cNvPr id="54" name="Text Box 200">
            <a:extLst>
              <a:ext uri="{FF2B5EF4-FFF2-40B4-BE49-F238E27FC236}">
                <a16:creationId xmlns:a16="http://schemas.microsoft.com/office/drawing/2014/main" id="{C4D4AB2E-34AB-42EA-BF34-9185845C7D7F}"/>
              </a:ext>
            </a:extLst>
          </p:cNvPr>
          <p:cNvSpPr txBox="1">
            <a:spLocks noChangeArrowheads="1"/>
          </p:cNvSpPr>
          <p:nvPr/>
        </p:nvSpPr>
        <p:spPr bwMode="auto">
          <a:xfrm>
            <a:off x="374113" y="4121211"/>
            <a:ext cx="8161200" cy="584775"/>
          </a:xfrm>
          <a:prstGeom prst="rect">
            <a:avLst/>
          </a:prstGeom>
          <a:solidFill>
            <a:schemeClr val="bg2">
              <a:lumMod val="90000"/>
            </a:schemeClr>
          </a:solidFill>
          <a:ln>
            <a:noFill/>
          </a:ln>
          <a:effectLst/>
          <a:extLst>
            <a:ext uri="{909E8E84-426E-40dd-AFC4-6F175D3DCCD1}">
              <a14:hiddenFill xmlns:a14="http://schemas.microsoft.com/office/drawing/2010/main" xmlns:mc="http://schemas.openxmlformats.org/markup-compatibility/2006" xmlns="">
                <a:solidFill>
                  <a:schemeClr val="accent1"/>
                </a:solidFill>
              </a14:hiddenFill>
            </a:ext>
            <a:ext uri="{91240B29-F687-4f45-9708-019B960494DF}">
              <a14:hiddenLine xmlns:a14="http://schemas.microsoft.com/office/drawing/2010/main" xmlns:mc="http://schemas.openxmlformats.org/markup-compatibility/2006" xmlns="" w="9525">
                <a:solidFill>
                  <a:schemeClr val="tx1"/>
                </a:solidFill>
                <a:miter lim="800000"/>
                <a:headEnd/>
                <a:tailEnd/>
              </a14:hiddenLine>
            </a:ext>
            <a:ext uri="{AF507438-7753-43e0-B8FC-AC1667EBCBE1}">
              <a14:hiddenEffects xmlns:a14="http://schemas.microsoft.com/office/drawing/2010/main" xmlns:mc="http://schemas.openxmlformats.org/markup-compatibility/2006"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1292225"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Figure 6. The effect of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on each lithology – tuff (red triangle), alluvium (blue diamond) and granite (green dot), for the WWSSN response (a) and acceleration broadband result (b). In both examples, increasing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increases the resulting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(except beyond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0.8s in (b)). In the WWSSN example (a) the effect of increasing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on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similar across all three lithologies tested. The alluvium lithology produces consistently smaller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r>
              <a:rPr kumimoji="0" lang="en-GB" sz="800" b="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than the tuff and granite. </a:t>
            </a:r>
            <a:r>
              <a:rPr lang="en-GB" sz="800" kern="0" dirty="0">
                <a:solidFill>
                  <a:prstClr val="black"/>
                </a:solidFill>
                <a:latin typeface="Arial" panose="020B0604020202020204" pitchFamily="34" charset="0"/>
                <a:cs typeface="Arial" panose="020B0604020202020204" pitchFamily="34" charset="0"/>
              </a:rPr>
              <a:t>Dependent on which instrument response and </a:t>
            </a:r>
            <a:r>
              <a:rPr lang="en-GB" sz="800" i="1" kern="0" dirty="0">
                <a:solidFill>
                  <a:prstClr val="black"/>
                </a:solidFill>
                <a:latin typeface="Arial" panose="020B0604020202020204" pitchFamily="34" charset="0"/>
                <a:cs typeface="Arial" panose="020B0604020202020204" pitchFamily="34" charset="0"/>
              </a:rPr>
              <a:t>t</a:t>
            </a:r>
            <a:r>
              <a:rPr lang="en-GB" sz="800" kern="0" dirty="0">
                <a:solidFill>
                  <a:prstClr val="black"/>
                </a:solidFill>
                <a:latin typeface="Arial" panose="020B0604020202020204" pitchFamily="34" charset="0"/>
                <a:cs typeface="Arial" panose="020B0604020202020204" pitchFamily="34" charset="0"/>
              </a:rPr>
              <a:t>* values is used, the tuff and granite produce similar </a:t>
            </a:r>
            <a:r>
              <a:rPr lang="en-GB" sz="800" i="1" kern="0" dirty="0">
                <a:solidFill>
                  <a:prstClr val="black"/>
                </a:solidFill>
                <a:latin typeface="Arial" panose="020B0604020202020204" pitchFamily="34" charset="0"/>
                <a:cs typeface="Arial" panose="020B0604020202020204" pitchFamily="34" charset="0"/>
              </a:rPr>
              <a:t>a</a:t>
            </a:r>
            <a:r>
              <a:rPr lang="en-GB" sz="800" kern="0" dirty="0">
                <a:solidFill>
                  <a:prstClr val="black"/>
                </a:solidFill>
                <a:latin typeface="Arial" panose="020B0604020202020204" pitchFamily="34" charset="0"/>
                <a:cs typeface="Arial" panose="020B0604020202020204" pitchFamily="34" charset="0"/>
              </a:rPr>
              <a:t> values however figure (b) shows this is not the case for </a:t>
            </a:r>
            <a:r>
              <a:rPr lang="en-GB" sz="800" i="1" kern="0" dirty="0">
                <a:solidFill>
                  <a:prstClr val="black"/>
                </a:solidFill>
                <a:latin typeface="Arial" panose="020B0604020202020204" pitchFamily="34" charset="0"/>
                <a:cs typeface="Arial" panose="020B0604020202020204" pitchFamily="34" charset="0"/>
              </a:rPr>
              <a:t>t*&lt;</a:t>
            </a:r>
            <a:r>
              <a:rPr lang="en-GB" sz="800" kern="0" dirty="0">
                <a:solidFill>
                  <a:prstClr val="black"/>
                </a:solidFill>
                <a:latin typeface="Arial" panose="020B0604020202020204" pitchFamily="34" charset="0"/>
                <a:cs typeface="Arial" panose="020B0604020202020204" pitchFamily="34" charset="0"/>
              </a:rPr>
              <a:t>0.1s and &gt;=0.4s.</a:t>
            </a:r>
            <a:endParaRPr kumimoji="0" lang="en-US"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Text Box 255">
            <a:extLst>
              <a:ext uri="{FF2B5EF4-FFF2-40B4-BE49-F238E27FC236}">
                <a16:creationId xmlns:a16="http://schemas.microsoft.com/office/drawing/2014/main" id="{3AF78668-5DC6-4CBE-930B-96E26C369E33}"/>
              </a:ext>
            </a:extLst>
          </p:cNvPr>
          <p:cNvSpPr txBox="1">
            <a:spLocks noChangeArrowheads="1"/>
          </p:cNvSpPr>
          <p:nvPr/>
        </p:nvSpPr>
        <p:spPr bwMode="auto">
          <a:xfrm>
            <a:off x="5799406" y="1607370"/>
            <a:ext cx="1853856"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u="sng" dirty="0">
                <a:solidFill>
                  <a:prstClr val="black"/>
                </a:solidFill>
                <a:latin typeface="Arial" panose="020B0604020202020204" pitchFamily="34" charset="0"/>
                <a:cs typeface="Arial" panose="020B0604020202020204" pitchFamily="34" charset="0"/>
              </a:rPr>
              <a:t>Acceleration broadband</a:t>
            </a:r>
          </a:p>
        </p:txBody>
      </p:sp>
      <p:sp>
        <p:nvSpPr>
          <p:cNvPr id="56" name="Text Box 255">
            <a:extLst>
              <a:ext uri="{FF2B5EF4-FFF2-40B4-BE49-F238E27FC236}">
                <a16:creationId xmlns:a16="http://schemas.microsoft.com/office/drawing/2014/main" id="{C1C157A8-9CB8-423F-9F61-E4C0BE1816F8}"/>
              </a:ext>
            </a:extLst>
          </p:cNvPr>
          <p:cNvSpPr txBox="1">
            <a:spLocks noChangeArrowheads="1"/>
          </p:cNvSpPr>
          <p:nvPr/>
        </p:nvSpPr>
        <p:spPr bwMode="auto">
          <a:xfrm>
            <a:off x="2369486" y="1608585"/>
            <a:ext cx="896141"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u="sng" dirty="0">
                <a:solidFill>
                  <a:prstClr val="black"/>
                </a:solidFill>
                <a:latin typeface="Arial" panose="020B0604020202020204" pitchFamily="34" charset="0"/>
                <a:cs typeface="Arial" panose="020B0604020202020204" pitchFamily="34" charset="0"/>
              </a:rPr>
              <a:t>WWSSN</a:t>
            </a:r>
          </a:p>
        </p:txBody>
      </p:sp>
      <p:sp>
        <p:nvSpPr>
          <p:cNvPr id="57" name="Text Box 255">
            <a:extLst>
              <a:ext uri="{FF2B5EF4-FFF2-40B4-BE49-F238E27FC236}">
                <a16:creationId xmlns:a16="http://schemas.microsoft.com/office/drawing/2014/main" id="{C5D6F630-C0E4-4992-AD6D-F0A16AA2DF24}"/>
              </a:ext>
            </a:extLst>
          </p:cNvPr>
          <p:cNvSpPr txBox="1">
            <a:spLocks noChangeArrowheads="1"/>
          </p:cNvSpPr>
          <p:nvPr/>
        </p:nvSpPr>
        <p:spPr bwMode="auto">
          <a:xfrm>
            <a:off x="3810851" y="3622240"/>
            <a:ext cx="896141"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dirty="0">
                <a:solidFill>
                  <a:prstClr val="black"/>
                </a:solidFill>
                <a:latin typeface="Arial" panose="020B0604020202020204" pitchFamily="34" charset="0"/>
                <a:cs typeface="Arial" panose="020B0604020202020204" pitchFamily="34" charset="0"/>
              </a:rPr>
              <a:t>(a)</a:t>
            </a:r>
          </a:p>
        </p:txBody>
      </p:sp>
      <p:sp>
        <p:nvSpPr>
          <p:cNvPr id="58" name="Text Box 255">
            <a:extLst>
              <a:ext uri="{FF2B5EF4-FFF2-40B4-BE49-F238E27FC236}">
                <a16:creationId xmlns:a16="http://schemas.microsoft.com/office/drawing/2014/main" id="{9D2D0B33-5D6B-4A95-A4EF-6B1795978678}"/>
              </a:ext>
            </a:extLst>
          </p:cNvPr>
          <p:cNvSpPr txBox="1">
            <a:spLocks noChangeArrowheads="1"/>
          </p:cNvSpPr>
          <p:nvPr/>
        </p:nvSpPr>
        <p:spPr bwMode="auto">
          <a:xfrm>
            <a:off x="7652694" y="3619060"/>
            <a:ext cx="896141"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dirty="0">
                <a:solidFill>
                  <a:prstClr val="black"/>
                </a:solidFill>
                <a:latin typeface="Arial" panose="020B0604020202020204" pitchFamily="34" charset="0"/>
                <a:cs typeface="Arial" panose="020B0604020202020204" pitchFamily="34" charset="0"/>
              </a:rPr>
              <a:t>(b)</a:t>
            </a:r>
          </a:p>
        </p:txBody>
      </p:sp>
      <p:sp>
        <p:nvSpPr>
          <p:cNvPr id="16" name="Rectangle 15">
            <a:extLst>
              <a:ext uri="{FF2B5EF4-FFF2-40B4-BE49-F238E27FC236}">
                <a16:creationId xmlns:a16="http://schemas.microsoft.com/office/drawing/2014/main" id="{74C63E95-CEEB-4399-8780-DC20D9B6AEC2}"/>
              </a:ext>
            </a:extLst>
          </p:cNvPr>
          <p:cNvSpPr/>
          <p:nvPr/>
        </p:nvSpPr>
        <p:spPr>
          <a:xfrm>
            <a:off x="6432492" y="4689101"/>
            <a:ext cx="2797561" cy="200055"/>
          </a:xfrm>
          <a:prstGeom prst="rect">
            <a:avLst/>
          </a:prstGeom>
        </p:spPr>
        <p:txBody>
          <a:bodyPr wrap="none">
            <a:spAutoFit/>
          </a:bodyPr>
          <a:lstStyle/>
          <a:p>
            <a:r>
              <a:rPr lang="en-GB" sz="700" b="1" dirty="0">
                <a:solidFill>
                  <a:schemeClr val="bg1"/>
                </a:solidFill>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300" dirty="0">
              <a:solidFill>
                <a:schemeClr val="bg1"/>
              </a:solidFill>
            </a:endParaRPr>
          </a:p>
        </p:txBody>
      </p:sp>
    </p:spTree>
    <p:extLst>
      <p:ext uri="{BB962C8B-B14F-4D97-AF65-F5344CB8AC3E}">
        <p14:creationId xmlns:p14="http://schemas.microsoft.com/office/powerpoint/2010/main" val="139450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6FE18-9E0E-3E4A-9C8F-6BF097735A61}"/>
              </a:ext>
            </a:extLst>
          </p:cNvPr>
          <p:cNvSpPr txBox="1"/>
          <p:nvPr/>
        </p:nvSpPr>
        <p:spPr>
          <a:xfrm>
            <a:off x="953477" y="567772"/>
            <a:ext cx="672123" cy="200055"/>
          </a:xfrm>
          <a:prstGeom prst="rect">
            <a:avLst/>
          </a:prstGeom>
          <a:noFill/>
        </p:spPr>
        <p:txBody>
          <a:bodyPr wrap="square" rtlCol="0">
            <a:spAutoFit/>
          </a:bodyPr>
          <a:lstStyle/>
          <a:p>
            <a:pPr algn="ctr"/>
            <a:r>
              <a:rPr lang="en-US" sz="700" dirty="0">
                <a:latin typeface="Arial" panose="020B0604020202020204" pitchFamily="34" charset="0"/>
                <a:cs typeface="Arial" panose="020B0604020202020204" pitchFamily="34" charset="0"/>
              </a:rPr>
              <a:t>P2.3-240</a:t>
            </a:r>
            <a:endParaRPr lang="en-AT" sz="7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D29476-7660-1049-BF58-5DE19B373679}"/>
              </a:ext>
            </a:extLst>
          </p:cNvPr>
          <p:cNvSpPr txBox="1"/>
          <p:nvPr/>
        </p:nvSpPr>
        <p:spPr>
          <a:xfrm rot="16200000">
            <a:off x="-1779943" y="2499816"/>
            <a:ext cx="3882477" cy="646331"/>
          </a:xfrm>
          <a:prstGeom prst="rect">
            <a:avLst/>
          </a:prstGeom>
          <a:noFill/>
        </p:spPr>
        <p:txBody>
          <a:bodyPr wrap="square" rtlCol="0">
            <a:spAutoFit/>
          </a:bodyPr>
          <a:lstStyle/>
          <a:p>
            <a:pPr algn="ctr"/>
            <a:r>
              <a:rPr lang="en-GB" sz="3600" dirty="0">
                <a:solidFill>
                  <a:srgbClr val="DFC5DF"/>
                </a:solidFill>
                <a:latin typeface="Arial" panose="020B0604020202020204" pitchFamily="34" charset="0"/>
                <a:cs typeface="Arial" panose="020B0604020202020204" pitchFamily="34" charset="0"/>
              </a:rPr>
              <a:t>RESULTS</a:t>
            </a:r>
            <a:endParaRPr lang="en-AT" sz="3600" dirty="0">
              <a:solidFill>
                <a:srgbClr val="DFC5DF"/>
              </a:solidFill>
              <a:latin typeface="Arial" panose="020B0604020202020204" pitchFamily="34" charset="0"/>
              <a:cs typeface="Arial" panose="020B0604020202020204" pitchFamily="34" charset="0"/>
            </a:endParaRPr>
          </a:p>
        </p:txBody>
      </p:sp>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992923" y="163887"/>
            <a:ext cx="4962770" cy="569386"/>
          </a:xfrm>
          <a:prstGeom prst="rect">
            <a:avLst/>
          </a:prstGeom>
          <a:noFill/>
          <a:ln w="9525">
            <a:noFill/>
            <a:miter lim="800000"/>
            <a:headEnd/>
            <a:tailEnd/>
          </a:ln>
        </p:spPr>
        <p:txBody>
          <a:bodyPr wrap="square" lIns="18666" tIns="9334" rIns="18666" bIns="9334">
            <a:spAutoFit/>
          </a:bodyPr>
          <a:lstStyle/>
          <a:p>
            <a:pPr lvl="0" algn="ctr">
              <a:defRPr/>
            </a:pPr>
            <a:r>
              <a:rPr lang="en-US" sz="1200" b="1" dirty="0">
                <a:solidFill>
                  <a:prstClr val="white"/>
                </a:solidFill>
                <a:latin typeface="Arial" panose="020B0604020202020204" pitchFamily="34" charset="0"/>
                <a:cs typeface="Arial" panose="020B0604020202020204" pitchFamily="34" charset="0"/>
              </a:rPr>
              <a:t>Understanding m</a:t>
            </a:r>
            <a:r>
              <a:rPr lang="en-US" sz="1200" b="1" baseline="-25000" dirty="0">
                <a:solidFill>
                  <a:prstClr val="white"/>
                </a:solidFill>
                <a:latin typeface="Arial" panose="020B0604020202020204" pitchFamily="34" charset="0"/>
                <a:cs typeface="Arial" panose="020B0604020202020204" pitchFamily="34" charset="0"/>
              </a:rPr>
              <a:t>b</a:t>
            </a:r>
            <a:r>
              <a:rPr lang="en-US" sz="1200" b="1" dirty="0">
                <a:solidFill>
                  <a:prstClr val="white"/>
                </a:solidFill>
                <a:latin typeface="Arial" panose="020B0604020202020204" pitchFamily="34" charset="0"/>
                <a:cs typeface="Arial" panose="020B0604020202020204" pitchFamily="34" charset="0"/>
              </a:rPr>
              <a:t> Variations: The Implications of a Global International Monitoring System</a:t>
            </a:r>
          </a:p>
          <a:p>
            <a:pPr lvl="0" algn="ctr" eaLnBrk="0" hangingPunct="0">
              <a:lnSpc>
                <a:spcPts val="1586"/>
              </a:lnSpc>
            </a:pPr>
            <a:r>
              <a:rPr lang="en-US" sz="850" dirty="0">
                <a:solidFill>
                  <a:prstClr val="white"/>
                </a:solidFill>
                <a:latin typeface="Arial" panose="020B0604020202020204" pitchFamily="34" charset="0"/>
                <a:ea typeface="Avenir Book" charset="0"/>
              </a:rPr>
              <a:t>Jessica Keeble &amp; Neil Selby. jess@blacknest.gov.uk. AWE Blacknest, </a:t>
            </a:r>
            <a:r>
              <a:rPr lang="en-US" sz="850" dirty="0" err="1">
                <a:solidFill>
                  <a:prstClr val="white"/>
                </a:solidFill>
                <a:latin typeface="Arial" panose="020B0604020202020204" pitchFamily="34" charset="0"/>
                <a:ea typeface="Avenir Book" charset="0"/>
              </a:rPr>
              <a:t>Brimpton</a:t>
            </a:r>
            <a:r>
              <a:rPr lang="en-US" sz="850" dirty="0">
                <a:solidFill>
                  <a:prstClr val="white"/>
                </a:solidFill>
                <a:latin typeface="Arial" panose="020B0604020202020204" pitchFamily="34" charset="0"/>
                <a:ea typeface="Avenir Book" charset="0"/>
              </a:rPr>
              <a:t>, RG7 4RS, UK.</a:t>
            </a:r>
            <a:endParaRPr lang="en-US" sz="850" dirty="0">
              <a:solidFill>
                <a:prstClr val="white"/>
              </a:solidFill>
              <a:latin typeface="Avenir Book" charset="0"/>
              <a:ea typeface="Avenir Book" charset="0"/>
              <a:cs typeface="Avenir Book" charset="0"/>
            </a:endParaRPr>
          </a:p>
        </p:txBody>
      </p:sp>
      <p:pic>
        <p:nvPicPr>
          <p:cNvPr id="7" name="Picture 6">
            <a:extLst>
              <a:ext uri="{FF2B5EF4-FFF2-40B4-BE49-F238E27FC236}">
                <a16:creationId xmlns:a16="http://schemas.microsoft.com/office/drawing/2014/main" id="{AF99337F-D773-4D7B-A568-2558758C42F0}"/>
              </a:ext>
            </a:extLst>
          </p:cNvPr>
          <p:cNvPicPr>
            <a:picLocks noChangeAspect="1"/>
          </p:cNvPicPr>
          <p:nvPr/>
        </p:nvPicPr>
        <p:blipFill rotWithShape="1">
          <a:blip r:embed="rId2"/>
          <a:srcRect/>
          <a:stretch/>
        </p:blipFill>
        <p:spPr>
          <a:xfrm>
            <a:off x="5764106" y="886824"/>
            <a:ext cx="3379893" cy="3998866"/>
          </a:xfrm>
          <a:prstGeom prst="rect">
            <a:avLst/>
          </a:prstGeom>
        </p:spPr>
      </p:pic>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344C23D-F5F6-40A7-A26C-8B90824ABDCB}"/>
                  </a:ext>
                </a:extLst>
              </p:cNvPr>
              <p:cNvSpPr/>
              <p:nvPr/>
            </p:nvSpPr>
            <p:spPr>
              <a:xfrm>
                <a:off x="317738" y="888548"/>
                <a:ext cx="7986369" cy="630942"/>
              </a:xfrm>
              <a:prstGeom prst="rect">
                <a:avLst/>
              </a:prstGeom>
            </p:spPr>
            <p:txBody>
              <a:bodyPr wrap="square">
                <a:spAutoFit/>
              </a:bodyPr>
              <a:lstStyle/>
              <a:p>
                <a:pPr defTabSz="914400">
                  <a:spcAft>
                    <a:spcPct val="50000"/>
                  </a:spcAft>
                  <a:defRPr/>
                </a:pPr>
                <a:r>
                  <a:rPr lang="en-GB" sz="1000" b="1" dirty="0">
                    <a:solidFill>
                      <a:schemeClr val="tx1"/>
                    </a:solidFill>
                    <a:latin typeface="Arial" panose="020B0604020202020204" pitchFamily="34" charset="0"/>
                    <a:cs typeface="Arial" panose="020B0604020202020204" pitchFamily="34" charset="0"/>
                  </a:rPr>
                  <a:t>Effect of instrument response on </a:t>
                </a:r>
                <a14:m>
                  <m:oMath xmlns:m="http://schemas.openxmlformats.org/officeDocument/2006/math">
                    <m:acc>
                      <m:accPr>
                        <m:chr m:val="̃"/>
                        <m:ctrlPr>
                          <a:rPr lang="en-GB" sz="1000" b="1" i="1" dirty="0">
                            <a:solidFill>
                              <a:schemeClr val="tx1"/>
                            </a:solidFill>
                            <a:latin typeface="Cambria Math" panose="02040503050406030204" pitchFamily="18" charset="0"/>
                          </a:rPr>
                        </m:ctrlPr>
                      </m:accPr>
                      <m:e>
                        <m:sSub>
                          <m:sSubPr>
                            <m:ctrlPr>
                              <a:rPr lang="en-GB" sz="1000" b="1" i="1" dirty="0">
                                <a:solidFill>
                                  <a:schemeClr val="tx1"/>
                                </a:solidFill>
                                <a:latin typeface="Cambria Math" panose="02040503050406030204" pitchFamily="18" charset="0"/>
                              </a:rPr>
                            </m:ctrlPr>
                          </m:sSubPr>
                          <m:e>
                            <m:r>
                              <a:rPr lang="en-GB" sz="1000" b="1" i="1" dirty="0">
                                <a:solidFill>
                                  <a:schemeClr val="tx1"/>
                                </a:solidFill>
                                <a:latin typeface="Cambria Math" panose="02040503050406030204" pitchFamily="18" charset="0"/>
                              </a:rPr>
                              <m:t>𝒎</m:t>
                            </m:r>
                          </m:e>
                          <m:sub>
                            <m:r>
                              <a:rPr lang="en-GB" sz="1000" b="1" i="1" dirty="0">
                                <a:solidFill>
                                  <a:schemeClr val="tx1"/>
                                </a:solidFill>
                                <a:latin typeface="Cambria Math" panose="02040503050406030204" pitchFamily="18" charset="0"/>
                              </a:rPr>
                              <m:t>𝒃</m:t>
                            </m:r>
                          </m:sub>
                        </m:sSub>
                      </m:e>
                    </m:acc>
                    <m:r>
                      <a:rPr lang="en-GB" sz="1000" b="1" i="1" dirty="0">
                        <a:solidFill>
                          <a:schemeClr val="tx1"/>
                        </a:solidFill>
                        <a:latin typeface="Cambria Math" panose="02040503050406030204" pitchFamily="18" charset="0"/>
                      </a:rPr>
                      <m:t> </m:t>
                    </m:r>
                  </m:oMath>
                </a14:m>
                <a:r>
                  <a:rPr lang="en-GB" sz="1000" b="1" dirty="0">
                    <a:solidFill>
                      <a:schemeClr val="tx1"/>
                    </a:solidFill>
                    <a:latin typeface="Arial" panose="020B0604020202020204" pitchFamily="34" charset="0"/>
                    <a:cs typeface="Arial" panose="020B0604020202020204" pitchFamily="34" charset="0"/>
                  </a:rPr>
                  <a:t>:</a:t>
                </a:r>
              </a:p>
              <a:p>
                <a:pPr marL="171450" indent="-171450" defTabSz="914400">
                  <a:spcAft>
                    <a:spcPct val="50000"/>
                  </a:spcAft>
                  <a:buFont typeface="Arial" panose="020B0604020202020204" pitchFamily="34" charset="0"/>
                  <a:buChar char="•"/>
                  <a:defRPr/>
                </a:pPr>
                <a:r>
                  <a:rPr lang="en-GB" sz="1000" dirty="0">
                    <a:latin typeface="Arial" panose="020B0604020202020204" pitchFamily="34" charset="0"/>
                    <a:cs typeface="Arial" panose="020B0604020202020204" pitchFamily="34" charset="0"/>
                  </a:rPr>
                  <a:t>Instrument response comparisons show small but notable variation in </a:t>
                </a:r>
                <a:r>
                  <a:rPr lang="en-GB" sz="1000" i="1" dirty="0">
                    <a:latin typeface="Arial" panose="020B0604020202020204" pitchFamily="34" charset="0"/>
                    <a:cs typeface="Arial" panose="020B0604020202020204" pitchFamily="34" charset="0"/>
                  </a:rPr>
                  <a:t>a</a:t>
                </a:r>
                <a:r>
                  <a:rPr lang="en-GB" sz="1000" dirty="0">
                    <a:latin typeface="Arial" panose="020B0604020202020204" pitchFamily="34" charset="0"/>
                    <a:cs typeface="Arial" panose="020B0604020202020204" pitchFamily="34" charset="0"/>
                  </a:rPr>
                  <a:t> (and therefore m</a:t>
                </a:r>
                <a:r>
                  <a:rPr lang="en-GB" sz="1000" baseline="-25000" dirty="0">
                    <a:latin typeface="Arial" panose="020B0604020202020204" pitchFamily="34" charset="0"/>
                    <a:cs typeface="Arial" panose="020B0604020202020204" pitchFamily="34" charset="0"/>
                  </a:rPr>
                  <a:t>b</a:t>
                </a:r>
                <a:r>
                  <a:rPr lang="en-GB" sz="1000" dirty="0">
                    <a:latin typeface="Arial" panose="020B0604020202020204" pitchFamily="34" charset="0"/>
                    <a:cs typeface="Arial" panose="020B0604020202020204" pitchFamily="34" charset="0"/>
                  </a:rPr>
                  <a:t> ). There is not a consistent relationship across all three lithologies, with the acceleration broadband instrument producing the largest </a:t>
                </a:r>
                <a:r>
                  <a:rPr lang="en-GB" sz="1000" i="1" dirty="0">
                    <a:latin typeface="Arial" panose="020B0604020202020204" pitchFamily="34" charset="0"/>
                    <a:cs typeface="Arial" panose="020B0604020202020204" pitchFamily="34" charset="0"/>
                  </a:rPr>
                  <a:t>a</a:t>
                </a:r>
                <a:r>
                  <a:rPr lang="en-GB" sz="1000" dirty="0">
                    <a:latin typeface="Arial" panose="020B0604020202020204" pitchFamily="34" charset="0"/>
                    <a:cs typeface="Arial" panose="020B0604020202020204" pitchFamily="34" charset="0"/>
                  </a:rPr>
                  <a:t> in the tuff and smallest </a:t>
                </a:r>
                <a:r>
                  <a:rPr lang="en-GB" sz="1000" i="1" dirty="0">
                    <a:latin typeface="Arial" panose="020B0604020202020204" pitchFamily="34" charset="0"/>
                    <a:cs typeface="Arial" panose="020B0604020202020204" pitchFamily="34" charset="0"/>
                  </a:rPr>
                  <a:t>a</a:t>
                </a:r>
                <a:r>
                  <a:rPr lang="en-GB" sz="1000" dirty="0">
                    <a:latin typeface="Arial" panose="020B0604020202020204" pitchFamily="34" charset="0"/>
                    <a:cs typeface="Arial" panose="020B0604020202020204" pitchFamily="34" charset="0"/>
                  </a:rPr>
                  <a:t> in the granite.</a:t>
                </a:r>
              </a:p>
            </p:txBody>
          </p:sp>
        </mc:Choice>
        <mc:Fallback xmlns="">
          <p:sp>
            <p:nvSpPr>
              <p:cNvPr id="18" name="Rectangle 17">
                <a:extLst>
                  <a:ext uri="{FF2B5EF4-FFF2-40B4-BE49-F238E27FC236}">
                    <a16:creationId xmlns:a16="http://schemas.microsoft.com/office/drawing/2014/main" id="{B344C23D-F5F6-40A7-A26C-8B90824ABDCB}"/>
                  </a:ext>
                </a:extLst>
              </p:cNvPr>
              <p:cNvSpPr>
                <a:spLocks noRot="1" noChangeAspect="1" noMove="1" noResize="1" noEditPoints="1" noAdjustHandles="1" noChangeArrowheads="1" noChangeShapeType="1" noTextEdit="1"/>
              </p:cNvSpPr>
              <p:nvPr/>
            </p:nvSpPr>
            <p:spPr>
              <a:xfrm>
                <a:off x="317738" y="888548"/>
                <a:ext cx="7986369" cy="630942"/>
              </a:xfrm>
              <a:prstGeom prst="rect">
                <a:avLst/>
              </a:prstGeom>
              <a:blipFill>
                <a:blip r:embed="rId3"/>
                <a:stretch>
                  <a:fillRect b="-3883"/>
                </a:stretch>
              </a:blipFill>
            </p:spPr>
            <p:txBody>
              <a:bodyPr/>
              <a:lstStyle/>
              <a:p>
                <a:r>
                  <a:rPr lang="en-GB">
                    <a:noFill/>
                  </a:rPr>
                  <a:t> </a:t>
                </a:r>
              </a:p>
            </p:txBody>
          </p:sp>
        </mc:Fallback>
      </mc:AlternateContent>
      <p:sp>
        <p:nvSpPr>
          <p:cNvPr id="39" name="Text Box 195">
            <a:extLst>
              <a:ext uri="{FF2B5EF4-FFF2-40B4-BE49-F238E27FC236}">
                <a16:creationId xmlns:a16="http://schemas.microsoft.com/office/drawing/2014/main" id="{E5C260AA-7349-4164-B3F3-ABEA6859349F}"/>
              </a:ext>
            </a:extLst>
          </p:cNvPr>
          <p:cNvSpPr txBox="1">
            <a:spLocks noChangeArrowheads="1"/>
          </p:cNvSpPr>
          <p:nvPr/>
        </p:nvSpPr>
        <p:spPr bwMode="auto">
          <a:xfrm>
            <a:off x="133464" y="850055"/>
            <a:ext cx="184275" cy="3079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49" tIns="45674" rIns="91349" bIns="45674">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marL="912813" defTabSz="1292225">
              <a:defRPr sz="2400">
                <a:solidFill>
                  <a:schemeClr val="tx1"/>
                </a:solidFill>
                <a:latin typeface="Arial" charset="0"/>
                <a:ea typeface="ＭＳ Ｐゴシック" charset="0"/>
              </a:defRPr>
            </a:lvl3pPr>
            <a:lvl4pPr marL="1370013" defTabSz="1292225">
              <a:defRPr sz="2400">
                <a:solidFill>
                  <a:schemeClr val="tx1"/>
                </a:solidFill>
                <a:latin typeface="Arial" charset="0"/>
                <a:ea typeface="ＭＳ Ｐゴシック" charset="0"/>
              </a:defRPr>
            </a:lvl4pPr>
            <a:lvl5pPr marL="1827213" defTabSz="1292225">
              <a:defRPr sz="2400">
                <a:solidFill>
                  <a:schemeClr val="tx1"/>
                </a:solidFill>
                <a:latin typeface="Arial" charset="0"/>
                <a:ea typeface="ＭＳ Ｐゴシック" charset="0"/>
              </a:defRPr>
            </a:lvl5pPr>
            <a:lvl6pPr marL="2284413" defTabSz="1292225" eaLnBrk="0" fontAlgn="base" hangingPunct="0">
              <a:spcBef>
                <a:spcPct val="0"/>
              </a:spcBef>
              <a:spcAft>
                <a:spcPct val="0"/>
              </a:spcAft>
              <a:defRPr sz="2400">
                <a:solidFill>
                  <a:schemeClr val="tx1"/>
                </a:solidFill>
                <a:latin typeface="Arial" charset="0"/>
                <a:ea typeface="ＭＳ Ｐゴシック" charset="0"/>
              </a:defRPr>
            </a:lvl6pPr>
            <a:lvl7pPr marL="2741613" defTabSz="1292225" eaLnBrk="0" fontAlgn="base" hangingPunct="0">
              <a:spcBef>
                <a:spcPct val="0"/>
              </a:spcBef>
              <a:spcAft>
                <a:spcPct val="0"/>
              </a:spcAft>
              <a:defRPr sz="2400">
                <a:solidFill>
                  <a:schemeClr val="tx1"/>
                </a:solidFill>
                <a:latin typeface="Arial" charset="0"/>
                <a:ea typeface="ＭＳ Ｐゴシック" charset="0"/>
              </a:defRPr>
            </a:lvl7pPr>
            <a:lvl8pPr marL="3198813" defTabSz="1292225" eaLnBrk="0" fontAlgn="base" hangingPunct="0">
              <a:spcBef>
                <a:spcPct val="0"/>
              </a:spcBef>
              <a:spcAft>
                <a:spcPct val="0"/>
              </a:spcAft>
              <a:defRPr sz="2400">
                <a:solidFill>
                  <a:schemeClr val="tx1"/>
                </a:solidFill>
                <a:latin typeface="Arial" charset="0"/>
                <a:ea typeface="ＭＳ Ｐゴシック" charset="0"/>
              </a:defRPr>
            </a:lvl8pPr>
            <a:lvl9pPr marL="3656013" defTabSz="1292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1292225"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pitchFamily="34" charset="0"/>
              <a:ea typeface="ＭＳ Ｐゴシック" charset="0"/>
              <a:cs typeface="Calibri" panose="020F0502020204030204" pitchFamily="34" charset="0"/>
            </a:endParaRPr>
          </a:p>
        </p:txBody>
      </p:sp>
      <p:sp>
        <p:nvSpPr>
          <p:cNvPr id="40" name="Rectangle 39">
            <a:extLst>
              <a:ext uri="{FF2B5EF4-FFF2-40B4-BE49-F238E27FC236}">
                <a16:creationId xmlns:a16="http://schemas.microsoft.com/office/drawing/2014/main" id="{20786E73-E2D4-4FC7-8341-F4047DC09233}"/>
              </a:ext>
            </a:extLst>
          </p:cNvPr>
          <p:cNvSpPr/>
          <p:nvPr/>
        </p:nvSpPr>
        <p:spPr>
          <a:xfrm>
            <a:off x="599388" y="5289131"/>
            <a:ext cx="1034902" cy="245435"/>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41" name="Rectangle 40">
            <a:extLst>
              <a:ext uri="{FF2B5EF4-FFF2-40B4-BE49-F238E27FC236}">
                <a16:creationId xmlns:a16="http://schemas.microsoft.com/office/drawing/2014/main" id="{7A989945-57BB-4349-AC5B-D95A75B8D45A}"/>
              </a:ext>
            </a:extLst>
          </p:cNvPr>
          <p:cNvSpPr/>
          <p:nvPr/>
        </p:nvSpPr>
        <p:spPr>
          <a:xfrm>
            <a:off x="4282954" y="5244992"/>
            <a:ext cx="1034902" cy="245435"/>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42" name="Rectangle 41">
            <a:extLst>
              <a:ext uri="{FF2B5EF4-FFF2-40B4-BE49-F238E27FC236}">
                <a16:creationId xmlns:a16="http://schemas.microsoft.com/office/drawing/2014/main" id="{45857B90-E633-450A-9548-07E35687905C}"/>
              </a:ext>
            </a:extLst>
          </p:cNvPr>
          <p:cNvSpPr/>
          <p:nvPr/>
        </p:nvSpPr>
        <p:spPr>
          <a:xfrm>
            <a:off x="445684" y="1570523"/>
            <a:ext cx="8310390" cy="3150635"/>
          </a:xfrm>
          <a:prstGeom prst="rect">
            <a:avLst/>
          </a:prstGeom>
          <a:solidFill>
            <a:sysClr val="window" lastClr="FFFFFF"/>
          </a:solidFill>
          <a:ln w="19050" cap="flat" cmpd="sng" algn="ctr">
            <a:solidFill>
              <a:srgbClr val="00747B">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pic>
        <p:nvPicPr>
          <p:cNvPr id="43" name="Picture 42">
            <a:extLst>
              <a:ext uri="{FF2B5EF4-FFF2-40B4-BE49-F238E27FC236}">
                <a16:creationId xmlns:a16="http://schemas.microsoft.com/office/drawing/2014/main" id="{A359C03F-1576-470B-B6AF-7CFD2E60746B}"/>
              </a:ext>
            </a:extLst>
          </p:cNvPr>
          <p:cNvPicPr>
            <a:picLocks noChangeAspect="1"/>
          </p:cNvPicPr>
          <p:nvPr/>
        </p:nvPicPr>
        <p:blipFill rotWithShape="1">
          <a:blip r:embed="rId4"/>
          <a:srcRect l="1611"/>
          <a:stretch/>
        </p:blipFill>
        <p:spPr>
          <a:xfrm>
            <a:off x="813062" y="1636316"/>
            <a:ext cx="3543864" cy="2701408"/>
          </a:xfrm>
          <a:prstGeom prst="rect">
            <a:avLst/>
          </a:prstGeom>
        </p:spPr>
      </p:pic>
      <p:pic>
        <p:nvPicPr>
          <p:cNvPr id="44" name="Picture 43">
            <a:extLst>
              <a:ext uri="{FF2B5EF4-FFF2-40B4-BE49-F238E27FC236}">
                <a16:creationId xmlns:a16="http://schemas.microsoft.com/office/drawing/2014/main" id="{70ED7C98-1165-4D81-97C2-4FA67BABFDAA}"/>
              </a:ext>
            </a:extLst>
          </p:cNvPr>
          <p:cNvPicPr>
            <a:picLocks noChangeAspect="1"/>
          </p:cNvPicPr>
          <p:nvPr/>
        </p:nvPicPr>
        <p:blipFill rotWithShape="1">
          <a:blip r:embed="rId5"/>
          <a:srcRect l="1731" t="1737" r="1485" b="1415"/>
          <a:stretch/>
        </p:blipFill>
        <p:spPr>
          <a:xfrm>
            <a:off x="4708949" y="1679627"/>
            <a:ext cx="3486015" cy="2616264"/>
          </a:xfrm>
          <a:prstGeom prst="rect">
            <a:avLst/>
          </a:prstGeom>
        </p:spPr>
      </p:pic>
      <p:sp>
        <p:nvSpPr>
          <p:cNvPr id="45" name="Text Box 200">
            <a:extLst>
              <a:ext uri="{FF2B5EF4-FFF2-40B4-BE49-F238E27FC236}">
                <a16:creationId xmlns:a16="http://schemas.microsoft.com/office/drawing/2014/main" id="{69309116-B6D7-4A01-A707-88663DB932CD}"/>
              </a:ext>
            </a:extLst>
          </p:cNvPr>
          <p:cNvSpPr txBox="1">
            <a:spLocks noChangeArrowheads="1"/>
          </p:cNvSpPr>
          <p:nvPr/>
        </p:nvSpPr>
        <p:spPr bwMode="auto">
          <a:xfrm>
            <a:off x="458870" y="4251273"/>
            <a:ext cx="8290800" cy="461665"/>
          </a:xfrm>
          <a:prstGeom prst="rect">
            <a:avLst/>
          </a:prstGeom>
          <a:solidFill>
            <a:schemeClr val="bg2">
              <a:lumMod val="90000"/>
            </a:schemeClr>
          </a:solidFill>
          <a:ln>
            <a:noFill/>
          </a:ln>
          <a:effectLst/>
          <a:extLst>
            <a:ext uri="{909E8E84-426E-40dd-AFC4-6F175D3DCCD1}">
              <a14:hiddenFill xmlns="" xmlns:a14="http://schemas.microsoft.com/office/drawing/2010/main" xmlns:mc="http://schemas.openxmlformats.org/markup-compatibility/2006">
                <a:solidFill>
                  <a:schemeClr val="accent1"/>
                </a:solidFill>
              </a14:hiddenFill>
            </a:ext>
            <a:ext uri="{91240B29-F687-4f45-9708-019B960494DF}">
              <a14:hiddenLine xmlns="" xmlns:a14="http://schemas.microsoft.com/office/drawing/2010/main"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c="http://schemas.openxmlformats.org/markup-compatibility/2006">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1292225"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Figure 7. Instrument response comparison for each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value tested for each lithology, NNSS tuff (a), and Degelen granite (b). In (a) and (b) at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0.4s the velocity broadband (red triangle) produces the smallest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tuff=0.8327 and alluvium=0.6349). In the tuff, the acceleration broadband (yellow cross) results in the largest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(0.8651). The WWSSN (solid cyan circle) produces the largest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 granite (0.7464 when </a:t>
            </a:r>
            <a:r>
              <a:rPr kumimoji="0" lang="en-GB" sz="800" b="0" i="1"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t>
            </a:r>
            <a:r>
              <a:rPr kumimoji="0" lang="en-GB" sz="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0.2s in granite).  </a:t>
            </a:r>
          </a:p>
        </p:txBody>
      </p:sp>
      <p:sp>
        <p:nvSpPr>
          <p:cNvPr id="46" name="Text Box 255">
            <a:extLst>
              <a:ext uri="{FF2B5EF4-FFF2-40B4-BE49-F238E27FC236}">
                <a16:creationId xmlns:a16="http://schemas.microsoft.com/office/drawing/2014/main" id="{9DC714B0-F9F9-4F92-8089-4E03B04D9EA5}"/>
              </a:ext>
            </a:extLst>
          </p:cNvPr>
          <p:cNvSpPr txBox="1">
            <a:spLocks noChangeArrowheads="1"/>
          </p:cNvSpPr>
          <p:nvPr/>
        </p:nvSpPr>
        <p:spPr bwMode="auto">
          <a:xfrm>
            <a:off x="6451715" y="1551217"/>
            <a:ext cx="896141"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u="sng" dirty="0">
                <a:solidFill>
                  <a:prstClr val="black"/>
                </a:solidFill>
                <a:latin typeface="Arial" panose="020B0604020202020204" pitchFamily="34" charset="0"/>
                <a:cs typeface="Arial" panose="020B0604020202020204" pitchFamily="34" charset="0"/>
              </a:rPr>
              <a:t>Granite</a:t>
            </a:r>
          </a:p>
        </p:txBody>
      </p:sp>
      <p:sp>
        <p:nvSpPr>
          <p:cNvPr id="47" name="Text Box 255">
            <a:extLst>
              <a:ext uri="{FF2B5EF4-FFF2-40B4-BE49-F238E27FC236}">
                <a16:creationId xmlns:a16="http://schemas.microsoft.com/office/drawing/2014/main" id="{6235F881-CF41-4EAE-8A09-D0FA1D0AF1F0}"/>
              </a:ext>
            </a:extLst>
          </p:cNvPr>
          <p:cNvSpPr txBox="1">
            <a:spLocks noChangeArrowheads="1"/>
          </p:cNvSpPr>
          <p:nvPr/>
        </p:nvSpPr>
        <p:spPr bwMode="auto">
          <a:xfrm>
            <a:off x="2601322" y="1557837"/>
            <a:ext cx="896141" cy="2462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u="sng" dirty="0">
                <a:solidFill>
                  <a:prstClr val="black"/>
                </a:solidFill>
                <a:latin typeface="Arial" panose="020B0604020202020204" pitchFamily="34" charset="0"/>
                <a:cs typeface="Arial" panose="020B0604020202020204" pitchFamily="34" charset="0"/>
              </a:rPr>
              <a:t>Tuff</a:t>
            </a:r>
          </a:p>
        </p:txBody>
      </p:sp>
      <p:sp>
        <p:nvSpPr>
          <p:cNvPr id="48" name="Text Box 255">
            <a:extLst>
              <a:ext uri="{FF2B5EF4-FFF2-40B4-BE49-F238E27FC236}">
                <a16:creationId xmlns:a16="http://schemas.microsoft.com/office/drawing/2014/main" id="{26AEDB19-CDEF-45A8-BC8E-23A0F872D973}"/>
              </a:ext>
            </a:extLst>
          </p:cNvPr>
          <p:cNvSpPr txBox="1">
            <a:spLocks noChangeArrowheads="1"/>
          </p:cNvSpPr>
          <p:nvPr/>
        </p:nvSpPr>
        <p:spPr bwMode="auto">
          <a:xfrm>
            <a:off x="3986981" y="3723561"/>
            <a:ext cx="896141" cy="230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900" dirty="0">
                <a:solidFill>
                  <a:prstClr val="black"/>
                </a:solidFill>
                <a:latin typeface="Arial" panose="020B0604020202020204" pitchFamily="34" charset="0"/>
                <a:cs typeface="Arial" panose="020B0604020202020204" pitchFamily="34" charset="0"/>
              </a:rPr>
              <a:t>(a)</a:t>
            </a:r>
          </a:p>
        </p:txBody>
      </p:sp>
      <p:sp>
        <p:nvSpPr>
          <p:cNvPr id="49" name="Text Box 255">
            <a:extLst>
              <a:ext uri="{FF2B5EF4-FFF2-40B4-BE49-F238E27FC236}">
                <a16:creationId xmlns:a16="http://schemas.microsoft.com/office/drawing/2014/main" id="{01D6CC3C-7470-4D3E-9C5D-6B6B43F2785B}"/>
              </a:ext>
            </a:extLst>
          </p:cNvPr>
          <p:cNvSpPr txBox="1">
            <a:spLocks noChangeArrowheads="1"/>
          </p:cNvSpPr>
          <p:nvPr/>
        </p:nvSpPr>
        <p:spPr bwMode="auto">
          <a:xfrm>
            <a:off x="7882867" y="3723561"/>
            <a:ext cx="896141" cy="230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1292225">
              <a:defRPr sz="2400">
                <a:solidFill>
                  <a:schemeClr val="tx1"/>
                </a:solidFill>
                <a:latin typeface="Arial" charset="0"/>
                <a:ea typeface="ＭＳ Ｐゴシック" charset="0"/>
                <a:cs typeface="ＭＳ Ｐゴシック" charset="0"/>
              </a:defRPr>
            </a:lvl1pPr>
            <a:lvl2pPr defTabSz="1292225">
              <a:defRPr sz="2400">
                <a:solidFill>
                  <a:schemeClr val="tx1"/>
                </a:solidFill>
                <a:latin typeface="Arial" charset="0"/>
                <a:ea typeface="ＭＳ Ｐゴシック" charset="0"/>
              </a:defRPr>
            </a:lvl2pPr>
            <a:lvl3pPr defTabSz="1292225">
              <a:defRPr sz="2400">
                <a:solidFill>
                  <a:schemeClr val="tx1"/>
                </a:solidFill>
                <a:latin typeface="Arial" charset="0"/>
                <a:ea typeface="ＭＳ Ｐゴシック" charset="0"/>
              </a:defRPr>
            </a:lvl3pPr>
            <a:lvl4pPr defTabSz="1292225">
              <a:defRPr sz="2400">
                <a:solidFill>
                  <a:schemeClr val="tx1"/>
                </a:solidFill>
                <a:latin typeface="Arial" charset="0"/>
                <a:ea typeface="ＭＳ Ｐゴシック" charset="0"/>
              </a:defRPr>
            </a:lvl4pPr>
            <a:lvl5pPr defTabSz="1292225">
              <a:defRPr sz="2400">
                <a:solidFill>
                  <a:schemeClr val="tx1"/>
                </a:solidFill>
                <a:latin typeface="Arial" charset="0"/>
                <a:ea typeface="ＭＳ Ｐゴシック" charset="0"/>
              </a:defRPr>
            </a:lvl5pPr>
            <a:lvl6pPr defTabSz="1292225" eaLnBrk="0" fontAlgn="base" hangingPunct="0">
              <a:spcBef>
                <a:spcPct val="0"/>
              </a:spcBef>
              <a:spcAft>
                <a:spcPct val="0"/>
              </a:spcAft>
              <a:defRPr sz="2400">
                <a:solidFill>
                  <a:schemeClr val="tx1"/>
                </a:solidFill>
                <a:latin typeface="Arial" charset="0"/>
                <a:ea typeface="ＭＳ Ｐゴシック" charset="0"/>
              </a:defRPr>
            </a:lvl6pPr>
            <a:lvl7pPr defTabSz="1292225" eaLnBrk="0" fontAlgn="base" hangingPunct="0">
              <a:spcBef>
                <a:spcPct val="0"/>
              </a:spcBef>
              <a:spcAft>
                <a:spcPct val="0"/>
              </a:spcAft>
              <a:defRPr sz="2400">
                <a:solidFill>
                  <a:schemeClr val="tx1"/>
                </a:solidFill>
                <a:latin typeface="Arial" charset="0"/>
                <a:ea typeface="ＭＳ Ｐゴシック" charset="0"/>
              </a:defRPr>
            </a:lvl7pPr>
            <a:lvl8pPr defTabSz="1292225" eaLnBrk="0" fontAlgn="base" hangingPunct="0">
              <a:spcBef>
                <a:spcPct val="0"/>
              </a:spcBef>
              <a:spcAft>
                <a:spcPct val="0"/>
              </a:spcAft>
              <a:defRPr sz="2400">
                <a:solidFill>
                  <a:schemeClr val="tx1"/>
                </a:solidFill>
                <a:latin typeface="Arial" charset="0"/>
                <a:ea typeface="ＭＳ Ｐゴシック" charset="0"/>
              </a:defRPr>
            </a:lvl8pPr>
            <a:lvl9pPr defTabSz="1292225"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900" dirty="0">
                <a:solidFill>
                  <a:prstClr val="black"/>
                </a:solidFill>
                <a:latin typeface="Arial" panose="020B0604020202020204" pitchFamily="34" charset="0"/>
                <a:cs typeface="Arial" panose="020B0604020202020204" pitchFamily="34" charset="0"/>
              </a:rPr>
              <a:t>(b)</a:t>
            </a:r>
          </a:p>
        </p:txBody>
      </p:sp>
      <p:sp>
        <p:nvSpPr>
          <p:cNvPr id="19" name="Rectangle 18">
            <a:extLst>
              <a:ext uri="{FF2B5EF4-FFF2-40B4-BE49-F238E27FC236}">
                <a16:creationId xmlns:a16="http://schemas.microsoft.com/office/drawing/2014/main" id="{1E41EB0B-9A69-4A20-A487-AF5624970FE8}"/>
              </a:ext>
            </a:extLst>
          </p:cNvPr>
          <p:cNvSpPr/>
          <p:nvPr/>
        </p:nvSpPr>
        <p:spPr>
          <a:xfrm>
            <a:off x="6432492" y="4689101"/>
            <a:ext cx="2797561" cy="200055"/>
          </a:xfrm>
          <a:prstGeom prst="rect">
            <a:avLst/>
          </a:prstGeom>
        </p:spPr>
        <p:txBody>
          <a:bodyPr wrap="none">
            <a:spAutoFit/>
          </a:bodyPr>
          <a:lstStyle/>
          <a:p>
            <a:r>
              <a:rPr lang="en-GB" sz="700" b="1" dirty="0">
                <a:solidFill>
                  <a:schemeClr val="bg1"/>
                </a:solidFill>
                <a:latin typeface="Arial" panose="020B0604020202020204" pitchFamily="34" charset="0"/>
                <a:ea typeface="Times New Roman" panose="02020603050405020304" pitchFamily="18" charset="0"/>
                <a:cs typeface="Arial" panose="020B0604020202020204" pitchFamily="34" charset="0"/>
              </a:rPr>
              <a:t>UK Ministry of Defence © Crown Owned Copyright 2021/AWE</a:t>
            </a:r>
            <a:endParaRPr lang="en-GB" sz="300" dirty="0">
              <a:solidFill>
                <a:schemeClr val="bg1"/>
              </a:solidFill>
            </a:endParaRPr>
          </a:p>
        </p:txBody>
      </p:sp>
    </p:spTree>
    <p:extLst>
      <p:ext uri="{BB962C8B-B14F-4D97-AF65-F5344CB8AC3E}">
        <p14:creationId xmlns:p14="http://schemas.microsoft.com/office/powerpoint/2010/main" val="3821743976"/>
      </p:ext>
    </p:extLst>
  </p:cSld>
  <p:clrMapOvr>
    <a:masterClrMapping/>
  </p:clrMapOvr>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abstra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4.xml><?xml version="1.0" encoding="utf-8"?>
<a:theme xmlns:a="http://schemas.openxmlformats.org/drawingml/2006/main" name="INTRODUC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5.xml><?xml version="1.0" encoding="utf-8"?>
<a:theme xmlns:a="http://schemas.openxmlformats.org/drawingml/2006/main" name="METHOD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6.xml><?xml version="1.0" encoding="utf-8"?>
<a:theme xmlns:a="http://schemas.openxmlformats.org/drawingml/2006/main" name="RESUL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7.xml><?xml version="1.0" encoding="utf-8"?>
<a:theme xmlns:a="http://schemas.openxmlformats.org/drawingml/2006/main" name="CONCLUS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5588E9CEA2804592A3836F30C554B8" ma:contentTypeVersion="12" ma:contentTypeDescription="Create a new document." ma:contentTypeScope="" ma:versionID="e6e1450db8e2715bec9d46724115b26d">
  <xsd:schema xmlns:xsd="http://www.w3.org/2001/XMLSchema" xmlns:xs="http://www.w3.org/2001/XMLSchema" xmlns:p="http://schemas.microsoft.com/office/2006/metadata/properties" xmlns:ns3="3681ee5b-ac29-4f10-ac3c-8eae6bde2fc2" xmlns:ns4="2936a182-760d-4a4f-8581-59bcfa38a7aa" targetNamespace="http://schemas.microsoft.com/office/2006/metadata/properties" ma:root="true" ma:fieldsID="33f6c0c1fa2beeb8a3dfea4de7c93bc5" ns3:_="" ns4:_="">
    <xsd:import namespace="3681ee5b-ac29-4f10-ac3c-8eae6bde2fc2"/>
    <xsd:import namespace="2936a182-760d-4a4f-8581-59bcfa38a7a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81ee5b-ac29-4f10-ac3c-8eae6bde2f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36a182-760d-4a4f-8581-59bcfa38a7a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25CA3C-50B1-43EC-8395-EE6451FDD7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81ee5b-ac29-4f10-ac3c-8eae6bde2fc2"/>
    <ds:schemaRef ds:uri="2936a182-760d-4a4f-8581-59bcfa38a7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8EA8F6-E831-4C1E-9A96-87CDCC5CAA80}">
  <ds:schemaRefs>
    <ds:schemaRef ds:uri="http://schemas.microsoft.com/sharepoint/v3/contenttype/forms"/>
  </ds:schemaRefs>
</ds:datastoreItem>
</file>

<file path=customXml/itemProps3.xml><?xml version="1.0" encoding="utf-8"?>
<ds:datastoreItem xmlns:ds="http://schemas.openxmlformats.org/officeDocument/2006/customXml" ds:itemID="{2ED34DBA-65CB-425F-862B-CFE8E82B2A2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8049</TotalTime>
  <Words>2286</Words>
  <Application>Microsoft Office PowerPoint</Application>
  <PresentationFormat>On-screen Show (16:9)</PresentationFormat>
  <Paragraphs>121</Paragraphs>
  <Slides>11</Slides>
  <Notes>0</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11</vt:i4>
      </vt:variant>
    </vt:vector>
  </HeadingPairs>
  <TitlesOfParts>
    <vt:vector size="26" baseType="lpstr">
      <vt:lpstr>Arial</vt:lpstr>
      <vt:lpstr>Avenir Book</vt:lpstr>
      <vt:lpstr>Avenir Heavy</vt:lpstr>
      <vt:lpstr>Avenir Medium</vt:lpstr>
      <vt:lpstr>Calibri</vt:lpstr>
      <vt:lpstr>Cambria Math</vt:lpstr>
      <vt:lpstr>DIN-Light</vt:lpstr>
      <vt:lpstr>DIN-Medium</vt:lpstr>
      <vt:lpstr>Title Slide</vt:lpstr>
      <vt:lpstr>Inner Slide</vt:lpstr>
      <vt:lpstr>abstract</vt:lpstr>
      <vt:lpstr>INTRODUCTION</vt:lpstr>
      <vt:lpstr>METHODS</vt:lpstr>
      <vt:lpstr>RESULTS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Keeble Jessica AWE</cp:lastModifiedBy>
  <cp:revision>42</cp:revision>
  <cp:lastPrinted>2019-03-26T13:54:24Z</cp:lastPrinted>
  <dcterms:created xsi:type="dcterms:W3CDTF">2019-04-24T06:32:04Z</dcterms:created>
  <dcterms:modified xsi:type="dcterms:W3CDTF">2021-06-03T14:17:57Z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0x010100475588E9CEA2804592A3836F30C554B8</vt:lpwstr>
  </property>
</Properties>
</file>