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</p:sldMasterIdLst>
  <p:notesMasterIdLst>
    <p:notesMasterId r:id="rId22"/>
  </p:notesMasterIdLst>
  <p:sldIdLst>
    <p:sldId id="256" r:id="rId8"/>
    <p:sldId id="258" r:id="rId9"/>
    <p:sldId id="270" r:id="rId10"/>
    <p:sldId id="274" r:id="rId11"/>
    <p:sldId id="269" r:id="rId12"/>
    <p:sldId id="257" r:id="rId13"/>
    <p:sldId id="265" r:id="rId14"/>
    <p:sldId id="261" r:id="rId15"/>
    <p:sldId id="272" r:id="rId16"/>
    <p:sldId id="273" r:id="rId17"/>
    <p:sldId id="262" r:id="rId18"/>
    <p:sldId id="266" r:id="rId19"/>
    <p:sldId id="271" r:id="rId20"/>
    <p:sldId id="268" r:id="rId21"/>
  </p:sldIdLst>
  <p:sldSz cx="9144000" cy="5143500" type="screen16x9"/>
  <p:notesSz cx="6858000" cy="9144000"/>
  <p:defaultTextStyle>
    <a:defPPr>
      <a:defRPr lang="en-US"/>
    </a:defPPr>
    <a:lvl1pPr marL="0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1pPr>
    <a:lvl2pPr marL="89714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2pPr>
    <a:lvl3pPr marL="179431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3pPr>
    <a:lvl4pPr marL="269146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4pPr>
    <a:lvl5pPr marL="358861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5pPr>
    <a:lvl6pPr marL="448576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6pPr>
    <a:lvl7pPr marL="538290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7pPr>
    <a:lvl8pPr marL="628007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8pPr>
    <a:lvl9pPr marL="717721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BC"/>
    <a:srgbClr val="DFC5DF"/>
    <a:srgbClr val="E1E1E1"/>
    <a:srgbClr val="00B4D2"/>
    <a:srgbClr val="00A0D2"/>
    <a:srgbClr val="0095BB"/>
    <a:srgbClr val="00B0DC"/>
    <a:srgbClr val="00B0BE"/>
    <a:srgbClr val="008DB0"/>
    <a:srgbClr val="00B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33"/>
    <p:restoredTop sz="94623"/>
  </p:normalViewPr>
  <p:slideViewPr>
    <p:cSldViewPr snapToGrid="0" snapToObjects="1">
      <p:cViewPr varScale="1">
        <p:scale>
          <a:sx n="117" d="100"/>
          <a:sy n="117" d="100"/>
        </p:scale>
        <p:origin x="9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servaLAB\AppData\Roaming\Microsoft\Excel\Dataset%20on%20aerosol%20loading%20and%20deposition%20over%20Nouakchott-Mauritania%20(version%202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servaLAB\AppData\Roaming\Microsoft\Excel\Dataset%20on%20aerosol%20loading%20and%20deposition%20over%20Nouakchott-Mauritania%20(version%202)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servaLAB\AppData\Roaming\Microsoft\Excel\Dataset%20on%20aerosol%20loading%20and%20deposition%20over%20Nouakchott-Mauritania%20(version%202)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servaLAB\AppData\Roaming\Microsoft\Excel\Dataset%20on%20aerosol%20loading%20and%20deposition%20over%20Nouakchott-Mauritania%20(version%202)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GB" sz="1400" b="0" i="0" baseline="0">
                <a:effectLst/>
              </a:rPr>
              <a:t>Aerosol optical depth in Nouakchott 2000-2013</a:t>
            </a:r>
            <a:endParaRPr lang="en-GB" sz="14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 w="9525" cap="flat" cmpd="sng" algn="ctr">
          <a:solidFill>
            <a:schemeClr val="dk1">
              <a:lumMod val="50000"/>
              <a:lumOff val="50000"/>
            </a:schemeClr>
          </a:solidFill>
          <a:round/>
        </a:ln>
        <a:effectLst/>
        <a:sp3d contourW="9525">
          <a:contourClr>
            <a:schemeClr val="dk1">
              <a:lumMod val="50000"/>
              <a:lumOff val="5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area3DChart>
        <c:grouping val="standard"/>
        <c:varyColors val="0"/>
        <c:ser>
          <c:idx val="0"/>
          <c:order val="0"/>
          <c:tx>
            <c:strRef>
              <c:f>Feuil1!$B$3</c:f>
              <c:strCache>
                <c:ptCount val="1"/>
                <c:pt idx="0">
                  <c:v>2000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Feuil1!$A$4:$A$15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Feuil1!$B$4:$B$15</c:f>
              <c:numCache>
                <c:formatCode>General</c:formatCode>
                <c:ptCount val="12"/>
                <c:pt idx="0">
                  <c:v>0.86950000000000005</c:v>
                </c:pt>
                <c:pt idx="1">
                  <c:v>0.9052</c:v>
                </c:pt>
                <c:pt idx="2">
                  <c:v>0.89600000000000002</c:v>
                </c:pt>
                <c:pt idx="3">
                  <c:v>0.70325000000000004</c:v>
                </c:pt>
                <c:pt idx="4">
                  <c:v>0.92779999999999996</c:v>
                </c:pt>
                <c:pt idx="5">
                  <c:v>0.98650000000000004</c:v>
                </c:pt>
                <c:pt idx="6">
                  <c:v>0.78116666700000004</c:v>
                </c:pt>
                <c:pt idx="7">
                  <c:v>0.46960000000000002</c:v>
                </c:pt>
                <c:pt idx="8">
                  <c:v>0.24049999999999999</c:v>
                </c:pt>
                <c:pt idx="9">
                  <c:v>0.37019999999999997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0F-43A6-9F63-F18240D5C07E}"/>
            </c:ext>
          </c:extLst>
        </c:ser>
        <c:ser>
          <c:idx val="1"/>
          <c:order val="1"/>
          <c:tx>
            <c:strRef>
              <c:f>Feuil1!$C$3</c:f>
              <c:strCache>
                <c:ptCount val="1"/>
                <c:pt idx="0">
                  <c:v>2001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Feuil1!$A$4:$A$15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Feuil1!$C$4:$C$15</c:f>
              <c:numCache>
                <c:formatCode>General</c:formatCode>
                <c:ptCount val="12"/>
                <c:pt idx="0">
                  <c:v>0.27600000000000002</c:v>
                </c:pt>
                <c:pt idx="1">
                  <c:v>0.36775000000000002</c:v>
                </c:pt>
                <c:pt idx="2">
                  <c:v>0.4088</c:v>
                </c:pt>
                <c:pt idx="3">
                  <c:v>0.74360000000000004</c:v>
                </c:pt>
                <c:pt idx="4">
                  <c:v>0.31324999999999997</c:v>
                </c:pt>
                <c:pt idx="5">
                  <c:v>0.70840000000000003</c:v>
                </c:pt>
                <c:pt idx="6">
                  <c:v>0.72619999999999996</c:v>
                </c:pt>
                <c:pt idx="7">
                  <c:v>0.82540000000000002</c:v>
                </c:pt>
                <c:pt idx="8">
                  <c:v>0.97950000000000004</c:v>
                </c:pt>
                <c:pt idx="9">
                  <c:v>0.5575</c:v>
                </c:pt>
                <c:pt idx="10">
                  <c:v>0.48949999999999999</c:v>
                </c:pt>
                <c:pt idx="11">
                  <c:v>0.21074999999999999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80F-43A6-9F63-F18240D5C07E}"/>
            </c:ext>
          </c:extLst>
        </c:ser>
        <c:ser>
          <c:idx val="2"/>
          <c:order val="2"/>
          <c:tx>
            <c:strRef>
              <c:f>Feuil1!$D$3</c:f>
              <c:strCache>
                <c:ptCount val="1"/>
                <c:pt idx="0">
                  <c:v>2002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Feuil1!$A$4:$A$15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Feuil1!$D$4:$D$15</c:f>
              <c:numCache>
                <c:formatCode>General</c:formatCode>
                <c:ptCount val="12"/>
                <c:pt idx="0">
                  <c:v>0.30249999999999999</c:v>
                </c:pt>
                <c:pt idx="1">
                  <c:v>0.48725000000000002</c:v>
                </c:pt>
                <c:pt idx="2">
                  <c:v>0.5454</c:v>
                </c:pt>
                <c:pt idx="3">
                  <c:v>0.33700000000000002</c:v>
                </c:pt>
                <c:pt idx="4">
                  <c:v>0.52866666699999998</c:v>
                </c:pt>
                <c:pt idx="5">
                  <c:v>0.86760000000000004</c:v>
                </c:pt>
                <c:pt idx="6">
                  <c:v>0.90075000000000005</c:v>
                </c:pt>
                <c:pt idx="7">
                  <c:v>0.72060000000000002</c:v>
                </c:pt>
                <c:pt idx="8">
                  <c:v>0.75333333300000005</c:v>
                </c:pt>
                <c:pt idx="9">
                  <c:v>0.61650000000000005</c:v>
                </c:pt>
                <c:pt idx="10">
                  <c:v>0.43059999999999998</c:v>
                </c:pt>
                <c:pt idx="11">
                  <c:v>0.23219999999999999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80F-43A6-9F63-F18240D5C07E}"/>
            </c:ext>
          </c:extLst>
        </c:ser>
        <c:ser>
          <c:idx val="3"/>
          <c:order val="3"/>
          <c:tx>
            <c:strRef>
              <c:f>Feuil1!$E$3</c:f>
              <c:strCache>
                <c:ptCount val="1"/>
                <c:pt idx="0">
                  <c:v>2003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Feuil1!$A$4:$A$15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Feuil1!$E$4:$E$15</c:f>
              <c:numCache>
                <c:formatCode>General</c:formatCode>
                <c:ptCount val="12"/>
                <c:pt idx="0">
                  <c:v>0.233833333</c:v>
                </c:pt>
                <c:pt idx="1">
                  <c:v>0.48849999999999999</c:v>
                </c:pt>
                <c:pt idx="2">
                  <c:v>0.4325</c:v>
                </c:pt>
                <c:pt idx="3">
                  <c:v>0.57250000000000001</c:v>
                </c:pt>
                <c:pt idx="4">
                  <c:v>0.83166666700000003</c:v>
                </c:pt>
                <c:pt idx="5">
                  <c:v>0.87519999999999998</c:v>
                </c:pt>
                <c:pt idx="6">
                  <c:v>0.78449999999999998</c:v>
                </c:pt>
                <c:pt idx="7">
                  <c:v>0.90500000000000003</c:v>
                </c:pt>
                <c:pt idx="8">
                  <c:v>0.74539999999999995</c:v>
                </c:pt>
                <c:pt idx="9">
                  <c:v>0.55059999999999998</c:v>
                </c:pt>
                <c:pt idx="10">
                  <c:v>0.2888</c:v>
                </c:pt>
                <c:pt idx="11">
                  <c:v>0.36520000000000002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80F-43A6-9F63-F18240D5C07E}"/>
            </c:ext>
          </c:extLst>
        </c:ser>
        <c:ser>
          <c:idx val="4"/>
          <c:order val="4"/>
          <c:tx>
            <c:strRef>
              <c:f>Feuil1!$F$3</c:f>
              <c:strCache>
                <c:ptCount val="1"/>
                <c:pt idx="0">
                  <c:v>2004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Feuil1!$A$4:$A$15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Feuil1!$F$4:$F$15</c:f>
              <c:numCache>
                <c:formatCode>General</c:formatCode>
                <c:ptCount val="12"/>
                <c:pt idx="0">
                  <c:v>0.19939999999999999</c:v>
                </c:pt>
                <c:pt idx="1">
                  <c:v>0.38400000000000001</c:v>
                </c:pt>
                <c:pt idx="2">
                  <c:v>0.59216666699999998</c:v>
                </c:pt>
                <c:pt idx="3">
                  <c:v>0.55200000000000005</c:v>
                </c:pt>
                <c:pt idx="4">
                  <c:v>0.43375000000000002</c:v>
                </c:pt>
                <c:pt idx="5">
                  <c:v>0.71650000000000003</c:v>
                </c:pt>
                <c:pt idx="6">
                  <c:v>0.97133333300000002</c:v>
                </c:pt>
                <c:pt idx="7">
                  <c:v>0.65500000000000003</c:v>
                </c:pt>
                <c:pt idx="8">
                  <c:v>0.66579999999999995</c:v>
                </c:pt>
                <c:pt idx="9">
                  <c:v>0.44566666700000002</c:v>
                </c:pt>
                <c:pt idx="10">
                  <c:v>0.37524999999999997</c:v>
                </c:pt>
                <c:pt idx="11">
                  <c:v>0.30183333299999998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80F-43A6-9F63-F18240D5C07E}"/>
            </c:ext>
          </c:extLst>
        </c:ser>
        <c:ser>
          <c:idx val="5"/>
          <c:order val="5"/>
          <c:tx>
            <c:strRef>
              <c:f>Feuil1!$G$3</c:f>
              <c:strCache>
                <c:ptCount val="1"/>
                <c:pt idx="0">
                  <c:v>2005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Feuil1!$A$4:$A$15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Feuil1!$G$4:$G$15</c:f>
              <c:numCache>
                <c:formatCode>General</c:formatCode>
                <c:ptCount val="12"/>
                <c:pt idx="0">
                  <c:v>0.36840000000000001</c:v>
                </c:pt>
                <c:pt idx="1">
                  <c:v>0.39266666700000002</c:v>
                </c:pt>
                <c:pt idx="2">
                  <c:v>0.29020000000000001</c:v>
                </c:pt>
                <c:pt idx="3">
                  <c:v>0.6452</c:v>
                </c:pt>
                <c:pt idx="4">
                  <c:v>0.74633333300000004</c:v>
                </c:pt>
                <c:pt idx="5">
                  <c:v>0.61083333299999998</c:v>
                </c:pt>
                <c:pt idx="6">
                  <c:v>0.93159999999999998</c:v>
                </c:pt>
                <c:pt idx="7">
                  <c:v>0.91825000000000001</c:v>
                </c:pt>
                <c:pt idx="8">
                  <c:v>0.72566666700000004</c:v>
                </c:pt>
                <c:pt idx="9">
                  <c:v>0.47720000000000001</c:v>
                </c:pt>
                <c:pt idx="10">
                  <c:v>0.33860000000000001</c:v>
                </c:pt>
                <c:pt idx="11">
                  <c:v>0.4032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80F-43A6-9F63-F18240D5C07E}"/>
            </c:ext>
          </c:extLst>
        </c:ser>
        <c:ser>
          <c:idx val="6"/>
          <c:order val="6"/>
          <c:tx>
            <c:strRef>
              <c:f>Feuil1!$H$3</c:f>
              <c:strCache>
                <c:ptCount val="1"/>
                <c:pt idx="0">
                  <c:v>2006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Feuil1!$A$4:$A$15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Feuil1!$H$4:$H$15</c:f>
              <c:numCache>
                <c:formatCode>General</c:formatCode>
                <c:ptCount val="12"/>
                <c:pt idx="0">
                  <c:v>0.251</c:v>
                </c:pt>
                <c:pt idx="1">
                  <c:v>0.35133333300000003</c:v>
                </c:pt>
                <c:pt idx="2">
                  <c:v>0.4844</c:v>
                </c:pt>
                <c:pt idx="3">
                  <c:v>0.77066666699999997</c:v>
                </c:pt>
                <c:pt idx="4">
                  <c:v>0.64449999999999996</c:v>
                </c:pt>
                <c:pt idx="5">
                  <c:v>0.8135</c:v>
                </c:pt>
                <c:pt idx="6">
                  <c:v>0.91583333300000003</c:v>
                </c:pt>
                <c:pt idx="7">
                  <c:v>0.80320000000000003</c:v>
                </c:pt>
                <c:pt idx="8">
                  <c:v>0.6875</c:v>
                </c:pt>
                <c:pt idx="9">
                  <c:v>0.59166666700000003</c:v>
                </c:pt>
                <c:pt idx="10">
                  <c:v>0.26050000000000001</c:v>
                </c:pt>
                <c:pt idx="11">
                  <c:v>0.48975000000000002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80F-43A6-9F63-F18240D5C07E}"/>
            </c:ext>
          </c:extLst>
        </c:ser>
        <c:ser>
          <c:idx val="7"/>
          <c:order val="7"/>
          <c:tx>
            <c:strRef>
              <c:f>Feuil1!$I$3</c:f>
              <c:strCache>
                <c:ptCount val="1"/>
                <c:pt idx="0">
                  <c:v>2007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Feuil1!$A$4:$A$15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Feuil1!$I$4:$I$15</c:f>
              <c:numCache>
                <c:formatCode>General</c:formatCode>
                <c:ptCount val="12"/>
                <c:pt idx="0">
                  <c:v>0.49375000000000002</c:v>
                </c:pt>
                <c:pt idx="1">
                  <c:v>0.41799999999999998</c:v>
                </c:pt>
                <c:pt idx="2">
                  <c:v>0.37859999999999999</c:v>
                </c:pt>
                <c:pt idx="3">
                  <c:v>0.38850000000000001</c:v>
                </c:pt>
                <c:pt idx="4">
                  <c:v>0.68083333300000004</c:v>
                </c:pt>
                <c:pt idx="5">
                  <c:v>0.701333333</c:v>
                </c:pt>
                <c:pt idx="6">
                  <c:v>0.81740000000000002</c:v>
                </c:pt>
                <c:pt idx="7">
                  <c:v>0.90133333299999996</c:v>
                </c:pt>
                <c:pt idx="8">
                  <c:v>0.76175000000000004</c:v>
                </c:pt>
                <c:pt idx="9">
                  <c:v>0.51619999999999999</c:v>
                </c:pt>
                <c:pt idx="10">
                  <c:v>0.37459999999999999</c:v>
                </c:pt>
                <c:pt idx="11">
                  <c:v>0.32816666700000002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80F-43A6-9F63-F18240D5C07E}"/>
            </c:ext>
          </c:extLst>
        </c:ser>
        <c:ser>
          <c:idx val="8"/>
          <c:order val="8"/>
          <c:tx>
            <c:strRef>
              <c:f>Feuil1!$J$3</c:f>
              <c:strCache>
                <c:ptCount val="1"/>
                <c:pt idx="0">
                  <c:v>2008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Feuil1!$A$4:$A$15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Feuil1!$J$4:$J$15</c:f>
              <c:numCache>
                <c:formatCode>General</c:formatCode>
                <c:ptCount val="12"/>
                <c:pt idx="0">
                  <c:v>0.46300000000000002</c:v>
                </c:pt>
                <c:pt idx="1">
                  <c:v>0.50649999999999995</c:v>
                </c:pt>
                <c:pt idx="2">
                  <c:v>0.57150000000000001</c:v>
                </c:pt>
                <c:pt idx="3">
                  <c:v>0.9355</c:v>
                </c:pt>
                <c:pt idx="4">
                  <c:v>0.51466666699999997</c:v>
                </c:pt>
                <c:pt idx="5">
                  <c:v>0.61850000000000005</c:v>
                </c:pt>
                <c:pt idx="6">
                  <c:v>0.96</c:v>
                </c:pt>
                <c:pt idx="7">
                  <c:v>0.76424999999999998</c:v>
                </c:pt>
                <c:pt idx="8">
                  <c:v>0.66533333299999997</c:v>
                </c:pt>
                <c:pt idx="9">
                  <c:v>0.60299999999999998</c:v>
                </c:pt>
                <c:pt idx="10">
                  <c:v>0.36449999999999999</c:v>
                </c:pt>
                <c:pt idx="11">
                  <c:v>0.34325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80F-43A6-9F63-F18240D5C07E}"/>
            </c:ext>
          </c:extLst>
        </c:ser>
        <c:ser>
          <c:idx val="9"/>
          <c:order val="9"/>
          <c:tx>
            <c:strRef>
              <c:f>Feuil1!$K$3</c:f>
              <c:strCache>
                <c:ptCount val="1"/>
                <c:pt idx="0">
                  <c:v>2009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Feuil1!$A$4:$A$15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Feuil1!$K$4:$K$15</c:f>
              <c:numCache>
                <c:formatCode>General</c:formatCode>
                <c:ptCount val="12"/>
                <c:pt idx="0">
                  <c:v>0.26939999999999997</c:v>
                </c:pt>
                <c:pt idx="1">
                  <c:v>0.33700000000000002</c:v>
                </c:pt>
                <c:pt idx="2">
                  <c:v>0.50649999999999995</c:v>
                </c:pt>
                <c:pt idx="3">
                  <c:v>0.47383333300000002</c:v>
                </c:pt>
                <c:pt idx="4">
                  <c:v>0.7228</c:v>
                </c:pt>
                <c:pt idx="5">
                  <c:v>0.68933333299999999</c:v>
                </c:pt>
                <c:pt idx="6">
                  <c:v>0.79366666699999999</c:v>
                </c:pt>
                <c:pt idx="7">
                  <c:v>0.78300000000000003</c:v>
                </c:pt>
                <c:pt idx="8">
                  <c:v>1.0029999999999999</c:v>
                </c:pt>
                <c:pt idx="9">
                  <c:v>0.37416666700000001</c:v>
                </c:pt>
                <c:pt idx="10">
                  <c:v>0.25074999999999997</c:v>
                </c:pt>
                <c:pt idx="11">
                  <c:v>0.14333333300000001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80F-43A6-9F63-F18240D5C07E}"/>
            </c:ext>
          </c:extLst>
        </c:ser>
        <c:ser>
          <c:idx val="10"/>
          <c:order val="10"/>
          <c:tx>
            <c:strRef>
              <c:f>Feuil1!$L$3</c:f>
              <c:strCache>
                <c:ptCount val="1"/>
                <c:pt idx="0">
                  <c:v>2010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Feuil1!$A$4:$A$15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Feuil1!$L$4:$L$15</c:f>
              <c:numCache>
                <c:formatCode>General</c:formatCode>
                <c:ptCount val="12"/>
                <c:pt idx="0">
                  <c:v>0.27333333300000001</c:v>
                </c:pt>
                <c:pt idx="1">
                  <c:v>0.24349999999999999</c:v>
                </c:pt>
                <c:pt idx="2">
                  <c:v>0.64419999999999999</c:v>
                </c:pt>
                <c:pt idx="3">
                  <c:v>0.60660000000000003</c:v>
                </c:pt>
                <c:pt idx="4">
                  <c:v>0.76400000000000001</c:v>
                </c:pt>
                <c:pt idx="5">
                  <c:v>0.67316666700000005</c:v>
                </c:pt>
                <c:pt idx="6">
                  <c:v>0.94766666700000002</c:v>
                </c:pt>
                <c:pt idx="7">
                  <c:v>0.80283333300000004</c:v>
                </c:pt>
                <c:pt idx="8">
                  <c:v>0.62949999999999995</c:v>
                </c:pt>
                <c:pt idx="9">
                  <c:v>0.36275000000000002</c:v>
                </c:pt>
                <c:pt idx="10">
                  <c:v>0.22325</c:v>
                </c:pt>
                <c:pt idx="11">
                  <c:v>0.262333333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80F-43A6-9F63-F18240D5C07E}"/>
            </c:ext>
          </c:extLst>
        </c:ser>
        <c:ser>
          <c:idx val="11"/>
          <c:order val="11"/>
          <c:tx>
            <c:strRef>
              <c:f>Feuil1!$M$3</c:f>
              <c:strCache>
                <c:ptCount val="1"/>
                <c:pt idx="0">
                  <c:v>2011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Feuil1!$A$4:$A$15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Feuil1!$M$4:$M$15</c:f>
              <c:numCache>
                <c:formatCode>General</c:formatCode>
                <c:ptCount val="12"/>
                <c:pt idx="0">
                  <c:v>0.26240000000000002</c:v>
                </c:pt>
                <c:pt idx="1">
                  <c:v>0.24299999999999999</c:v>
                </c:pt>
                <c:pt idx="2">
                  <c:v>0.2772</c:v>
                </c:pt>
                <c:pt idx="3">
                  <c:v>0.64733333299999996</c:v>
                </c:pt>
                <c:pt idx="4">
                  <c:v>0.47099999999999997</c:v>
                </c:pt>
                <c:pt idx="5">
                  <c:v>0.58866666700000003</c:v>
                </c:pt>
                <c:pt idx="6">
                  <c:v>0.70440000000000003</c:v>
                </c:pt>
                <c:pt idx="7">
                  <c:v>0.64119999999999999</c:v>
                </c:pt>
                <c:pt idx="8">
                  <c:v>0.57199999999999995</c:v>
                </c:pt>
                <c:pt idx="9">
                  <c:v>0.54633333299999998</c:v>
                </c:pt>
                <c:pt idx="10">
                  <c:v>0.28466666699999998</c:v>
                </c:pt>
                <c:pt idx="11">
                  <c:v>0.308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80F-43A6-9F63-F18240D5C07E}"/>
            </c:ext>
          </c:extLst>
        </c:ser>
        <c:ser>
          <c:idx val="12"/>
          <c:order val="12"/>
          <c:tx>
            <c:strRef>
              <c:f>Feuil1!$N$3</c:f>
              <c:strCache>
                <c:ptCount val="1"/>
                <c:pt idx="0">
                  <c:v>2012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Feuil1!$A$4:$A$15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Feuil1!$N$4:$N$15</c:f>
              <c:numCache>
                <c:formatCode>General</c:formatCode>
                <c:ptCount val="12"/>
                <c:pt idx="0">
                  <c:v>0.39879999999999999</c:v>
                </c:pt>
                <c:pt idx="1">
                  <c:v>0.28000000000000003</c:v>
                </c:pt>
                <c:pt idx="2">
                  <c:v>0.75666666699999996</c:v>
                </c:pt>
                <c:pt idx="3">
                  <c:v>0.64966666699999998</c:v>
                </c:pt>
                <c:pt idx="4">
                  <c:v>0.74233333300000004</c:v>
                </c:pt>
                <c:pt idx="5">
                  <c:v>0.87166666699999995</c:v>
                </c:pt>
                <c:pt idx="6">
                  <c:v>0.76266666699999996</c:v>
                </c:pt>
                <c:pt idx="7">
                  <c:v>0.60083333299999997</c:v>
                </c:pt>
                <c:pt idx="8">
                  <c:v>0.53383333300000002</c:v>
                </c:pt>
                <c:pt idx="9">
                  <c:v>0.25</c:v>
                </c:pt>
                <c:pt idx="10">
                  <c:v>0.25874999999999998</c:v>
                </c:pt>
                <c:pt idx="11">
                  <c:v>0.188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80F-43A6-9F63-F18240D5C07E}"/>
            </c:ext>
          </c:extLst>
        </c:ser>
        <c:ser>
          <c:idx val="13"/>
          <c:order val="13"/>
          <c:tx>
            <c:strRef>
              <c:f>Feuil1!$O$3</c:f>
              <c:strCache>
                <c:ptCount val="1"/>
                <c:pt idx="0">
                  <c:v>2013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Feuil1!$A$4:$A$15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Feuil1!$O$4:$O$15</c:f>
              <c:numCache>
                <c:formatCode>General</c:formatCode>
                <c:ptCount val="12"/>
                <c:pt idx="0">
                  <c:v>0.59619999999999995</c:v>
                </c:pt>
                <c:pt idx="1">
                  <c:v>0.2964</c:v>
                </c:pt>
                <c:pt idx="2">
                  <c:v>0.2044</c:v>
                </c:pt>
                <c:pt idx="3">
                  <c:v>0.48780000000000001</c:v>
                </c:pt>
                <c:pt idx="4">
                  <c:v>0.48399999999999999</c:v>
                </c:pt>
                <c:pt idx="5">
                  <c:v>0.70066666700000002</c:v>
                </c:pt>
                <c:pt idx="6">
                  <c:v>0.73099999999999998</c:v>
                </c:pt>
                <c:pt idx="7">
                  <c:v>0.59716666699999998</c:v>
                </c:pt>
                <c:pt idx="8">
                  <c:v>0.41849999999999998</c:v>
                </c:pt>
                <c:pt idx="9">
                  <c:v>0.36659999999999998</c:v>
                </c:pt>
                <c:pt idx="10">
                  <c:v>0.17499999999999999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980F-43A6-9F63-F18240D5C0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576360"/>
        <c:axId val="172576752"/>
        <c:axId val="172567896"/>
      </c:area3DChart>
      <c:catAx>
        <c:axId val="172576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576752"/>
        <c:crosses val="autoZero"/>
        <c:auto val="1"/>
        <c:lblAlgn val="ctr"/>
        <c:lblOffset val="100"/>
        <c:noMultiLvlLbl val="0"/>
      </c:catAx>
      <c:valAx>
        <c:axId val="17257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576360"/>
        <c:crosses val="autoZero"/>
        <c:crossBetween val="midCat"/>
      </c:valAx>
      <c:serAx>
        <c:axId val="17256789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576752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t-IT"/>
              <a:t>Aerosol loading stagionality in Nouakchott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 w="9525" cap="flat" cmpd="sng" algn="ctr">
          <a:solidFill>
            <a:schemeClr val="dk1">
              <a:lumMod val="50000"/>
              <a:lumOff val="50000"/>
            </a:schemeClr>
          </a:solidFill>
          <a:round/>
        </a:ln>
        <a:effectLst/>
        <a:sp3d contourW="9525">
          <a:contourClr>
            <a:schemeClr val="dk1">
              <a:lumMod val="50000"/>
              <a:lumOff val="5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area3DChart>
        <c:grouping val="standard"/>
        <c:varyColors val="0"/>
        <c:ser>
          <c:idx val="0"/>
          <c:order val="13"/>
          <c:tx>
            <c:strRef>
              <c:f>Feuil1!$B$54</c:f>
              <c:strCache>
                <c:ptCount val="1"/>
                <c:pt idx="0">
                  <c:v>2000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Feuil1!$A$55:$A$66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  <c:extLst xmlns:c16r2="http://schemas.microsoft.com/office/drawing/2015/06/chart" xmlns:c15="http://schemas.microsoft.com/office/drawing/2012/chart"/>
            </c:strRef>
          </c:cat>
          <c:val>
            <c:numRef>
              <c:f>Feuil1!$B$55:$B$66</c:f>
              <c:numCache>
                <c:formatCode>General</c:formatCode>
                <c:ptCount val="12"/>
                <c:pt idx="0">
                  <c:v>0.61025184899999996</c:v>
                </c:pt>
                <c:pt idx="1">
                  <c:v>0.589772356</c:v>
                </c:pt>
                <c:pt idx="2">
                  <c:v>0.59508500200000003</c:v>
                </c:pt>
                <c:pt idx="3">
                  <c:v>0.69966446699999996</c:v>
                </c:pt>
                <c:pt idx="4">
                  <c:v>0.57662608299999996</c:v>
                </c:pt>
                <c:pt idx="5">
                  <c:v>0.54192479000000005</c:v>
                </c:pt>
                <c:pt idx="6">
                  <c:v>0.65912765399999995</c:v>
                </c:pt>
                <c:pt idx="7">
                  <c:v>0.80216769899999996</c:v>
                </c:pt>
                <c:pt idx="8">
                  <c:v>0.86747121199999999</c:v>
                </c:pt>
                <c:pt idx="9">
                  <c:v>0.83525238800000001</c:v>
                </c:pt>
                <c:pt idx="10">
                  <c:v>0.89151364</c:v>
                </c:pt>
                <c:pt idx="11">
                  <c:v>0.89151364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0-03BA-4ACE-AE57-11856A771514}"/>
            </c:ext>
          </c:extLst>
        </c:ser>
        <c:ser>
          <c:idx val="1"/>
          <c:order val="14"/>
          <c:tx>
            <c:strRef>
              <c:f>Feuil1!$C$54</c:f>
              <c:strCache>
                <c:ptCount val="1"/>
                <c:pt idx="0">
                  <c:v>2001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Feuil1!$A$55:$A$66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  <c:extLst xmlns:c16r2="http://schemas.microsoft.com/office/drawing/2015/06/chart" xmlns:c15="http://schemas.microsoft.com/office/drawing/2012/chart"/>
            </c:strRef>
          </c:cat>
          <c:val>
            <c:numRef>
              <c:f>Feuil1!$C$55:$C$66</c:f>
              <c:numCache>
                <c:formatCode>General</c:formatCode>
                <c:ptCount val="12"/>
                <c:pt idx="0">
                  <c:v>0.85994071599999999</c:v>
                </c:pt>
                <c:pt idx="1">
                  <c:v>0.83597878999999997</c:v>
                </c:pt>
                <c:pt idx="2">
                  <c:v>0.82323255699999998</c:v>
                </c:pt>
                <c:pt idx="3">
                  <c:v>0.67900534899999998</c:v>
                </c:pt>
                <c:pt idx="4">
                  <c:v>0.850983355</c:v>
                </c:pt>
                <c:pt idx="5">
                  <c:v>0.69706967799999997</c:v>
                </c:pt>
                <c:pt idx="6">
                  <c:v>0.68800549499999997</c:v>
                </c:pt>
                <c:pt idx="7">
                  <c:v>0.635000181</c:v>
                </c:pt>
                <c:pt idx="8">
                  <c:v>0.54610011599999997</c:v>
                </c:pt>
                <c:pt idx="9">
                  <c:v>0.76737493899999998</c:v>
                </c:pt>
                <c:pt idx="10">
                  <c:v>0.79472718899999995</c:v>
                </c:pt>
                <c:pt idx="11">
                  <c:v>0.87301247000000004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1-03BA-4ACE-AE57-11856A771514}"/>
            </c:ext>
          </c:extLst>
        </c:ser>
        <c:ser>
          <c:idx val="2"/>
          <c:order val="15"/>
          <c:tx>
            <c:strRef>
              <c:f>Feuil1!$D$54</c:f>
              <c:strCache>
                <c:ptCount val="1"/>
                <c:pt idx="0">
                  <c:v>2002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Feuil1!$A$55:$A$66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  <c:extLst xmlns:c16r2="http://schemas.microsoft.com/office/drawing/2015/06/chart" xmlns:c15="http://schemas.microsoft.com/office/drawing/2012/chart"/>
            </c:strRef>
          </c:cat>
          <c:val>
            <c:numRef>
              <c:f>Feuil1!$D$55:$D$66</c:f>
              <c:numCache>
                <c:formatCode>General</c:formatCode>
                <c:ptCount val="12"/>
                <c:pt idx="0">
                  <c:v>0.85367805399999996</c:v>
                </c:pt>
                <c:pt idx="1">
                  <c:v>0.79558159799999995</c:v>
                </c:pt>
                <c:pt idx="2">
                  <c:v>0.77245375000000005</c:v>
                </c:pt>
                <c:pt idx="3">
                  <c:v>0.84471837599999999</c:v>
                </c:pt>
                <c:pt idx="4">
                  <c:v>0.779328727</c:v>
                </c:pt>
                <c:pt idx="5">
                  <c:v>0.61133116899999995</c:v>
                </c:pt>
                <c:pt idx="6">
                  <c:v>0.59234497699999999</c:v>
                </c:pt>
                <c:pt idx="7">
                  <c:v>0.69087297800000003</c:v>
                </c:pt>
                <c:pt idx="8">
                  <c:v>0.673912489</c:v>
                </c:pt>
                <c:pt idx="9">
                  <c:v>0.74136762499999997</c:v>
                </c:pt>
                <c:pt idx="10">
                  <c:v>0.81597427199999994</c:v>
                </c:pt>
                <c:pt idx="11">
                  <c:v>0.86908823499999999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2-03BA-4ACE-AE57-11856A771514}"/>
            </c:ext>
          </c:extLst>
        </c:ser>
        <c:ser>
          <c:idx val="3"/>
          <c:order val="16"/>
          <c:tx>
            <c:strRef>
              <c:f>Feuil1!$E$54</c:f>
              <c:strCache>
                <c:ptCount val="1"/>
                <c:pt idx="0">
                  <c:v>2003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Feuil1!$A$55:$A$66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  <c:extLst xmlns:c16r2="http://schemas.microsoft.com/office/drawing/2015/06/chart" xmlns:c15="http://schemas.microsoft.com/office/drawing/2012/chart"/>
            </c:strRef>
          </c:cat>
          <c:val>
            <c:numRef>
              <c:f>Feuil1!$E$55:$E$66</c:f>
              <c:numCache>
                <c:formatCode>General</c:formatCode>
                <c:ptCount val="12"/>
                <c:pt idx="0">
                  <c:v>0.86877435700000005</c:v>
                </c:pt>
                <c:pt idx="1">
                  <c:v>0.79510733700000003</c:v>
                </c:pt>
                <c:pt idx="2">
                  <c:v>0.81532588699999997</c:v>
                </c:pt>
                <c:pt idx="3">
                  <c:v>0.76095602799999995</c:v>
                </c:pt>
                <c:pt idx="4">
                  <c:v>0.63152354399999999</c:v>
                </c:pt>
                <c:pt idx="5">
                  <c:v>0.60700721499999999</c:v>
                </c:pt>
                <c:pt idx="6">
                  <c:v>0.65733573000000001</c:v>
                </c:pt>
                <c:pt idx="7">
                  <c:v>0.58988809499999995</c:v>
                </c:pt>
                <c:pt idx="8">
                  <c:v>0.67806662600000001</c:v>
                </c:pt>
                <c:pt idx="9">
                  <c:v>0.77028206899999996</c:v>
                </c:pt>
                <c:pt idx="10">
                  <c:v>0.85698357700000005</c:v>
                </c:pt>
                <c:pt idx="11">
                  <c:v>0.83673016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3-03BA-4ACE-AE57-11856A771514}"/>
            </c:ext>
          </c:extLst>
        </c:ser>
        <c:ser>
          <c:idx val="4"/>
          <c:order val="17"/>
          <c:tx>
            <c:strRef>
              <c:f>Feuil1!$F$54</c:f>
              <c:strCache>
                <c:ptCount val="1"/>
                <c:pt idx="0">
                  <c:v>2004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Feuil1!$A$55:$A$66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  <c:extLst xmlns:c16r2="http://schemas.microsoft.com/office/drawing/2015/06/chart" xmlns:c15="http://schemas.microsoft.com/office/drawing/2012/chart"/>
            </c:strRef>
          </c:cat>
          <c:val>
            <c:numRef>
              <c:f>Feuil1!$F$55:$F$66</c:f>
              <c:numCache>
                <c:formatCode>General</c:formatCode>
                <c:ptCount val="12"/>
                <c:pt idx="0">
                  <c:v>0.874939468</c:v>
                </c:pt>
                <c:pt idx="1">
                  <c:v>0.83107886399999997</c:v>
                </c:pt>
                <c:pt idx="2">
                  <c:v>0.75233834499999996</c:v>
                </c:pt>
                <c:pt idx="3">
                  <c:v>0.76969456000000003</c:v>
                </c:pt>
                <c:pt idx="4">
                  <c:v>0.81489794900000001</c:v>
                </c:pt>
                <c:pt idx="5">
                  <c:v>0.69296322200000005</c:v>
                </c:pt>
                <c:pt idx="6">
                  <c:v>0.55095960700000002</c:v>
                </c:pt>
                <c:pt idx="7">
                  <c:v>0.72334195899999998</c:v>
                </c:pt>
                <c:pt idx="8">
                  <c:v>0.71814414299999996</c:v>
                </c:pt>
                <c:pt idx="9">
                  <c:v>0.81076394500000004</c:v>
                </c:pt>
                <c:pt idx="10">
                  <c:v>0.83374123700000002</c:v>
                </c:pt>
                <c:pt idx="11">
                  <c:v>0.85384225199999997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4-03BA-4ACE-AE57-11856A771514}"/>
            </c:ext>
          </c:extLst>
        </c:ser>
        <c:ser>
          <c:idx val="5"/>
          <c:order val="18"/>
          <c:tx>
            <c:strRef>
              <c:f>Feuil1!$G$54</c:f>
              <c:strCache>
                <c:ptCount val="1"/>
                <c:pt idx="0">
                  <c:v>2005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Feuil1!$A$55:$A$66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  <c:extLst xmlns:c16r2="http://schemas.microsoft.com/office/drawing/2015/06/chart" xmlns:c15="http://schemas.microsoft.com/office/drawing/2012/chart"/>
            </c:strRef>
          </c:cat>
          <c:val>
            <c:numRef>
              <c:f>Feuil1!$G$55:$G$66</c:f>
              <c:numCache>
                <c:formatCode>General</c:formatCode>
                <c:ptCount val="12"/>
                <c:pt idx="0">
                  <c:v>0.83578650099999996</c:v>
                </c:pt>
                <c:pt idx="1">
                  <c:v>0.82838711499999995</c:v>
                </c:pt>
                <c:pt idx="2">
                  <c:v>0.85665243099999999</c:v>
                </c:pt>
                <c:pt idx="3">
                  <c:v>0.72800579399999998</c:v>
                </c:pt>
                <c:pt idx="4">
                  <c:v>0.67757932200000004</c:v>
                </c:pt>
                <c:pt idx="5">
                  <c:v>0.74395232600000005</c:v>
                </c:pt>
                <c:pt idx="6">
                  <c:v>0.57440294800000002</c:v>
                </c:pt>
                <c:pt idx="7">
                  <c:v>0.58219733600000001</c:v>
                </c:pt>
                <c:pt idx="8">
                  <c:v>0.688279207</c:v>
                </c:pt>
                <c:pt idx="9">
                  <c:v>0.79935714999999996</c:v>
                </c:pt>
                <c:pt idx="10">
                  <c:v>0.84428101099999997</c:v>
                </c:pt>
                <c:pt idx="11">
                  <c:v>0.82504282500000004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5-03BA-4ACE-AE57-11856A771514}"/>
            </c:ext>
          </c:extLst>
        </c:ser>
        <c:ser>
          <c:idx val="6"/>
          <c:order val="19"/>
          <c:tx>
            <c:strRef>
              <c:f>Feuil1!$H$54</c:f>
              <c:strCache>
                <c:ptCount val="1"/>
                <c:pt idx="0">
                  <c:v>2006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Feuil1!$A$55:$A$66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  <c:extLst xmlns:c16r2="http://schemas.microsoft.com/office/drawing/2015/06/chart" xmlns:c15="http://schemas.microsoft.com/office/drawing/2012/chart"/>
            </c:strRef>
          </c:cat>
          <c:val>
            <c:numRef>
              <c:f>Feuil1!$H$55:$H$66</c:f>
              <c:numCache>
                <c:formatCode>General</c:formatCode>
                <c:ptCount val="12"/>
                <c:pt idx="0">
                  <c:v>0.86534727300000003</c:v>
                </c:pt>
                <c:pt idx="1">
                  <c:v>0.84073204999999995</c:v>
                </c:pt>
                <c:pt idx="2">
                  <c:v>0.796659063</c:v>
                </c:pt>
                <c:pt idx="3">
                  <c:v>0.66474287700000001</c:v>
                </c:pt>
                <c:pt idx="4">
                  <c:v>0.72833698300000005</c:v>
                </c:pt>
                <c:pt idx="5">
                  <c:v>0.64156338499999999</c:v>
                </c:pt>
                <c:pt idx="6">
                  <c:v>0.58360348900000003</c:v>
                </c:pt>
                <c:pt idx="7">
                  <c:v>0.64720207399999996</c:v>
                </c:pt>
                <c:pt idx="8">
                  <c:v>0.70752079099999998</c:v>
                </c:pt>
                <c:pt idx="9">
                  <c:v>0.75256023000000005</c:v>
                </c:pt>
                <c:pt idx="10">
                  <c:v>0.86335058399999998</c:v>
                </c:pt>
                <c:pt idx="11">
                  <c:v>0.79463204899999995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6-03BA-4ACE-AE57-11856A771514}"/>
            </c:ext>
          </c:extLst>
        </c:ser>
        <c:ser>
          <c:idx val="7"/>
          <c:order val="20"/>
          <c:tx>
            <c:strRef>
              <c:f>Feuil1!$I$54</c:f>
              <c:strCache>
                <c:ptCount val="1"/>
                <c:pt idx="0">
                  <c:v>2007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Feuil1!$A$55:$A$66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  <c:extLst xmlns:c16r2="http://schemas.microsoft.com/office/drawing/2015/06/chart" xmlns:c15="http://schemas.microsoft.com/office/drawing/2012/chart"/>
            </c:strRef>
          </c:cat>
          <c:val>
            <c:numRef>
              <c:f>Feuil1!$I$55:$I$66</c:f>
              <c:numCache>
                <c:formatCode>General</c:formatCode>
                <c:ptCount val="12"/>
                <c:pt idx="0">
                  <c:v>0.79310424099999999</c:v>
                </c:pt>
                <c:pt idx="1">
                  <c:v>0.82021023199999998</c:v>
                </c:pt>
                <c:pt idx="2">
                  <c:v>0.83272851199999998</c:v>
                </c:pt>
                <c:pt idx="3">
                  <c:v>0.82968799999999998</c:v>
                </c:pt>
                <c:pt idx="4">
                  <c:v>0.71080961899999995</c:v>
                </c:pt>
                <c:pt idx="5">
                  <c:v>0.70062693600000003</c:v>
                </c:pt>
                <c:pt idx="6">
                  <c:v>0.63941808300000003</c:v>
                </c:pt>
                <c:pt idx="7">
                  <c:v>0.59200805099999998</c:v>
                </c:pt>
                <c:pt idx="8">
                  <c:v>0.66947573000000005</c:v>
                </c:pt>
                <c:pt idx="9">
                  <c:v>0.78433665799999996</c:v>
                </c:pt>
                <c:pt idx="10">
                  <c:v>0.83393678800000004</c:v>
                </c:pt>
                <c:pt idx="11">
                  <c:v>0.84709833700000003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7-03BA-4ACE-AE57-11856A771514}"/>
            </c:ext>
          </c:extLst>
        </c:ser>
        <c:ser>
          <c:idx val="8"/>
          <c:order val="21"/>
          <c:tx>
            <c:strRef>
              <c:f>Feuil1!$J$54</c:f>
              <c:strCache>
                <c:ptCount val="1"/>
                <c:pt idx="0">
                  <c:v>2008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Feuil1!$A$55:$A$66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Feuil1!$J$55:$J$66</c:f>
              <c:numCache>
                <c:formatCode>General</c:formatCode>
                <c:ptCount val="12"/>
                <c:pt idx="0">
                  <c:v>0.80457701699999995</c:v>
                </c:pt>
                <c:pt idx="1">
                  <c:v>0.78816477299999999</c:v>
                </c:pt>
                <c:pt idx="2">
                  <c:v>0.76138813800000005</c:v>
                </c:pt>
                <c:pt idx="3">
                  <c:v>0.57211767599999996</c:v>
                </c:pt>
                <c:pt idx="4">
                  <c:v>0.784945797</c:v>
                </c:pt>
                <c:pt idx="5">
                  <c:v>0.74045110400000003</c:v>
                </c:pt>
                <c:pt idx="6">
                  <c:v>0.55768138199999995</c:v>
                </c:pt>
                <c:pt idx="7">
                  <c:v>0.66815210899999999</c:v>
                </c:pt>
                <c:pt idx="8">
                  <c:v>0.71836998399999996</c:v>
                </c:pt>
                <c:pt idx="9">
                  <c:v>0.74749558999999999</c:v>
                </c:pt>
                <c:pt idx="10">
                  <c:v>0.83693558099999998</c:v>
                </c:pt>
                <c:pt idx="11">
                  <c:v>0.84299902900000001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3BA-4ACE-AE57-11856A771514}"/>
            </c:ext>
          </c:extLst>
        </c:ser>
        <c:ser>
          <c:idx val="9"/>
          <c:order val="22"/>
          <c:tx>
            <c:strRef>
              <c:f>Feuil1!$K$54</c:f>
              <c:strCache>
                <c:ptCount val="1"/>
                <c:pt idx="0">
                  <c:v>2009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Feuil1!$A$55:$A$66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Feuil1!$K$55:$K$66</c:f>
              <c:numCache>
                <c:formatCode>General</c:formatCode>
                <c:ptCount val="12"/>
                <c:pt idx="0">
                  <c:v>0.86141564400000004</c:v>
                </c:pt>
                <c:pt idx="1">
                  <c:v>0.84471837599999999</c:v>
                </c:pt>
                <c:pt idx="2">
                  <c:v>0.78816477299999999</c:v>
                </c:pt>
                <c:pt idx="3">
                  <c:v>0.80060693400000005</c:v>
                </c:pt>
                <c:pt idx="4">
                  <c:v>0.68974818299999996</c:v>
                </c:pt>
                <c:pt idx="5">
                  <c:v>0.70661251300000005</c:v>
                </c:pt>
                <c:pt idx="6">
                  <c:v>0.65238523699999995</c:v>
                </c:pt>
                <c:pt idx="7">
                  <c:v>0.65814264600000005</c:v>
                </c:pt>
                <c:pt idx="8">
                  <c:v>0.53204855200000001</c:v>
                </c:pt>
                <c:pt idx="9">
                  <c:v>0.83406698300000004</c:v>
                </c:pt>
                <c:pt idx="10">
                  <c:v>0.86539885599999999</c:v>
                </c:pt>
                <c:pt idx="11">
                  <c:v>0.88292378199999999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3BA-4ACE-AE57-11856A771514}"/>
            </c:ext>
          </c:extLst>
        </c:ser>
        <c:ser>
          <c:idx val="10"/>
          <c:order val="23"/>
          <c:tx>
            <c:strRef>
              <c:f>Feuil1!$L$54</c:f>
              <c:strCache>
                <c:ptCount val="1"/>
                <c:pt idx="0">
                  <c:v>2010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Feuil1!$A$55:$A$66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Feuil1!$L$55:$L$66</c:f>
              <c:numCache>
                <c:formatCode>General</c:formatCode>
                <c:ptCount val="12"/>
                <c:pt idx="0">
                  <c:v>0.860540741</c:v>
                </c:pt>
                <c:pt idx="1">
                  <c:v>0.86687328200000002</c:v>
                </c:pt>
                <c:pt idx="2">
                  <c:v>0.72847884200000002</c:v>
                </c:pt>
                <c:pt idx="3">
                  <c:v>0.74587149900000005</c:v>
                </c:pt>
                <c:pt idx="4">
                  <c:v>0.66828458899999998</c:v>
                </c:pt>
                <c:pt idx="5">
                  <c:v>0.71456434700000004</c:v>
                </c:pt>
                <c:pt idx="6">
                  <c:v>0.56496546000000003</c:v>
                </c:pt>
                <c:pt idx="7">
                  <c:v>0.64740206899999997</c:v>
                </c:pt>
                <c:pt idx="8">
                  <c:v>0.73537076899999998</c:v>
                </c:pt>
                <c:pt idx="9">
                  <c:v>0.83744755699999995</c:v>
                </c:pt>
                <c:pt idx="10">
                  <c:v>0.87077038500000004</c:v>
                </c:pt>
                <c:pt idx="11">
                  <c:v>0.86295708199999999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3BA-4ACE-AE57-11856A771514}"/>
            </c:ext>
          </c:extLst>
        </c:ser>
        <c:ser>
          <c:idx val="11"/>
          <c:order val="24"/>
          <c:tx>
            <c:strRef>
              <c:f>Feuil1!$M$54</c:f>
              <c:strCache>
                <c:ptCount val="1"/>
                <c:pt idx="0">
                  <c:v>2011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Feuil1!$A$55:$A$66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Feuil1!$M$55:$M$66</c:f>
              <c:numCache>
                <c:formatCode>General</c:formatCode>
                <c:ptCount val="12"/>
                <c:pt idx="0">
                  <c:v>0.86294272299999997</c:v>
                </c:pt>
                <c:pt idx="1">
                  <c:v>0.86697343199999999</c:v>
                </c:pt>
                <c:pt idx="2">
                  <c:v>0.85966889599999996</c:v>
                </c:pt>
                <c:pt idx="3">
                  <c:v>0.726994853</c:v>
                </c:pt>
                <c:pt idx="4">
                  <c:v>0.80165286800000002</c:v>
                </c:pt>
                <c:pt idx="5">
                  <c:v>0.75388850600000001</c:v>
                </c:pt>
                <c:pt idx="6">
                  <c:v>0.69908614300000005</c:v>
                </c:pt>
                <c:pt idx="7">
                  <c:v>0.72989478699999999</c:v>
                </c:pt>
                <c:pt idx="8">
                  <c:v>0.76117215699999996</c:v>
                </c:pt>
                <c:pt idx="9">
                  <c:v>0.77206518199999996</c:v>
                </c:pt>
                <c:pt idx="10">
                  <c:v>0.85795239300000004</c:v>
                </c:pt>
                <c:pt idx="11">
                  <c:v>0.85231041799999996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3BA-4ACE-AE57-11856A771514}"/>
            </c:ext>
          </c:extLst>
        </c:ser>
        <c:ser>
          <c:idx val="12"/>
          <c:order val="25"/>
          <c:tx>
            <c:strRef>
              <c:f>Feuil1!$N$54</c:f>
              <c:strCache>
                <c:ptCount val="1"/>
                <c:pt idx="0">
                  <c:v>2013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Feuil1!$A$55:$A$66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Feuil1!$N$55:$N$66</c:f>
              <c:numCache>
                <c:formatCode>General</c:formatCode>
                <c:ptCount val="12"/>
                <c:pt idx="0">
                  <c:v>0.75054320500000005</c:v>
                </c:pt>
                <c:pt idx="1">
                  <c:v>0.85516772200000002</c:v>
                </c:pt>
                <c:pt idx="2">
                  <c:v>0.87410336600000005</c:v>
                </c:pt>
                <c:pt idx="3">
                  <c:v>0.79537305000000003</c:v>
                </c:pt>
                <c:pt idx="4">
                  <c:v>0.79680985699999995</c:v>
                </c:pt>
                <c:pt idx="5">
                  <c:v>0.70096129500000004</c:v>
                </c:pt>
                <c:pt idx="6">
                  <c:v>0.68553626599999995</c:v>
                </c:pt>
                <c:pt idx="7">
                  <c:v>0.75011157699999997</c:v>
                </c:pt>
                <c:pt idx="8">
                  <c:v>0.82004426200000002</c:v>
                </c:pt>
                <c:pt idx="9">
                  <c:v>0.83631823500000002</c:v>
                </c:pt>
                <c:pt idx="10">
                  <c:v>0.87872923400000003</c:v>
                </c:pt>
                <c:pt idx="11">
                  <c:v>0.89151364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3BA-4ACE-AE57-11856A7715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578320"/>
        <c:axId val="172578712"/>
        <c:axId val="173006448"/>
        <c:extLst xmlns:c16r2="http://schemas.microsoft.com/office/drawing/2015/06/chart">
          <c:ext xmlns:c15="http://schemas.microsoft.com/office/drawing/2012/chart" uri="{02D57815-91ED-43cb-92C2-25804820EDAC}">
            <c15:filteredAreaSeries>
              <c15:ser>
                <c:idx val="13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Feuil1!$B$54</c15:sqref>
                        </c15:formulaRef>
                      </c:ext>
                    </c:extLst>
                    <c:strCache>
                      <c:ptCount val="1"/>
                      <c:pt idx="0">
                        <c:v>2000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lumMod val="80000"/>
                          <a:lumOff val="2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2">
                          <a:lumMod val="80000"/>
                          <a:lumOff val="2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2">
                          <a:lumMod val="80000"/>
                          <a:lumOff val="2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p3d/>
                </c:spPr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Feuil1!$A$55:$A$66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Feuil1!$B$55:$B$66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0.61025184899999996</c:v>
                      </c:pt>
                      <c:pt idx="1">
                        <c:v>0.589772356</c:v>
                      </c:pt>
                      <c:pt idx="2">
                        <c:v>0.59508500200000003</c:v>
                      </c:pt>
                      <c:pt idx="3">
                        <c:v>0.69966446699999996</c:v>
                      </c:pt>
                      <c:pt idx="4">
                        <c:v>0.57662608299999996</c:v>
                      </c:pt>
                      <c:pt idx="5">
                        <c:v>0.54192479000000005</c:v>
                      </c:pt>
                      <c:pt idx="6">
                        <c:v>0.65912765399999995</c:v>
                      </c:pt>
                      <c:pt idx="7">
                        <c:v>0.80216769899999996</c:v>
                      </c:pt>
                      <c:pt idx="8">
                        <c:v>0.86747121199999999</c:v>
                      </c:pt>
                      <c:pt idx="9">
                        <c:v>0.83525238800000001</c:v>
                      </c:pt>
                      <c:pt idx="10">
                        <c:v>0.89151364</c:v>
                      </c:pt>
                      <c:pt idx="11">
                        <c:v>0.89151364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D-03BA-4ACE-AE57-11856A771514}"/>
                  </c:ext>
                </c:extLst>
              </c15:ser>
            </c15:filteredAreaSeries>
            <c15:filteredAreaSeries>
              <c15:ser>
                <c:idx val="14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Feuil1!$C$54</c15:sqref>
                        </c15:formulaRef>
                      </c:ext>
                    </c:extLst>
                    <c:strCache>
                      <c:ptCount val="1"/>
                      <c:pt idx="0">
                        <c:v>2001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lumMod val="80000"/>
                          <a:lumOff val="2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lumMod val="80000"/>
                          <a:lumOff val="2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80000"/>
                          <a:lumOff val="2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p3d/>
                </c:spP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Feuil1!$A$55:$A$66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Feuil1!$C$55:$C$66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0.85994071599999999</c:v>
                      </c:pt>
                      <c:pt idx="1">
                        <c:v>0.83597878999999997</c:v>
                      </c:pt>
                      <c:pt idx="2">
                        <c:v>0.82323255699999998</c:v>
                      </c:pt>
                      <c:pt idx="3">
                        <c:v>0.67900534899999998</c:v>
                      </c:pt>
                      <c:pt idx="4">
                        <c:v>0.850983355</c:v>
                      </c:pt>
                      <c:pt idx="5">
                        <c:v>0.69706967799999997</c:v>
                      </c:pt>
                      <c:pt idx="6">
                        <c:v>0.68800549499999997</c:v>
                      </c:pt>
                      <c:pt idx="7">
                        <c:v>0.635000181</c:v>
                      </c:pt>
                      <c:pt idx="8">
                        <c:v>0.54610011599999997</c:v>
                      </c:pt>
                      <c:pt idx="9">
                        <c:v>0.76737493899999998</c:v>
                      </c:pt>
                      <c:pt idx="10">
                        <c:v>0.79472718899999995</c:v>
                      </c:pt>
                      <c:pt idx="11">
                        <c:v>0.87301247000000004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E-03BA-4ACE-AE57-11856A771514}"/>
                  </c:ext>
                </c:extLst>
              </c15:ser>
            </c15:filteredAreaSeries>
            <c15:filteredAreaSeries>
              <c15:ser>
                <c:idx val="15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Feuil1!$D$54</c15:sqref>
                        </c15:formulaRef>
                      </c:ext>
                    </c:extLst>
                    <c:strCache>
                      <c:ptCount val="1"/>
                      <c:pt idx="0">
                        <c:v>2002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lumMod val="80000"/>
                          <a:lumOff val="2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4">
                          <a:lumMod val="80000"/>
                          <a:lumOff val="2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4">
                          <a:lumMod val="80000"/>
                          <a:lumOff val="2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p3d/>
                </c:spP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Feuil1!$A$55:$A$66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Feuil1!$D$55:$D$66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0.85367805399999996</c:v>
                      </c:pt>
                      <c:pt idx="1">
                        <c:v>0.79558159799999995</c:v>
                      </c:pt>
                      <c:pt idx="2">
                        <c:v>0.77245375000000005</c:v>
                      </c:pt>
                      <c:pt idx="3">
                        <c:v>0.84471837599999999</c:v>
                      </c:pt>
                      <c:pt idx="4">
                        <c:v>0.779328727</c:v>
                      </c:pt>
                      <c:pt idx="5">
                        <c:v>0.61133116899999995</c:v>
                      </c:pt>
                      <c:pt idx="6">
                        <c:v>0.59234497699999999</c:v>
                      </c:pt>
                      <c:pt idx="7">
                        <c:v>0.69087297800000003</c:v>
                      </c:pt>
                      <c:pt idx="8">
                        <c:v>0.673912489</c:v>
                      </c:pt>
                      <c:pt idx="9">
                        <c:v>0.74136762499999997</c:v>
                      </c:pt>
                      <c:pt idx="10">
                        <c:v>0.81597427199999994</c:v>
                      </c:pt>
                      <c:pt idx="11">
                        <c:v>0.86908823499999999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F-03BA-4ACE-AE57-11856A771514}"/>
                  </c:ext>
                </c:extLst>
              </c15:ser>
            </c15:filteredAreaSeries>
            <c15:filteredAreaSeries>
              <c15:ser>
                <c:idx val="16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Feuil1!$E$54</c15:sqref>
                        </c15:formulaRef>
                      </c:ext>
                    </c:extLst>
                    <c:strCache>
                      <c:ptCount val="1"/>
                      <c:pt idx="0">
                        <c:v>2003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lumMod val="80000"/>
                          <a:lumOff val="2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5">
                          <a:lumMod val="80000"/>
                          <a:lumOff val="2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5">
                          <a:lumMod val="80000"/>
                          <a:lumOff val="2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p3d/>
                </c:spP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Feuil1!$A$55:$A$66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Feuil1!$E$55:$E$66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0.86877435700000005</c:v>
                      </c:pt>
                      <c:pt idx="1">
                        <c:v>0.79510733700000003</c:v>
                      </c:pt>
                      <c:pt idx="2">
                        <c:v>0.81532588699999997</c:v>
                      </c:pt>
                      <c:pt idx="3">
                        <c:v>0.76095602799999995</c:v>
                      </c:pt>
                      <c:pt idx="4">
                        <c:v>0.63152354399999999</c:v>
                      </c:pt>
                      <c:pt idx="5">
                        <c:v>0.60700721499999999</c:v>
                      </c:pt>
                      <c:pt idx="6">
                        <c:v>0.65733573000000001</c:v>
                      </c:pt>
                      <c:pt idx="7">
                        <c:v>0.58988809499999995</c:v>
                      </c:pt>
                      <c:pt idx="8">
                        <c:v>0.67806662600000001</c:v>
                      </c:pt>
                      <c:pt idx="9">
                        <c:v>0.77028206899999996</c:v>
                      </c:pt>
                      <c:pt idx="10">
                        <c:v>0.85698357700000005</c:v>
                      </c:pt>
                      <c:pt idx="11">
                        <c:v>0.83673016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0-03BA-4ACE-AE57-11856A771514}"/>
                  </c:ext>
                </c:extLst>
              </c15:ser>
            </c15:filteredAreaSeries>
            <c15:filteredAreaSeries>
              <c15:ser>
                <c:idx val="17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Feuil1!$F$54</c15:sqref>
                        </c15:formulaRef>
                      </c:ext>
                    </c:extLst>
                    <c:strCache>
                      <c:ptCount val="1"/>
                      <c:pt idx="0">
                        <c:v>2004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6">
                          <a:lumMod val="80000"/>
                          <a:lumOff val="2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6">
                          <a:lumMod val="80000"/>
                          <a:lumOff val="2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6">
                          <a:lumMod val="80000"/>
                          <a:lumOff val="2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p3d/>
                </c:spP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Feuil1!$A$55:$A$66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Feuil1!$F$55:$F$66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0.874939468</c:v>
                      </c:pt>
                      <c:pt idx="1">
                        <c:v>0.83107886399999997</c:v>
                      </c:pt>
                      <c:pt idx="2">
                        <c:v>0.75233834499999996</c:v>
                      </c:pt>
                      <c:pt idx="3">
                        <c:v>0.76969456000000003</c:v>
                      </c:pt>
                      <c:pt idx="4">
                        <c:v>0.81489794900000001</c:v>
                      </c:pt>
                      <c:pt idx="5">
                        <c:v>0.69296322200000005</c:v>
                      </c:pt>
                      <c:pt idx="6">
                        <c:v>0.55095960700000002</c:v>
                      </c:pt>
                      <c:pt idx="7">
                        <c:v>0.72334195899999998</c:v>
                      </c:pt>
                      <c:pt idx="8">
                        <c:v>0.71814414299999996</c:v>
                      </c:pt>
                      <c:pt idx="9">
                        <c:v>0.81076394500000004</c:v>
                      </c:pt>
                      <c:pt idx="10">
                        <c:v>0.83374123700000002</c:v>
                      </c:pt>
                      <c:pt idx="11">
                        <c:v>0.85384225199999997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1-03BA-4ACE-AE57-11856A771514}"/>
                  </c:ext>
                </c:extLst>
              </c15:ser>
            </c15:filteredAreaSeries>
            <c15:filteredAreaSeries>
              <c15:ser>
                <c:idx val="18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Feuil1!$G$54</c15:sqref>
                        </c15:formulaRef>
                      </c:ext>
                    </c:extLst>
                    <c:strCache>
                      <c:ptCount val="1"/>
                      <c:pt idx="0">
                        <c:v>2005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lumMod val="8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lumMod val="8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8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p3d/>
                </c:spP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Feuil1!$A$55:$A$66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Feuil1!$G$55:$G$66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0.83578650099999996</c:v>
                      </c:pt>
                      <c:pt idx="1">
                        <c:v>0.82838711499999995</c:v>
                      </c:pt>
                      <c:pt idx="2">
                        <c:v>0.85665243099999999</c:v>
                      </c:pt>
                      <c:pt idx="3">
                        <c:v>0.72800579399999998</c:v>
                      </c:pt>
                      <c:pt idx="4">
                        <c:v>0.67757932200000004</c:v>
                      </c:pt>
                      <c:pt idx="5">
                        <c:v>0.74395232600000005</c:v>
                      </c:pt>
                      <c:pt idx="6">
                        <c:v>0.57440294800000002</c:v>
                      </c:pt>
                      <c:pt idx="7">
                        <c:v>0.58219733600000001</c:v>
                      </c:pt>
                      <c:pt idx="8">
                        <c:v>0.688279207</c:v>
                      </c:pt>
                      <c:pt idx="9">
                        <c:v>0.79935714999999996</c:v>
                      </c:pt>
                      <c:pt idx="10">
                        <c:v>0.84428101099999997</c:v>
                      </c:pt>
                      <c:pt idx="11">
                        <c:v>0.82504282500000004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2-03BA-4ACE-AE57-11856A771514}"/>
                  </c:ext>
                </c:extLst>
              </c15:ser>
            </c15:filteredAreaSeries>
            <c15:filteredAreaSeries>
              <c15:ser>
                <c:idx val="19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Feuil1!$H$54</c15:sqref>
                        </c15:formulaRef>
                      </c:ext>
                    </c:extLst>
                    <c:strCache>
                      <c:ptCount val="1"/>
                      <c:pt idx="0">
                        <c:v>2006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lumMod val="8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2">
                          <a:lumMod val="8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2">
                          <a:lumMod val="8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p3d/>
                </c:spP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Feuil1!$A$55:$A$66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Feuil1!$H$55:$H$66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0.86534727300000003</c:v>
                      </c:pt>
                      <c:pt idx="1">
                        <c:v>0.84073204999999995</c:v>
                      </c:pt>
                      <c:pt idx="2">
                        <c:v>0.796659063</c:v>
                      </c:pt>
                      <c:pt idx="3">
                        <c:v>0.66474287700000001</c:v>
                      </c:pt>
                      <c:pt idx="4">
                        <c:v>0.72833698300000005</c:v>
                      </c:pt>
                      <c:pt idx="5">
                        <c:v>0.64156338499999999</c:v>
                      </c:pt>
                      <c:pt idx="6">
                        <c:v>0.58360348900000003</c:v>
                      </c:pt>
                      <c:pt idx="7">
                        <c:v>0.64720207399999996</c:v>
                      </c:pt>
                      <c:pt idx="8">
                        <c:v>0.70752079099999998</c:v>
                      </c:pt>
                      <c:pt idx="9">
                        <c:v>0.75256023000000005</c:v>
                      </c:pt>
                      <c:pt idx="10">
                        <c:v>0.86335058399999998</c:v>
                      </c:pt>
                      <c:pt idx="11">
                        <c:v>0.79463204899999995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3-03BA-4ACE-AE57-11856A771514}"/>
                  </c:ext>
                </c:extLst>
              </c15:ser>
            </c15:filteredAreaSeries>
            <c15:filteredAreaSeries>
              <c15:ser>
                <c:idx val="20"/>
                <c:order val="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Feuil1!$I$54</c15:sqref>
                        </c15:formulaRef>
                      </c:ext>
                    </c:extLst>
                    <c:strCache>
                      <c:ptCount val="1"/>
                      <c:pt idx="0">
                        <c:v>2007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lumMod val="8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lumMod val="8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8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p3d/>
                </c:spP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Feuil1!$A$55:$A$66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Feuil1!$I$55:$I$66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0.79310424099999999</c:v>
                      </c:pt>
                      <c:pt idx="1">
                        <c:v>0.82021023199999998</c:v>
                      </c:pt>
                      <c:pt idx="2">
                        <c:v>0.83272851199999998</c:v>
                      </c:pt>
                      <c:pt idx="3">
                        <c:v>0.82968799999999998</c:v>
                      </c:pt>
                      <c:pt idx="4">
                        <c:v>0.71080961899999995</c:v>
                      </c:pt>
                      <c:pt idx="5">
                        <c:v>0.70062693600000003</c:v>
                      </c:pt>
                      <c:pt idx="6">
                        <c:v>0.63941808300000003</c:v>
                      </c:pt>
                      <c:pt idx="7">
                        <c:v>0.59200805099999998</c:v>
                      </c:pt>
                      <c:pt idx="8">
                        <c:v>0.66947573000000005</c:v>
                      </c:pt>
                      <c:pt idx="9">
                        <c:v>0.78433665799999996</c:v>
                      </c:pt>
                      <c:pt idx="10">
                        <c:v>0.83393678800000004</c:v>
                      </c:pt>
                      <c:pt idx="11">
                        <c:v>0.84709833700000003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4-03BA-4ACE-AE57-11856A771514}"/>
                  </c:ext>
                </c:extLst>
              </c15:ser>
            </c15:filteredAreaSeries>
            <c15:filteredAreaSeries>
              <c15:ser>
                <c:idx val="21"/>
                <c:order val="8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Feuil1!$J$54</c15:sqref>
                        </c15:formulaRef>
                      </c:ext>
                    </c:extLst>
                    <c:strCache>
                      <c:ptCount val="1"/>
                      <c:pt idx="0">
                        <c:v>2008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lumMod val="8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4">
                          <a:lumMod val="8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4">
                          <a:lumMod val="8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p3d/>
                </c:spP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Feuil1!$A$55:$A$66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Feuil1!$J$55:$J$66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0.80457701699999995</c:v>
                      </c:pt>
                      <c:pt idx="1">
                        <c:v>0.78816477299999999</c:v>
                      </c:pt>
                      <c:pt idx="2">
                        <c:v>0.76138813800000005</c:v>
                      </c:pt>
                      <c:pt idx="3">
                        <c:v>0.57211767599999996</c:v>
                      </c:pt>
                      <c:pt idx="4">
                        <c:v>0.784945797</c:v>
                      </c:pt>
                      <c:pt idx="5">
                        <c:v>0.74045110400000003</c:v>
                      </c:pt>
                      <c:pt idx="6">
                        <c:v>0.55768138199999995</c:v>
                      </c:pt>
                      <c:pt idx="7">
                        <c:v>0.66815210899999999</c:v>
                      </c:pt>
                      <c:pt idx="8">
                        <c:v>0.71836998399999996</c:v>
                      </c:pt>
                      <c:pt idx="9">
                        <c:v>0.74749558999999999</c:v>
                      </c:pt>
                      <c:pt idx="10">
                        <c:v>0.83693558099999998</c:v>
                      </c:pt>
                      <c:pt idx="11">
                        <c:v>0.84299902900000001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5-03BA-4ACE-AE57-11856A771514}"/>
                  </c:ext>
                </c:extLst>
              </c15:ser>
            </c15:filteredAreaSeries>
            <c15:filteredAreaSeries>
              <c15:ser>
                <c:idx val="22"/>
                <c:order val="9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Feuil1!$K$54</c15:sqref>
                        </c15:formulaRef>
                      </c:ext>
                    </c:extLst>
                    <c:strCache>
                      <c:ptCount val="1"/>
                      <c:pt idx="0">
                        <c:v>2009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lumMod val="8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5">
                          <a:lumMod val="8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5">
                          <a:lumMod val="8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p3d/>
                </c:spP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Feuil1!$A$55:$A$66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Feuil1!$K$55:$K$66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0.86141564400000004</c:v>
                      </c:pt>
                      <c:pt idx="1">
                        <c:v>0.84471837599999999</c:v>
                      </c:pt>
                      <c:pt idx="2">
                        <c:v>0.78816477299999999</c:v>
                      </c:pt>
                      <c:pt idx="3">
                        <c:v>0.80060693400000005</c:v>
                      </c:pt>
                      <c:pt idx="4">
                        <c:v>0.68974818299999996</c:v>
                      </c:pt>
                      <c:pt idx="5">
                        <c:v>0.70661251300000005</c:v>
                      </c:pt>
                      <c:pt idx="6">
                        <c:v>0.65238523699999995</c:v>
                      </c:pt>
                      <c:pt idx="7">
                        <c:v>0.65814264600000005</c:v>
                      </c:pt>
                      <c:pt idx="8">
                        <c:v>0.53204855200000001</c:v>
                      </c:pt>
                      <c:pt idx="9">
                        <c:v>0.83406698300000004</c:v>
                      </c:pt>
                      <c:pt idx="10">
                        <c:v>0.86539885599999999</c:v>
                      </c:pt>
                      <c:pt idx="11">
                        <c:v>0.88292378199999999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6-03BA-4ACE-AE57-11856A771514}"/>
                  </c:ext>
                </c:extLst>
              </c15:ser>
            </c15:filteredAreaSeries>
            <c15:filteredAreaSeries>
              <c15:ser>
                <c:idx val="23"/>
                <c:order val="10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Feuil1!$L$54</c15:sqref>
                        </c15:formulaRef>
                      </c:ext>
                    </c:extLst>
                    <c:strCache>
                      <c:ptCount val="1"/>
                      <c:pt idx="0">
                        <c:v>2010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6">
                          <a:lumMod val="8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6">
                          <a:lumMod val="8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6">
                          <a:lumMod val="8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p3d/>
                </c:spP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Feuil1!$A$55:$A$66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Feuil1!$L$55:$L$66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0.860540741</c:v>
                      </c:pt>
                      <c:pt idx="1">
                        <c:v>0.86687328200000002</c:v>
                      </c:pt>
                      <c:pt idx="2">
                        <c:v>0.72847884200000002</c:v>
                      </c:pt>
                      <c:pt idx="3">
                        <c:v>0.74587149900000005</c:v>
                      </c:pt>
                      <c:pt idx="4">
                        <c:v>0.66828458899999998</c:v>
                      </c:pt>
                      <c:pt idx="5">
                        <c:v>0.71456434700000004</c:v>
                      </c:pt>
                      <c:pt idx="6">
                        <c:v>0.56496546000000003</c:v>
                      </c:pt>
                      <c:pt idx="7">
                        <c:v>0.64740206899999997</c:v>
                      </c:pt>
                      <c:pt idx="8">
                        <c:v>0.73537076899999998</c:v>
                      </c:pt>
                      <c:pt idx="9">
                        <c:v>0.83744755699999995</c:v>
                      </c:pt>
                      <c:pt idx="10">
                        <c:v>0.87077038500000004</c:v>
                      </c:pt>
                      <c:pt idx="11">
                        <c:v>0.86295708199999999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7-03BA-4ACE-AE57-11856A771514}"/>
                  </c:ext>
                </c:extLst>
              </c15:ser>
            </c15:filteredAreaSeries>
            <c15:filteredAreaSeries>
              <c15:ser>
                <c:idx val="24"/>
                <c:order val="1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Feuil1!$M$54</c15:sqref>
                        </c15:formulaRef>
                      </c:ext>
                    </c:extLst>
                    <c:strCache>
                      <c:ptCount val="1"/>
                      <c:pt idx="0">
                        <c:v>2011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lumMod val="60000"/>
                          <a:lumOff val="4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lumMod val="60000"/>
                          <a:lumOff val="4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60000"/>
                          <a:lumOff val="4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p3d/>
                </c:spP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Feuil1!$A$55:$A$66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Feuil1!$M$55:$M$66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0.86294272299999997</c:v>
                      </c:pt>
                      <c:pt idx="1">
                        <c:v>0.86697343199999999</c:v>
                      </c:pt>
                      <c:pt idx="2">
                        <c:v>0.85966889599999996</c:v>
                      </c:pt>
                      <c:pt idx="3">
                        <c:v>0.726994853</c:v>
                      </c:pt>
                      <c:pt idx="4">
                        <c:v>0.80165286800000002</c:v>
                      </c:pt>
                      <c:pt idx="5">
                        <c:v>0.75388850600000001</c:v>
                      </c:pt>
                      <c:pt idx="6">
                        <c:v>0.69908614300000005</c:v>
                      </c:pt>
                      <c:pt idx="7">
                        <c:v>0.72989478699999999</c:v>
                      </c:pt>
                      <c:pt idx="8">
                        <c:v>0.76117215699999996</c:v>
                      </c:pt>
                      <c:pt idx="9">
                        <c:v>0.77206518199999996</c:v>
                      </c:pt>
                      <c:pt idx="10">
                        <c:v>0.85795239300000004</c:v>
                      </c:pt>
                      <c:pt idx="11">
                        <c:v>0.85231041799999996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8-03BA-4ACE-AE57-11856A771514}"/>
                  </c:ext>
                </c:extLst>
              </c15:ser>
            </c15:filteredAreaSeries>
            <c15:filteredAreaSeries>
              <c15:ser>
                <c:idx val="25"/>
                <c:order val="1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Feuil1!$N$54</c15:sqref>
                        </c15:formulaRef>
                      </c:ext>
                    </c:extLst>
                    <c:strCache>
                      <c:ptCount val="1"/>
                      <c:pt idx="0">
                        <c:v>2013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lumMod val="60000"/>
                          <a:lumOff val="4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2">
                          <a:lumMod val="60000"/>
                          <a:lumOff val="4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2">
                          <a:lumMod val="60000"/>
                          <a:lumOff val="4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p3d/>
                </c:spP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Feuil1!$A$55:$A$66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Feuil1!$N$55:$N$66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0.75054320500000005</c:v>
                      </c:pt>
                      <c:pt idx="1">
                        <c:v>0.85516772200000002</c:v>
                      </c:pt>
                      <c:pt idx="2">
                        <c:v>0.87410336600000005</c:v>
                      </c:pt>
                      <c:pt idx="3">
                        <c:v>0.79537305000000003</c:v>
                      </c:pt>
                      <c:pt idx="4">
                        <c:v>0.79680985699999995</c:v>
                      </c:pt>
                      <c:pt idx="5">
                        <c:v>0.70096129500000004</c:v>
                      </c:pt>
                      <c:pt idx="6">
                        <c:v>0.68553626599999995</c:v>
                      </c:pt>
                      <c:pt idx="7">
                        <c:v>0.75011157699999997</c:v>
                      </c:pt>
                      <c:pt idx="8">
                        <c:v>0.82004426200000002</c:v>
                      </c:pt>
                      <c:pt idx="9">
                        <c:v>0.83631823500000002</c:v>
                      </c:pt>
                      <c:pt idx="10">
                        <c:v>0.87872923400000003</c:v>
                      </c:pt>
                      <c:pt idx="11">
                        <c:v>0.89151364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9-03BA-4ACE-AE57-11856A771514}"/>
                  </c:ext>
                </c:extLst>
              </c15:ser>
            </c15:filteredAreaSeries>
          </c:ext>
        </c:extLst>
      </c:area3DChart>
      <c:catAx>
        <c:axId val="172578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578712"/>
        <c:crosses val="autoZero"/>
        <c:auto val="1"/>
        <c:lblAlgn val="ctr"/>
        <c:lblOffset val="100"/>
        <c:noMultiLvlLbl val="0"/>
      </c:catAx>
      <c:valAx>
        <c:axId val="172578712"/>
        <c:scaling>
          <c:orientation val="minMax"/>
          <c:max val="0.9"/>
          <c:min val="0.5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578320"/>
        <c:crosses val="autoZero"/>
        <c:crossBetween val="midCat"/>
      </c:valAx>
      <c:serAx>
        <c:axId val="17300644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578712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GB"/>
              <a:t>Aerosol optical depth in Nouakchott 2008-2013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Feuil1!$J$3</c:f>
              <c:strCache>
                <c:ptCount val="1"/>
                <c:pt idx="0">
                  <c:v>2008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Feuil1!$A$4:$A$15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Feuil1!$J$4:$J$15</c:f>
              <c:numCache>
                <c:formatCode>General</c:formatCode>
                <c:ptCount val="12"/>
                <c:pt idx="0">
                  <c:v>0.46300000000000002</c:v>
                </c:pt>
                <c:pt idx="1">
                  <c:v>0.50649999999999995</c:v>
                </c:pt>
                <c:pt idx="2">
                  <c:v>0.57150000000000001</c:v>
                </c:pt>
                <c:pt idx="3">
                  <c:v>0.9355</c:v>
                </c:pt>
                <c:pt idx="4">
                  <c:v>0.51466666699999997</c:v>
                </c:pt>
                <c:pt idx="5">
                  <c:v>0.61850000000000005</c:v>
                </c:pt>
                <c:pt idx="6">
                  <c:v>0.96</c:v>
                </c:pt>
                <c:pt idx="7">
                  <c:v>0.76424999999999998</c:v>
                </c:pt>
                <c:pt idx="8">
                  <c:v>0.66533333299999997</c:v>
                </c:pt>
                <c:pt idx="9">
                  <c:v>0.60299999999999998</c:v>
                </c:pt>
                <c:pt idx="10">
                  <c:v>0.36449999999999999</c:v>
                </c:pt>
                <c:pt idx="11">
                  <c:v>0.34325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A01-4C8C-9075-FBF0F01A651D}"/>
            </c:ext>
          </c:extLst>
        </c:ser>
        <c:ser>
          <c:idx val="1"/>
          <c:order val="1"/>
          <c:tx>
            <c:strRef>
              <c:f>Feuil1!$K$3</c:f>
              <c:strCache>
                <c:ptCount val="1"/>
                <c:pt idx="0">
                  <c:v>2009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Feuil1!$A$4:$A$15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Feuil1!$K$4:$K$15</c:f>
              <c:numCache>
                <c:formatCode>General</c:formatCode>
                <c:ptCount val="12"/>
                <c:pt idx="0">
                  <c:v>0.26939999999999997</c:v>
                </c:pt>
                <c:pt idx="1">
                  <c:v>0.33700000000000002</c:v>
                </c:pt>
                <c:pt idx="2">
                  <c:v>0.50649999999999995</c:v>
                </c:pt>
                <c:pt idx="3">
                  <c:v>0.47383333300000002</c:v>
                </c:pt>
                <c:pt idx="4">
                  <c:v>0.7228</c:v>
                </c:pt>
                <c:pt idx="5">
                  <c:v>0.68933333299999999</c:v>
                </c:pt>
                <c:pt idx="6">
                  <c:v>0.79366666699999999</c:v>
                </c:pt>
                <c:pt idx="7">
                  <c:v>0.78300000000000003</c:v>
                </c:pt>
                <c:pt idx="8">
                  <c:v>1.0029999999999999</c:v>
                </c:pt>
                <c:pt idx="9">
                  <c:v>0.37416666700000001</c:v>
                </c:pt>
                <c:pt idx="10">
                  <c:v>0.25074999999999997</c:v>
                </c:pt>
                <c:pt idx="11">
                  <c:v>0.14333333300000001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A01-4C8C-9075-FBF0F01A651D}"/>
            </c:ext>
          </c:extLst>
        </c:ser>
        <c:ser>
          <c:idx val="2"/>
          <c:order val="2"/>
          <c:tx>
            <c:strRef>
              <c:f>Feuil1!$L$3</c:f>
              <c:strCache>
                <c:ptCount val="1"/>
                <c:pt idx="0">
                  <c:v>2010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Feuil1!$A$4:$A$15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Feuil1!$L$4:$L$15</c:f>
              <c:numCache>
                <c:formatCode>General</c:formatCode>
                <c:ptCount val="12"/>
                <c:pt idx="0">
                  <c:v>0.27333333300000001</c:v>
                </c:pt>
                <c:pt idx="1">
                  <c:v>0.24349999999999999</c:v>
                </c:pt>
                <c:pt idx="2">
                  <c:v>0.64419999999999999</c:v>
                </c:pt>
                <c:pt idx="3">
                  <c:v>0.60660000000000003</c:v>
                </c:pt>
                <c:pt idx="4">
                  <c:v>0.76400000000000001</c:v>
                </c:pt>
                <c:pt idx="5">
                  <c:v>0.67316666700000005</c:v>
                </c:pt>
                <c:pt idx="6">
                  <c:v>0.94766666700000002</c:v>
                </c:pt>
                <c:pt idx="7">
                  <c:v>0.80283333300000004</c:v>
                </c:pt>
                <c:pt idx="8">
                  <c:v>0.62949999999999995</c:v>
                </c:pt>
                <c:pt idx="9">
                  <c:v>0.36275000000000002</c:v>
                </c:pt>
                <c:pt idx="10">
                  <c:v>0.22325</c:v>
                </c:pt>
                <c:pt idx="11">
                  <c:v>0.262333333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A01-4C8C-9075-FBF0F01A651D}"/>
            </c:ext>
          </c:extLst>
        </c:ser>
        <c:ser>
          <c:idx val="3"/>
          <c:order val="3"/>
          <c:tx>
            <c:strRef>
              <c:f>Feuil1!$M$3</c:f>
              <c:strCache>
                <c:ptCount val="1"/>
                <c:pt idx="0">
                  <c:v>2011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Feuil1!$A$4:$A$15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Feuil1!$M$4:$M$15</c:f>
              <c:numCache>
                <c:formatCode>General</c:formatCode>
                <c:ptCount val="12"/>
                <c:pt idx="0">
                  <c:v>0.26240000000000002</c:v>
                </c:pt>
                <c:pt idx="1">
                  <c:v>0.24299999999999999</c:v>
                </c:pt>
                <c:pt idx="2">
                  <c:v>0.2772</c:v>
                </c:pt>
                <c:pt idx="3">
                  <c:v>0.64733333299999996</c:v>
                </c:pt>
                <c:pt idx="4">
                  <c:v>0.47099999999999997</c:v>
                </c:pt>
                <c:pt idx="5">
                  <c:v>0.58866666700000003</c:v>
                </c:pt>
                <c:pt idx="6">
                  <c:v>0.70440000000000003</c:v>
                </c:pt>
                <c:pt idx="7">
                  <c:v>0.64119999999999999</c:v>
                </c:pt>
                <c:pt idx="8">
                  <c:v>0.57199999999999995</c:v>
                </c:pt>
                <c:pt idx="9">
                  <c:v>0.54633333299999998</c:v>
                </c:pt>
                <c:pt idx="10">
                  <c:v>0.28466666699999998</c:v>
                </c:pt>
                <c:pt idx="11">
                  <c:v>0.308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A01-4C8C-9075-FBF0F01A651D}"/>
            </c:ext>
          </c:extLst>
        </c:ser>
        <c:ser>
          <c:idx val="4"/>
          <c:order val="4"/>
          <c:tx>
            <c:strRef>
              <c:f>Feuil1!$N$3</c:f>
              <c:strCache>
                <c:ptCount val="1"/>
                <c:pt idx="0">
                  <c:v>2012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Feuil1!$A$4:$A$15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Feuil1!$N$4:$N$15</c:f>
              <c:numCache>
                <c:formatCode>General</c:formatCode>
                <c:ptCount val="12"/>
                <c:pt idx="0">
                  <c:v>0.39879999999999999</c:v>
                </c:pt>
                <c:pt idx="1">
                  <c:v>0.28000000000000003</c:v>
                </c:pt>
                <c:pt idx="2">
                  <c:v>0.75666666699999996</c:v>
                </c:pt>
                <c:pt idx="3">
                  <c:v>0.64966666699999998</c:v>
                </c:pt>
                <c:pt idx="4">
                  <c:v>0.74233333300000004</c:v>
                </c:pt>
                <c:pt idx="5">
                  <c:v>0.87166666699999995</c:v>
                </c:pt>
                <c:pt idx="6">
                  <c:v>0.76266666699999996</c:v>
                </c:pt>
                <c:pt idx="7">
                  <c:v>0.60083333299999997</c:v>
                </c:pt>
                <c:pt idx="8">
                  <c:v>0.53383333300000002</c:v>
                </c:pt>
                <c:pt idx="9">
                  <c:v>0.25</c:v>
                </c:pt>
                <c:pt idx="10">
                  <c:v>0.25874999999999998</c:v>
                </c:pt>
                <c:pt idx="11">
                  <c:v>0.188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1A01-4C8C-9075-FBF0F01A651D}"/>
            </c:ext>
          </c:extLst>
        </c:ser>
        <c:ser>
          <c:idx val="5"/>
          <c:order val="5"/>
          <c:tx>
            <c:strRef>
              <c:f>Feuil1!$O$3</c:f>
              <c:strCache>
                <c:ptCount val="1"/>
                <c:pt idx="0">
                  <c:v>2013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Feuil1!$A$4:$A$15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Feuil1!$O$4:$O$15</c:f>
              <c:numCache>
                <c:formatCode>General</c:formatCode>
                <c:ptCount val="12"/>
                <c:pt idx="0">
                  <c:v>0.59619999999999995</c:v>
                </c:pt>
                <c:pt idx="1">
                  <c:v>0.2964</c:v>
                </c:pt>
                <c:pt idx="2">
                  <c:v>0.2044</c:v>
                </c:pt>
                <c:pt idx="3">
                  <c:v>0.48780000000000001</c:v>
                </c:pt>
                <c:pt idx="4">
                  <c:v>0.48399999999999999</c:v>
                </c:pt>
                <c:pt idx="5">
                  <c:v>0.70066666700000002</c:v>
                </c:pt>
                <c:pt idx="6">
                  <c:v>0.73099999999999998</c:v>
                </c:pt>
                <c:pt idx="7">
                  <c:v>0.59716666699999998</c:v>
                </c:pt>
                <c:pt idx="8">
                  <c:v>0.41849999999999998</c:v>
                </c:pt>
                <c:pt idx="9">
                  <c:v>0.36659999999999998</c:v>
                </c:pt>
                <c:pt idx="10">
                  <c:v>0.17499999999999999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1A01-4C8C-9075-FBF0F01A6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579888"/>
        <c:axId val="173054752"/>
      </c:lineChart>
      <c:catAx>
        <c:axId val="17257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054752"/>
        <c:crosses val="autoZero"/>
        <c:auto val="1"/>
        <c:lblAlgn val="ctr"/>
        <c:lblOffset val="100"/>
        <c:noMultiLvlLbl val="0"/>
      </c:catAx>
      <c:valAx>
        <c:axId val="173054752"/>
        <c:scaling>
          <c:orientation val="minMax"/>
          <c:max val="1.05"/>
          <c:min val="0.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57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kumimoji="0" lang="it-IT" sz="1600" b="1" i="0" u="none" strike="noStrike" kern="1200" cap="none" spc="100" normalizeH="0" baseline="0" noProof="0" dirty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</a:rPr>
              <a:t>Aerosol </a:t>
            </a:r>
            <a:r>
              <a:rPr kumimoji="0" lang="it-IT" sz="1600" b="1" i="0" u="none" strike="noStrike" kern="1200" cap="none" spc="100" normalizeH="0" baseline="0" noProof="0" dirty="0" err="1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</a:rPr>
              <a:t>loading</a:t>
            </a:r>
            <a:r>
              <a:rPr kumimoji="0" lang="it-IT" sz="1600" b="1" i="0" u="none" strike="noStrike" kern="1200" cap="none" spc="100" normalizeH="0" baseline="0" noProof="0" dirty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kumimoji="0" lang="it-IT" sz="1600" b="1" i="0" u="none" strike="noStrike" kern="1200" cap="none" spc="100" normalizeH="0" baseline="0" noProof="0" dirty="0" err="1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</a:rPr>
              <a:t>stagionality</a:t>
            </a:r>
            <a:r>
              <a:rPr kumimoji="0" lang="it-IT" sz="1600" b="1" i="0" u="none" strike="noStrike" kern="1200" cap="none" spc="100" normalizeH="0" baseline="0" noProof="0" dirty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</a:rPr>
              <a:t> in </a:t>
            </a:r>
            <a:r>
              <a:rPr kumimoji="0" lang="it-IT" sz="1600" b="1" i="0" u="none" strike="noStrike" kern="1200" cap="none" spc="100" normalizeH="0" baseline="0" noProof="0" dirty="0" smtClean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</a:rPr>
              <a:t>Nouakchott 2008-2013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8"/>
          <c:order val="8"/>
          <c:tx>
            <c:strRef>
              <c:f>Feuil1!$J$54</c:f>
              <c:strCache>
                <c:ptCount val="1"/>
                <c:pt idx="0">
                  <c:v>2008</c:v>
                </c:pt>
              </c:strCache>
            </c:strRef>
          </c:tx>
          <c:spPr>
            <a:ln w="34925" cap="rnd">
              <a:solidFill>
                <a:schemeClr val="accent3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Feuil1!$A$55:$A$66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Feuil1!$J$55:$J$66</c:f>
              <c:numCache>
                <c:formatCode>General</c:formatCode>
                <c:ptCount val="12"/>
                <c:pt idx="0">
                  <c:v>0.80457701699999995</c:v>
                </c:pt>
                <c:pt idx="1">
                  <c:v>0.78816477299999999</c:v>
                </c:pt>
                <c:pt idx="2">
                  <c:v>0.76138813800000005</c:v>
                </c:pt>
                <c:pt idx="3">
                  <c:v>0.57211767599999996</c:v>
                </c:pt>
                <c:pt idx="4">
                  <c:v>0.784945797</c:v>
                </c:pt>
                <c:pt idx="5">
                  <c:v>0.74045110400000003</c:v>
                </c:pt>
                <c:pt idx="6">
                  <c:v>0.55768138199999995</c:v>
                </c:pt>
                <c:pt idx="7">
                  <c:v>0.66815210899999999</c:v>
                </c:pt>
                <c:pt idx="8">
                  <c:v>0.71836998399999996</c:v>
                </c:pt>
                <c:pt idx="9">
                  <c:v>0.74749558999999999</c:v>
                </c:pt>
                <c:pt idx="10">
                  <c:v>0.83693558099999998</c:v>
                </c:pt>
                <c:pt idx="11">
                  <c:v>0.84299902900000001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246-432B-BA9C-10D667445B05}"/>
            </c:ext>
          </c:extLst>
        </c:ser>
        <c:ser>
          <c:idx val="9"/>
          <c:order val="9"/>
          <c:tx>
            <c:strRef>
              <c:f>Feuil1!$K$54</c:f>
              <c:strCache>
                <c:ptCount val="1"/>
                <c:pt idx="0">
                  <c:v>2009</c:v>
                </c:pt>
              </c:strCache>
            </c:strRef>
          </c:tx>
          <c:spPr>
            <a:ln w="34925" cap="rnd">
              <a:solidFill>
                <a:schemeClr val="accent4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Feuil1!$A$55:$A$66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Feuil1!$K$55:$K$66</c:f>
              <c:numCache>
                <c:formatCode>General</c:formatCode>
                <c:ptCount val="12"/>
                <c:pt idx="0">
                  <c:v>0.86141564400000004</c:v>
                </c:pt>
                <c:pt idx="1">
                  <c:v>0.84471837599999999</c:v>
                </c:pt>
                <c:pt idx="2">
                  <c:v>0.78816477299999999</c:v>
                </c:pt>
                <c:pt idx="3">
                  <c:v>0.80060693400000005</c:v>
                </c:pt>
                <c:pt idx="4">
                  <c:v>0.68974818299999996</c:v>
                </c:pt>
                <c:pt idx="5">
                  <c:v>0.70661251300000005</c:v>
                </c:pt>
                <c:pt idx="6">
                  <c:v>0.65238523699999995</c:v>
                </c:pt>
                <c:pt idx="7">
                  <c:v>0.65814264600000005</c:v>
                </c:pt>
                <c:pt idx="8">
                  <c:v>0.53204855200000001</c:v>
                </c:pt>
                <c:pt idx="9">
                  <c:v>0.83406698300000004</c:v>
                </c:pt>
                <c:pt idx="10">
                  <c:v>0.86539885599999999</c:v>
                </c:pt>
                <c:pt idx="11">
                  <c:v>0.88292378199999999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246-432B-BA9C-10D667445B05}"/>
            </c:ext>
          </c:extLst>
        </c:ser>
        <c:ser>
          <c:idx val="10"/>
          <c:order val="10"/>
          <c:tx>
            <c:strRef>
              <c:f>Feuil1!$L$54</c:f>
              <c:strCache>
                <c:ptCount val="1"/>
                <c:pt idx="0">
                  <c:v>2010</c:v>
                </c:pt>
              </c:strCache>
            </c:strRef>
          </c:tx>
          <c:spPr>
            <a:ln w="34925" cap="rnd">
              <a:solidFill>
                <a:schemeClr val="accent5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Feuil1!$A$55:$A$66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Feuil1!$L$55:$L$66</c:f>
              <c:numCache>
                <c:formatCode>General</c:formatCode>
                <c:ptCount val="12"/>
                <c:pt idx="0">
                  <c:v>0.860540741</c:v>
                </c:pt>
                <c:pt idx="1">
                  <c:v>0.86687328200000002</c:v>
                </c:pt>
                <c:pt idx="2">
                  <c:v>0.72847884200000002</c:v>
                </c:pt>
                <c:pt idx="3">
                  <c:v>0.74587149900000005</c:v>
                </c:pt>
                <c:pt idx="4">
                  <c:v>0.66828458899999998</c:v>
                </c:pt>
                <c:pt idx="5">
                  <c:v>0.71456434700000004</c:v>
                </c:pt>
                <c:pt idx="6">
                  <c:v>0.56496546000000003</c:v>
                </c:pt>
                <c:pt idx="7">
                  <c:v>0.64740206899999997</c:v>
                </c:pt>
                <c:pt idx="8">
                  <c:v>0.73537076899999998</c:v>
                </c:pt>
                <c:pt idx="9">
                  <c:v>0.83744755699999995</c:v>
                </c:pt>
                <c:pt idx="10">
                  <c:v>0.87077038500000004</c:v>
                </c:pt>
                <c:pt idx="11">
                  <c:v>0.86295708199999999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246-432B-BA9C-10D667445B05}"/>
            </c:ext>
          </c:extLst>
        </c:ser>
        <c:ser>
          <c:idx val="11"/>
          <c:order val="11"/>
          <c:tx>
            <c:strRef>
              <c:f>Feuil1!$M$54</c:f>
              <c:strCache>
                <c:ptCount val="1"/>
                <c:pt idx="0">
                  <c:v>2011</c:v>
                </c:pt>
              </c:strCache>
            </c:strRef>
          </c:tx>
          <c:spPr>
            <a:ln w="34925" cap="rnd">
              <a:solidFill>
                <a:schemeClr val="accent6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Feuil1!$A$55:$A$66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Feuil1!$M$55:$M$66</c:f>
              <c:numCache>
                <c:formatCode>General</c:formatCode>
                <c:ptCount val="12"/>
                <c:pt idx="0">
                  <c:v>0.86294272299999997</c:v>
                </c:pt>
                <c:pt idx="1">
                  <c:v>0.86697343199999999</c:v>
                </c:pt>
                <c:pt idx="2">
                  <c:v>0.85966889599999996</c:v>
                </c:pt>
                <c:pt idx="3">
                  <c:v>0.726994853</c:v>
                </c:pt>
                <c:pt idx="4">
                  <c:v>0.80165286800000002</c:v>
                </c:pt>
                <c:pt idx="5">
                  <c:v>0.75388850600000001</c:v>
                </c:pt>
                <c:pt idx="6">
                  <c:v>0.69908614300000005</c:v>
                </c:pt>
                <c:pt idx="7">
                  <c:v>0.72989478699999999</c:v>
                </c:pt>
                <c:pt idx="8">
                  <c:v>0.76117215699999996</c:v>
                </c:pt>
                <c:pt idx="9">
                  <c:v>0.77206518199999996</c:v>
                </c:pt>
                <c:pt idx="10">
                  <c:v>0.85795239300000004</c:v>
                </c:pt>
                <c:pt idx="11">
                  <c:v>0.85231041799999996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246-432B-BA9C-10D667445B05}"/>
            </c:ext>
          </c:extLst>
        </c:ser>
        <c:ser>
          <c:idx val="12"/>
          <c:order val="12"/>
          <c:tx>
            <c:strRef>
              <c:f>Feuil1!$N$54</c:f>
              <c:strCache>
                <c:ptCount val="1"/>
                <c:pt idx="0">
                  <c:v>2013</c:v>
                </c:pt>
              </c:strCache>
            </c:strRef>
          </c:tx>
          <c:spPr>
            <a:ln w="3492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Feuil1!$A$55:$A$66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Feuil1!$N$55:$N$66</c:f>
              <c:numCache>
                <c:formatCode>General</c:formatCode>
                <c:ptCount val="12"/>
                <c:pt idx="0">
                  <c:v>0.75054320500000005</c:v>
                </c:pt>
                <c:pt idx="1">
                  <c:v>0.85516772200000002</c:v>
                </c:pt>
                <c:pt idx="2">
                  <c:v>0.87410336600000005</c:v>
                </c:pt>
                <c:pt idx="3">
                  <c:v>0.79537305000000003</c:v>
                </c:pt>
                <c:pt idx="4">
                  <c:v>0.79680985699999995</c:v>
                </c:pt>
                <c:pt idx="5">
                  <c:v>0.70096129500000004</c:v>
                </c:pt>
                <c:pt idx="6">
                  <c:v>0.68553626599999995</c:v>
                </c:pt>
                <c:pt idx="7">
                  <c:v>0.75011157699999997</c:v>
                </c:pt>
                <c:pt idx="8">
                  <c:v>0.82004426200000002</c:v>
                </c:pt>
                <c:pt idx="9">
                  <c:v>0.83631823500000002</c:v>
                </c:pt>
                <c:pt idx="10">
                  <c:v>0.87872923400000003</c:v>
                </c:pt>
                <c:pt idx="11">
                  <c:v>0.89151364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4246-432B-BA9C-10D667445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477744"/>
        <c:axId val="173055536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Feuil1!$B$54</c15:sqref>
                        </c15:formulaRef>
                      </c:ext>
                    </c:extLst>
                    <c:strCache>
                      <c:ptCount val="1"/>
                      <c:pt idx="0">
                        <c:v>2000</c:v>
                      </c:pt>
                    </c:strCache>
                  </c:strRef>
                </c:tx>
                <c:spPr>
                  <a:ln w="34925" cap="rnd">
                    <a:solidFill>
                      <a:schemeClr val="accent1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Feuil1!$A$55:$A$66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Feuil1!$B$55:$B$66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0.61025184899999996</c:v>
                      </c:pt>
                      <c:pt idx="1">
                        <c:v>0.589772356</c:v>
                      </c:pt>
                      <c:pt idx="2">
                        <c:v>0.59508500200000003</c:v>
                      </c:pt>
                      <c:pt idx="3">
                        <c:v>0.69966446699999996</c:v>
                      </c:pt>
                      <c:pt idx="4">
                        <c:v>0.57662608299999996</c:v>
                      </c:pt>
                      <c:pt idx="5">
                        <c:v>0.54192479000000005</c:v>
                      </c:pt>
                      <c:pt idx="6">
                        <c:v>0.65912765399999995</c:v>
                      </c:pt>
                      <c:pt idx="7">
                        <c:v>0.80216769899999996</c:v>
                      </c:pt>
                      <c:pt idx="8">
                        <c:v>0.86747121199999999</c:v>
                      </c:pt>
                      <c:pt idx="9">
                        <c:v>0.83525238800000001</c:v>
                      </c:pt>
                      <c:pt idx="10">
                        <c:v>0.89151364</c:v>
                      </c:pt>
                      <c:pt idx="11">
                        <c:v>0.89151364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5-4246-432B-BA9C-10D667445B05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Feuil1!$C$54</c15:sqref>
                        </c15:formulaRef>
                      </c:ext>
                    </c:extLst>
                    <c:strCache>
                      <c:ptCount val="1"/>
                      <c:pt idx="0">
                        <c:v>2001</c:v>
                      </c:pt>
                    </c:strCache>
                  </c:strRef>
                </c:tx>
                <c:spPr>
                  <a:ln w="34925" cap="rnd">
                    <a:solidFill>
                      <a:schemeClr val="accent2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Feuil1!$A$55:$A$66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Feuil1!$C$55:$C$66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0.85994071599999999</c:v>
                      </c:pt>
                      <c:pt idx="1">
                        <c:v>0.83597878999999997</c:v>
                      </c:pt>
                      <c:pt idx="2">
                        <c:v>0.82323255699999998</c:v>
                      </c:pt>
                      <c:pt idx="3">
                        <c:v>0.67900534899999998</c:v>
                      </c:pt>
                      <c:pt idx="4">
                        <c:v>0.850983355</c:v>
                      </c:pt>
                      <c:pt idx="5">
                        <c:v>0.69706967799999997</c:v>
                      </c:pt>
                      <c:pt idx="6">
                        <c:v>0.68800549499999997</c:v>
                      </c:pt>
                      <c:pt idx="7">
                        <c:v>0.635000181</c:v>
                      </c:pt>
                      <c:pt idx="8">
                        <c:v>0.54610011599999997</c:v>
                      </c:pt>
                      <c:pt idx="9">
                        <c:v>0.76737493899999998</c:v>
                      </c:pt>
                      <c:pt idx="10">
                        <c:v>0.79472718899999995</c:v>
                      </c:pt>
                      <c:pt idx="11">
                        <c:v>0.87301247000000004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6-4246-432B-BA9C-10D667445B05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Feuil1!$D$54</c15:sqref>
                        </c15:formulaRef>
                      </c:ext>
                    </c:extLst>
                    <c:strCache>
                      <c:ptCount val="1"/>
                      <c:pt idx="0">
                        <c:v>2002</c:v>
                      </c:pt>
                    </c:strCache>
                  </c:strRef>
                </c:tx>
                <c:spPr>
                  <a:ln w="34925" cap="rnd">
                    <a:solidFill>
                      <a:schemeClr val="accent3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Feuil1!$A$55:$A$66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Feuil1!$D$55:$D$66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0.85367805399999996</c:v>
                      </c:pt>
                      <c:pt idx="1">
                        <c:v>0.79558159799999995</c:v>
                      </c:pt>
                      <c:pt idx="2">
                        <c:v>0.77245375000000005</c:v>
                      </c:pt>
                      <c:pt idx="3">
                        <c:v>0.84471837599999999</c:v>
                      </c:pt>
                      <c:pt idx="4">
                        <c:v>0.779328727</c:v>
                      </c:pt>
                      <c:pt idx="5">
                        <c:v>0.61133116899999995</c:v>
                      </c:pt>
                      <c:pt idx="6">
                        <c:v>0.59234497699999999</c:v>
                      </c:pt>
                      <c:pt idx="7">
                        <c:v>0.69087297800000003</c:v>
                      </c:pt>
                      <c:pt idx="8">
                        <c:v>0.673912489</c:v>
                      </c:pt>
                      <c:pt idx="9">
                        <c:v>0.74136762499999997</c:v>
                      </c:pt>
                      <c:pt idx="10">
                        <c:v>0.81597427199999994</c:v>
                      </c:pt>
                      <c:pt idx="11">
                        <c:v>0.86908823499999999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7-4246-432B-BA9C-10D667445B05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Feuil1!$E$54</c15:sqref>
                        </c15:formulaRef>
                      </c:ext>
                    </c:extLst>
                    <c:strCache>
                      <c:ptCount val="1"/>
                      <c:pt idx="0">
                        <c:v>2003</c:v>
                      </c:pt>
                    </c:strCache>
                  </c:strRef>
                </c:tx>
                <c:spPr>
                  <a:ln w="34925" cap="rnd">
                    <a:solidFill>
                      <a:schemeClr val="accent4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Feuil1!$A$55:$A$66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Feuil1!$E$55:$E$66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0.86877435700000005</c:v>
                      </c:pt>
                      <c:pt idx="1">
                        <c:v>0.79510733700000003</c:v>
                      </c:pt>
                      <c:pt idx="2">
                        <c:v>0.81532588699999997</c:v>
                      </c:pt>
                      <c:pt idx="3">
                        <c:v>0.76095602799999995</c:v>
                      </c:pt>
                      <c:pt idx="4">
                        <c:v>0.63152354399999999</c:v>
                      </c:pt>
                      <c:pt idx="5">
                        <c:v>0.60700721499999999</c:v>
                      </c:pt>
                      <c:pt idx="6">
                        <c:v>0.65733573000000001</c:v>
                      </c:pt>
                      <c:pt idx="7">
                        <c:v>0.58988809499999995</c:v>
                      </c:pt>
                      <c:pt idx="8">
                        <c:v>0.67806662600000001</c:v>
                      </c:pt>
                      <c:pt idx="9">
                        <c:v>0.77028206899999996</c:v>
                      </c:pt>
                      <c:pt idx="10">
                        <c:v>0.85698357700000005</c:v>
                      </c:pt>
                      <c:pt idx="11">
                        <c:v>0.83673016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8-4246-432B-BA9C-10D667445B05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Feuil1!$F$54</c15:sqref>
                        </c15:formulaRef>
                      </c:ext>
                    </c:extLst>
                    <c:strCache>
                      <c:ptCount val="1"/>
                      <c:pt idx="0">
                        <c:v>2004</c:v>
                      </c:pt>
                    </c:strCache>
                  </c:strRef>
                </c:tx>
                <c:spPr>
                  <a:ln w="34925" cap="rnd">
                    <a:solidFill>
                      <a:schemeClr val="accent5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Feuil1!$A$55:$A$66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Feuil1!$F$55:$F$66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0.874939468</c:v>
                      </c:pt>
                      <c:pt idx="1">
                        <c:v>0.83107886399999997</c:v>
                      </c:pt>
                      <c:pt idx="2">
                        <c:v>0.75233834499999996</c:v>
                      </c:pt>
                      <c:pt idx="3">
                        <c:v>0.76969456000000003</c:v>
                      </c:pt>
                      <c:pt idx="4">
                        <c:v>0.81489794900000001</c:v>
                      </c:pt>
                      <c:pt idx="5">
                        <c:v>0.69296322200000005</c:v>
                      </c:pt>
                      <c:pt idx="6">
                        <c:v>0.55095960700000002</c:v>
                      </c:pt>
                      <c:pt idx="7">
                        <c:v>0.72334195899999998</c:v>
                      </c:pt>
                      <c:pt idx="8">
                        <c:v>0.71814414299999996</c:v>
                      </c:pt>
                      <c:pt idx="9">
                        <c:v>0.81076394500000004</c:v>
                      </c:pt>
                      <c:pt idx="10">
                        <c:v>0.83374123700000002</c:v>
                      </c:pt>
                      <c:pt idx="11">
                        <c:v>0.85384225199999997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9-4246-432B-BA9C-10D667445B05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Feuil1!$G$54</c15:sqref>
                        </c15:formulaRef>
                      </c:ext>
                    </c:extLst>
                    <c:strCache>
                      <c:ptCount val="1"/>
                      <c:pt idx="0">
                        <c:v>2005</c:v>
                      </c:pt>
                    </c:strCache>
                  </c:strRef>
                </c:tx>
                <c:spPr>
                  <a:ln w="34925" cap="rnd">
                    <a:solidFill>
                      <a:schemeClr val="accent6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Feuil1!$A$55:$A$66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Feuil1!$G$55:$G$66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0.83578650099999996</c:v>
                      </c:pt>
                      <c:pt idx="1">
                        <c:v>0.82838711499999995</c:v>
                      </c:pt>
                      <c:pt idx="2">
                        <c:v>0.85665243099999999</c:v>
                      </c:pt>
                      <c:pt idx="3">
                        <c:v>0.72800579399999998</c:v>
                      </c:pt>
                      <c:pt idx="4">
                        <c:v>0.67757932200000004</c:v>
                      </c:pt>
                      <c:pt idx="5">
                        <c:v>0.74395232600000005</c:v>
                      </c:pt>
                      <c:pt idx="6">
                        <c:v>0.57440294800000002</c:v>
                      </c:pt>
                      <c:pt idx="7">
                        <c:v>0.58219733600000001</c:v>
                      </c:pt>
                      <c:pt idx="8">
                        <c:v>0.688279207</c:v>
                      </c:pt>
                      <c:pt idx="9">
                        <c:v>0.79935714999999996</c:v>
                      </c:pt>
                      <c:pt idx="10">
                        <c:v>0.84428101099999997</c:v>
                      </c:pt>
                      <c:pt idx="11">
                        <c:v>0.82504282500000004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A-4246-432B-BA9C-10D667445B05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Feuil1!$H$54</c15:sqref>
                        </c15:formulaRef>
                      </c:ext>
                    </c:extLst>
                    <c:strCache>
                      <c:ptCount val="1"/>
                      <c:pt idx="0">
                        <c:v>2006</c:v>
                      </c:pt>
                    </c:strCache>
                  </c:strRef>
                </c:tx>
                <c:spPr>
                  <a:ln w="3492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Feuil1!$A$55:$A$66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Feuil1!$H$55:$H$66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0.86534727300000003</c:v>
                      </c:pt>
                      <c:pt idx="1">
                        <c:v>0.84073204999999995</c:v>
                      </c:pt>
                      <c:pt idx="2">
                        <c:v>0.796659063</c:v>
                      </c:pt>
                      <c:pt idx="3">
                        <c:v>0.66474287700000001</c:v>
                      </c:pt>
                      <c:pt idx="4">
                        <c:v>0.72833698300000005</c:v>
                      </c:pt>
                      <c:pt idx="5">
                        <c:v>0.64156338499999999</c:v>
                      </c:pt>
                      <c:pt idx="6">
                        <c:v>0.58360348900000003</c:v>
                      </c:pt>
                      <c:pt idx="7">
                        <c:v>0.64720207399999996</c:v>
                      </c:pt>
                      <c:pt idx="8">
                        <c:v>0.70752079099999998</c:v>
                      </c:pt>
                      <c:pt idx="9">
                        <c:v>0.75256023000000005</c:v>
                      </c:pt>
                      <c:pt idx="10">
                        <c:v>0.86335058399999998</c:v>
                      </c:pt>
                      <c:pt idx="11">
                        <c:v>0.79463204899999995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B-4246-432B-BA9C-10D667445B05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Feuil1!$I$54</c15:sqref>
                        </c15:formulaRef>
                      </c:ext>
                    </c:extLst>
                    <c:strCache>
                      <c:ptCount val="1"/>
                      <c:pt idx="0">
                        <c:v>2007</c:v>
                      </c:pt>
                    </c:strCache>
                  </c:strRef>
                </c:tx>
                <c:spPr>
                  <a:ln w="3492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Feuil1!$A$55:$A$66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Feuil1!$I$55:$I$66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0.79310424099999999</c:v>
                      </c:pt>
                      <c:pt idx="1">
                        <c:v>0.82021023199999998</c:v>
                      </c:pt>
                      <c:pt idx="2">
                        <c:v>0.83272851199999998</c:v>
                      </c:pt>
                      <c:pt idx="3">
                        <c:v>0.82968799999999998</c:v>
                      </c:pt>
                      <c:pt idx="4">
                        <c:v>0.71080961899999995</c:v>
                      </c:pt>
                      <c:pt idx="5">
                        <c:v>0.70062693600000003</c:v>
                      </c:pt>
                      <c:pt idx="6">
                        <c:v>0.63941808300000003</c:v>
                      </c:pt>
                      <c:pt idx="7">
                        <c:v>0.59200805099999998</c:v>
                      </c:pt>
                      <c:pt idx="8">
                        <c:v>0.66947573000000005</c:v>
                      </c:pt>
                      <c:pt idx="9">
                        <c:v>0.78433665799999996</c:v>
                      </c:pt>
                      <c:pt idx="10">
                        <c:v>0.83393678800000004</c:v>
                      </c:pt>
                      <c:pt idx="11">
                        <c:v>0.84709833700000003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C-4246-432B-BA9C-10D667445B05}"/>
                  </c:ext>
                </c:extLst>
              </c15:ser>
            </c15:filteredLineSeries>
          </c:ext>
        </c:extLst>
      </c:lineChart>
      <c:catAx>
        <c:axId val="16947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055536"/>
        <c:crosses val="autoZero"/>
        <c:auto val="1"/>
        <c:lblAlgn val="ctr"/>
        <c:lblOffset val="100"/>
        <c:noMultiLvlLbl val="0"/>
      </c:catAx>
      <c:valAx>
        <c:axId val="173055536"/>
        <c:scaling>
          <c:orientation val="minMax"/>
          <c:max val="0.9"/>
          <c:min val="0.5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477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5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5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85ACC-7566-4D45-A985-3729A2E65168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4824E-09F4-6D40-98EA-9D82F5F584E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2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1pPr>
    <a:lvl2pPr marL="342632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2pPr>
    <a:lvl3pPr marL="685263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3pPr>
    <a:lvl4pPr marL="1027893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4pPr>
    <a:lvl5pPr marL="1370525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5pPr>
    <a:lvl6pPr marL="1713156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6pPr>
    <a:lvl7pPr marL="2055788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7pPr>
    <a:lvl8pPr marL="2398418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8pPr>
    <a:lvl9pPr marL="2741049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96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3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85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24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185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71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10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ight, night sky&#10;&#10;Description automatically generated">
            <a:extLst>
              <a:ext uri="{FF2B5EF4-FFF2-40B4-BE49-F238E27FC236}">
                <a16:creationId xmlns:a16="http://schemas.microsoft.com/office/drawing/2014/main" xmlns="" id="{8EE887FA-C0FC-E342-ABF2-9814A05C2E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40"/>
            <a:ext cx="9144000" cy="51428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E505C7F-A6CF-D248-952C-36F2040C641E}"/>
              </a:ext>
            </a:extLst>
          </p:cNvPr>
          <p:cNvSpPr/>
          <p:nvPr userDrawn="1"/>
        </p:nvSpPr>
        <p:spPr>
          <a:xfrm>
            <a:off x="1" y="4876244"/>
            <a:ext cx="9144000" cy="256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6CC5158-FDC6-F940-91AB-3B9665AAF961}"/>
              </a:ext>
            </a:extLst>
          </p:cNvPr>
          <p:cNvSpPr txBox="1"/>
          <p:nvPr userDrawn="1"/>
        </p:nvSpPr>
        <p:spPr>
          <a:xfrm>
            <a:off x="7920635" y="4895301"/>
            <a:ext cx="1075157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1BF5C8F-818D-D540-B729-29710F7029AD}"/>
              </a:ext>
            </a:extLst>
          </p:cNvPr>
          <p:cNvSpPr/>
          <p:nvPr userDrawn="1"/>
        </p:nvSpPr>
        <p:spPr>
          <a:xfrm>
            <a:off x="123276" y="4875274"/>
            <a:ext cx="3772372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FE79601-E553-A349-BA44-52D590EC0A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51778" y="283003"/>
            <a:ext cx="1879332" cy="4981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77CE3A-71B4-EA4B-9350-586F5C9571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4288" y="287283"/>
            <a:ext cx="1967734" cy="49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8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xmlns="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8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xmlns="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0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xmlns="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2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xmlns="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7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xmlns="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2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xmlns="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3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>
            <a:extLst>
              <a:ext uri="{FF2B5EF4-FFF2-40B4-BE49-F238E27FC236}">
                <a16:creationId xmlns:a16="http://schemas.microsoft.com/office/drawing/2014/main" xmlns="" id="{EEF774D5-8E1F-6744-9E49-DB689041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3903" y="1898347"/>
            <a:ext cx="10691813" cy="148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GB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Statistical 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</a:rPr>
              <a:t>study of the Cs-137 detections at RN43 </a:t>
            </a:r>
            <a:r>
              <a:rPr lang="en-GB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station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endParaRPr lang="en-US" sz="2197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Mohamed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Mahmoud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Mounja</a:t>
            </a:r>
            <a:r>
              <a:rPr lang="en-US" sz="1600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Claudia 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Sanguigni</a:t>
            </a:r>
            <a:r>
              <a:rPr lang="it-IT" sz="1600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2</a:t>
            </a:r>
            <a:r>
              <a:rPr lang="en-US" sz="1600" dirty="0" smtClean="0">
                <a:solidFill>
                  <a:schemeClr val="bg1"/>
                </a:solidFill>
                <a:latin typeface="Avenir Book" charset="0"/>
                <a:ea typeface="Avenir Book" charset="0"/>
              </a:rPr>
              <a:t>; 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Antonietta Rizzo</a:t>
            </a:r>
            <a:r>
              <a:rPr lang="it-IT" sz="16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2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; Giuseppe Ottaviano</a:t>
            </a:r>
            <a:r>
              <a:rPr lang="it-IT" sz="16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2</a:t>
            </a:r>
            <a:endParaRPr lang="it-IT" sz="1600" dirty="0" smtClean="0">
              <a:solidFill>
                <a:schemeClr val="bg1"/>
              </a:solidFill>
              <a:latin typeface="Arial" panose="020B0604020202020204" pitchFamily="34" charset="0"/>
              <a:ea typeface="Avenir Book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GB" sz="1200" i="1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</a:t>
            </a:r>
            <a:r>
              <a:rPr lang="en-GB" sz="1200" i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Mauritania </a:t>
            </a:r>
            <a:r>
              <a:rPr lang="en-GB" sz="1200" i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National Authority of Radiation, Safety and Nuclear Security (ARSN), Nouakchott, </a:t>
            </a:r>
            <a:r>
              <a:rPr lang="en-GB" sz="1200" i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Mauritania</a:t>
            </a:r>
            <a:endParaRPr lang="en-GB" sz="1200" i="1" dirty="0">
              <a:solidFill>
                <a:schemeClr val="bg1"/>
              </a:solidFill>
              <a:latin typeface="Arial" panose="020B0604020202020204" pitchFamily="34" charset="0"/>
              <a:ea typeface="Avenir Book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it-IT" sz="12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2</a:t>
            </a:r>
            <a:r>
              <a:rPr lang="en-GB" sz="1200" i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Italian </a:t>
            </a:r>
            <a:r>
              <a:rPr lang="en-GB" sz="1200" i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National Agency for New Technologies, Energy and Sustainable Economic Development (ENEA), Italy</a:t>
            </a:r>
          </a:p>
          <a:p>
            <a:pPr algn="ctr" eaLnBrk="0" hangingPunct="0">
              <a:lnSpc>
                <a:spcPts val="1586"/>
              </a:lnSpc>
            </a:pPr>
            <a:r>
              <a:rPr lang="it-IT" sz="14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endParaRPr lang="en-US" sz="900" dirty="0">
              <a:solidFill>
                <a:schemeClr val="bg1"/>
              </a:solidFill>
            </a:endParaRPr>
          </a:p>
          <a:p>
            <a:pPr algn="ctr" eaLnBrk="0" hangingPunct="0">
              <a:spcBef>
                <a:spcPts val="91"/>
              </a:spcBef>
            </a:pPr>
            <a:endParaRPr lang="en-US" sz="952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C501917-BF0A-C54B-AB4E-B0C62C356E93}"/>
              </a:ext>
            </a:extLst>
          </p:cNvPr>
          <p:cNvSpPr txBox="1"/>
          <p:nvPr/>
        </p:nvSpPr>
        <p:spPr>
          <a:xfrm>
            <a:off x="3114462" y="3293145"/>
            <a:ext cx="2836838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O2.4-406</a:t>
            </a:r>
            <a:endParaRPr lang="x-none" sz="140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C006C578-08F3-425F-B2C9-9DE75DEDB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329" y="4034942"/>
            <a:ext cx="1640260" cy="73225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175" y="3753705"/>
            <a:ext cx="895226" cy="100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6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44A9686-9B15-6A49-B731-8C1372F7BCED}"/>
              </a:ext>
            </a:extLst>
          </p:cNvPr>
          <p:cNvSpPr txBox="1"/>
          <p:nvPr/>
        </p:nvSpPr>
        <p:spPr>
          <a:xfrm rot="16200000">
            <a:off x="-1779940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xmlns="" id="{4039C0CC-243D-CE46-B51C-D0D8D7417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11228"/>
            <a:ext cx="5733143" cy="89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GB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Statistical </a:t>
            </a: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</a:rPr>
              <a:t>study of the Cs-137 detections at RN43 </a:t>
            </a:r>
            <a:r>
              <a:rPr lang="en-GB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station</a:t>
            </a:r>
          </a:p>
          <a:p>
            <a:pPr algn="ctr" eaLnBrk="0" hangingPunct="0">
              <a:lnSpc>
                <a:spcPts val="1586"/>
              </a:lnSpc>
            </a:pP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200"/>
              </a:lnSpc>
            </a:pP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M. M. 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Mounja</a:t>
            </a:r>
            <a:r>
              <a:rPr lang="en-US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1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, </a:t>
            </a:r>
            <a:r>
              <a:rPr lang="it-IT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C. 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Sanguigni</a:t>
            </a: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; </a:t>
            </a:r>
            <a:r>
              <a:rPr lang="it-IT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A. 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Rizzo</a:t>
            </a: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; </a:t>
            </a:r>
            <a:r>
              <a:rPr lang="it-IT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g. 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Ottaviano</a:t>
            </a: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ts val="1200"/>
              </a:lnSpc>
            </a:pPr>
            <a:r>
              <a:rPr lang="en-GB" sz="900" i="1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1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Mauritania National Authority of Radiation, Safety and Nuclear Security (ARSN), Nouakchott, Mauritania</a:t>
            </a:r>
          </a:p>
          <a:p>
            <a:pPr algn="ctr" eaLnBrk="0" hangingPunct="0">
              <a:lnSpc>
                <a:spcPts val="1200"/>
              </a:lnSpc>
            </a:pP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Italian National Agency for New Technologies, Energy and Sustainable Economic Development (ENEA), </a:t>
            </a:r>
            <a:r>
              <a:rPr lang="en-GB" sz="900" i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Italy</a:t>
            </a: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]</a:t>
            </a:r>
            <a:endParaRPr lang="en-US" sz="9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xmlns="" id="{38902C2E-D846-7548-87D5-46DC03C317C9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O2.4-406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591267" y="1153886"/>
            <a:ext cx="44413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of Cs-137 </a:t>
            </a:r>
            <a:r>
              <a:rPr 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exhibits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asymmetry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10" y="919779"/>
            <a:ext cx="3987157" cy="3844441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674914" y="1763486"/>
            <a:ext cx="211712" cy="20102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tangolo 11"/>
          <p:cNvSpPr/>
          <p:nvPr/>
        </p:nvSpPr>
        <p:spPr>
          <a:xfrm>
            <a:off x="2421377" y="4332514"/>
            <a:ext cx="1228965" cy="195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asellaDiTesto 4"/>
          <p:cNvSpPr txBox="1"/>
          <p:nvPr/>
        </p:nvSpPr>
        <p:spPr>
          <a:xfrm>
            <a:off x="684050" y="1657589"/>
            <a:ext cx="400110" cy="222202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observations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15886" y="4412343"/>
            <a:ext cx="1328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intervals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98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2"/>
          <a:stretch>
            <a:fillRect/>
          </a:stretch>
        </p:blipFill>
        <p:spPr>
          <a:xfrm>
            <a:off x="755432" y="1008345"/>
            <a:ext cx="4899932" cy="382124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413829" y="1103086"/>
            <a:ext cx="35124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Cs-137 </a:t>
            </a:r>
            <a:r>
              <a:rPr lang="it-IT" sz="2800" dirty="0" err="1" smtClean="0"/>
              <a:t>distribution</a:t>
            </a:r>
            <a:r>
              <a:rPr lang="it-IT" sz="2800" dirty="0" smtClean="0"/>
              <a:t> </a:t>
            </a:r>
            <a:r>
              <a:rPr lang="it-IT" sz="2800" dirty="0" err="1" smtClean="0"/>
              <a:t>graph</a:t>
            </a:r>
            <a:r>
              <a:rPr lang="it-IT" sz="2800" dirty="0" smtClean="0"/>
              <a:t> (2008-2018) </a:t>
            </a:r>
            <a:r>
              <a:rPr lang="it-IT" sz="2800" dirty="0" err="1" smtClean="0"/>
              <a:t>after</a:t>
            </a:r>
            <a:r>
              <a:rPr lang="it-IT" sz="2800" dirty="0" smtClean="0"/>
              <a:t> Box-</a:t>
            </a:r>
            <a:r>
              <a:rPr lang="it-IT" sz="2800" dirty="0" err="1" smtClean="0"/>
              <a:t>Cox</a:t>
            </a:r>
            <a:r>
              <a:rPr lang="it-IT" sz="2800" dirty="0" smtClean="0"/>
              <a:t> </a:t>
            </a:r>
            <a:r>
              <a:rPr lang="it-IT" sz="2800" dirty="0" err="1" smtClean="0"/>
              <a:t>transformation</a:t>
            </a:r>
            <a:endParaRPr lang="en-GB" sz="2800" dirty="0"/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xmlns="" id="{4039C0CC-243D-CE46-B51C-D0D8D7417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11228"/>
            <a:ext cx="5733143" cy="89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GB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Statistical </a:t>
            </a: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</a:rPr>
              <a:t>study of the Cs-137 detections at RN43 </a:t>
            </a:r>
            <a:r>
              <a:rPr lang="en-GB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station</a:t>
            </a:r>
          </a:p>
          <a:p>
            <a:pPr algn="ctr" eaLnBrk="0" hangingPunct="0">
              <a:lnSpc>
                <a:spcPts val="1586"/>
              </a:lnSpc>
            </a:pP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200"/>
              </a:lnSpc>
            </a:pP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M. M. 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Mounja</a:t>
            </a:r>
            <a:r>
              <a:rPr lang="en-US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1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, </a:t>
            </a:r>
            <a:r>
              <a:rPr lang="it-IT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C. 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Sanguigni</a:t>
            </a: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; </a:t>
            </a:r>
            <a:r>
              <a:rPr lang="it-IT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A. 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Rizzo</a:t>
            </a: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; </a:t>
            </a:r>
            <a:r>
              <a:rPr lang="it-IT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g. 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Ottaviano</a:t>
            </a: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ts val="1200"/>
              </a:lnSpc>
            </a:pPr>
            <a:r>
              <a:rPr lang="en-GB" sz="900" i="1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1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Mauritania National Authority of Radiation, Safety and Nuclear Security (ARSN), Nouakchott, Mauritania</a:t>
            </a:r>
          </a:p>
          <a:p>
            <a:pPr algn="ctr" eaLnBrk="0" hangingPunct="0">
              <a:lnSpc>
                <a:spcPts val="1200"/>
              </a:lnSpc>
            </a:pP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Italian National Agency for New Technologies, Energy and Sustainable Economic Development (ENEA), </a:t>
            </a:r>
            <a:r>
              <a:rPr lang="en-GB" sz="900" i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Italy</a:t>
            </a: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]</a:t>
            </a:r>
            <a:endParaRPr lang="en-US" sz="9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xmlns="" id="{38902C2E-D846-7548-87D5-46DC03C317C9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O2.4-406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xmlns="" id="{B44A9686-9B15-6A49-B731-8C1372F7BCED}"/>
              </a:ext>
            </a:extLst>
          </p:cNvPr>
          <p:cNvSpPr txBox="1"/>
          <p:nvPr/>
        </p:nvSpPr>
        <p:spPr>
          <a:xfrm rot="16200000">
            <a:off x="-1779940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96857" y="1647371"/>
            <a:ext cx="400110" cy="222202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observations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883125" y="1763486"/>
            <a:ext cx="211712" cy="20102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ttangolo 13"/>
          <p:cNvSpPr/>
          <p:nvPr/>
        </p:nvSpPr>
        <p:spPr>
          <a:xfrm>
            <a:off x="2842553" y="4386848"/>
            <a:ext cx="2266063" cy="243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asellaDiTesto 14"/>
          <p:cNvSpPr txBox="1"/>
          <p:nvPr/>
        </p:nvSpPr>
        <p:spPr>
          <a:xfrm>
            <a:off x="3164114" y="4232959"/>
            <a:ext cx="1328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intervals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34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38629" y="998036"/>
            <a:ext cx="6101261" cy="3649889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68D29476-7660-1049-BF58-5DE19B373679}"/>
              </a:ext>
            </a:extLst>
          </p:cNvPr>
          <p:cNvSpPr txBox="1"/>
          <p:nvPr/>
        </p:nvSpPr>
        <p:spPr>
          <a:xfrm rot="16200000">
            <a:off x="-1779943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2" name="Ovale 1"/>
          <p:cNvSpPr/>
          <p:nvPr/>
        </p:nvSpPr>
        <p:spPr>
          <a:xfrm>
            <a:off x="2525486" y="1640114"/>
            <a:ext cx="1001485" cy="4717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asellaDiTesto 4"/>
          <p:cNvSpPr txBox="1"/>
          <p:nvPr/>
        </p:nvSpPr>
        <p:spPr>
          <a:xfrm>
            <a:off x="2525486" y="1364343"/>
            <a:ext cx="1342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rgbClr val="FF0000"/>
                </a:solidFill>
              </a:rPr>
              <a:t>Fukushima </a:t>
            </a:r>
            <a:r>
              <a:rPr lang="it-IT" sz="1100" b="1" dirty="0" err="1" smtClean="0">
                <a:solidFill>
                  <a:srgbClr val="FF0000"/>
                </a:solidFill>
              </a:rPr>
              <a:t>events</a:t>
            </a:r>
            <a:endParaRPr lang="en-GB" sz="1100" b="1" dirty="0">
              <a:solidFill>
                <a:srgbClr val="FF0000"/>
              </a:solidFill>
            </a:endParaRP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xmlns="" id="{4039C0CC-243D-CE46-B51C-D0D8D7417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11228"/>
            <a:ext cx="5733143" cy="89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GB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Statistical </a:t>
            </a: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</a:rPr>
              <a:t>study of the Cs-137 detections at RN43 </a:t>
            </a:r>
            <a:r>
              <a:rPr lang="en-GB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station</a:t>
            </a:r>
          </a:p>
          <a:p>
            <a:pPr algn="ctr" eaLnBrk="0" hangingPunct="0">
              <a:lnSpc>
                <a:spcPts val="1586"/>
              </a:lnSpc>
            </a:pP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200"/>
              </a:lnSpc>
            </a:pP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M. M. 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Mounja</a:t>
            </a:r>
            <a:r>
              <a:rPr lang="en-US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1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, </a:t>
            </a:r>
            <a:r>
              <a:rPr lang="it-IT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C. 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Sanguigni</a:t>
            </a: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; </a:t>
            </a:r>
            <a:r>
              <a:rPr lang="it-IT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A. 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Rizzo</a:t>
            </a: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; </a:t>
            </a:r>
            <a:r>
              <a:rPr lang="it-IT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g. 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Ottaviano</a:t>
            </a: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ts val="1200"/>
              </a:lnSpc>
            </a:pPr>
            <a:r>
              <a:rPr lang="en-GB" sz="900" i="1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1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Mauritania National Authority of Radiation, Safety and Nuclear Security (ARSN), Nouakchott, Mauritania</a:t>
            </a:r>
          </a:p>
          <a:p>
            <a:pPr algn="ctr" eaLnBrk="0" hangingPunct="0">
              <a:lnSpc>
                <a:spcPts val="1200"/>
              </a:lnSpc>
            </a:pP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Italian National Agency for New Technologies, Energy and Sustainable Economic Development (ENEA), </a:t>
            </a:r>
            <a:r>
              <a:rPr lang="en-GB" sz="900" i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Italy</a:t>
            </a: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]</a:t>
            </a:r>
            <a:endParaRPr lang="en-US" sz="9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38902C2E-D846-7548-87D5-46DC03C317C9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O2.4-406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894286" y="1415496"/>
            <a:ext cx="2133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Shewhart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Control Chart</a:t>
            </a:r>
          </a:p>
          <a:p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pplied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of Cs-137 </a:t>
            </a:r>
            <a:r>
              <a:rPr lang="it-IT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RN43 (2008-2019)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e 9"/>
          <p:cNvSpPr/>
          <p:nvPr/>
        </p:nvSpPr>
        <p:spPr>
          <a:xfrm>
            <a:off x="2177143" y="1897566"/>
            <a:ext cx="390566" cy="471715"/>
          </a:xfrm>
          <a:prstGeom prst="ellipse">
            <a:avLst/>
          </a:prstGeom>
          <a:noFill/>
          <a:ln w="38100">
            <a:solidFill>
              <a:srgbClr val="00A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e 10"/>
          <p:cNvSpPr/>
          <p:nvPr/>
        </p:nvSpPr>
        <p:spPr>
          <a:xfrm>
            <a:off x="1465942" y="2097139"/>
            <a:ext cx="390566" cy="471715"/>
          </a:xfrm>
          <a:prstGeom prst="ellipse">
            <a:avLst/>
          </a:prstGeom>
          <a:noFill/>
          <a:ln w="38100">
            <a:solidFill>
              <a:srgbClr val="00A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54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68D29476-7660-1049-BF58-5DE19B373679}"/>
              </a:ext>
            </a:extLst>
          </p:cNvPr>
          <p:cNvSpPr txBox="1"/>
          <p:nvPr/>
        </p:nvSpPr>
        <p:spPr>
          <a:xfrm rot="16200000">
            <a:off x="-1779943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xmlns="" id="{4039C0CC-243D-CE46-B51C-D0D8D7417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11228"/>
            <a:ext cx="5733143" cy="89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GB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Statistical </a:t>
            </a: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</a:rPr>
              <a:t>study of the Cs-137 detections at RN43 </a:t>
            </a:r>
            <a:r>
              <a:rPr lang="en-GB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station</a:t>
            </a:r>
          </a:p>
          <a:p>
            <a:pPr algn="ctr" eaLnBrk="0" hangingPunct="0">
              <a:lnSpc>
                <a:spcPts val="1586"/>
              </a:lnSpc>
            </a:pP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200"/>
              </a:lnSpc>
            </a:pP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M. M. 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Mounja</a:t>
            </a:r>
            <a:r>
              <a:rPr lang="en-US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1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, </a:t>
            </a:r>
            <a:r>
              <a:rPr lang="it-IT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C. 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Sanguigni</a:t>
            </a: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; </a:t>
            </a:r>
            <a:r>
              <a:rPr lang="it-IT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A. 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Rizzo</a:t>
            </a: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; </a:t>
            </a:r>
            <a:r>
              <a:rPr lang="it-IT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g. 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Ottaviano</a:t>
            </a: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ts val="1200"/>
              </a:lnSpc>
            </a:pPr>
            <a:r>
              <a:rPr lang="en-GB" sz="900" i="1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1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Mauritania National Authority of Radiation, Safety and Nuclear Security (ARSN), Nouakchott, Mauritania</a:t>
            </a:r>
          </a:p>
          <a:p>
            <a:pPr algn="ctr" eaLnBrk="0" hangingPunct="0">
              <a:lnSpc>
                <a:spcPts val="1200"/>
              </a:lnSpc>
            </a:pP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Italian National Agency for New Technologies, Energy and Sustainable Economic Development (ENEA), </a:t>
            </a:r>
            <a:r>
              <a:rPr lang="en-GB" sz="900" i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Italy</a:t>
            </a: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]</a:t>
            </a:r>
            <a:endParaRPr lang="en-US" sz="9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38902C2E-D846-7548-87D5-46DC03C317C9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O2.4-406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/>
          <a:srcRect b="8542"/>
          <a:stretch/>
        </p:blipFill>
        <p:spPr>
          <a:xfrm>
            <a:off x="419147" y="877100"/>
            <a:ext cx="6395309" cy="3734589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6894286" y="1415496"/>
            <a:ext cx="2133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EWMA Control Chart</a:t>
            </a:r>
          </a:p>
          <a:p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pplied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of Cs-137 </a:t>
            </a:r>
            <a:r>
              <a:rPr lang="it-IT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RN43 (2008-2019)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e 10"/>
          <p:cNvSpPr/>
          <p:nvPr/>
        </p:nvSpPr>
        <p:spPr>
          <a:xfrm>
            <a:off x="674914" y="2133424"/>
            <a:ext cx="390566" cy="471715"/>
          </a:xfrm>
          <a:prstGeom prst="ellipse">
            <a:avLst/>
          </a:prstGeom>
          <a:noFill/>
          <a:ln w="38100">
            <a:solidFill>
              <a:srgbClr val="00A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asellaDiTesto 11"/>
          <p:cNvSpPr txBox="1"/>
          <p:nvPr/>
        </p:nvSpPr>
        <p:spPr>
          <a:xfrm>
            <a:off x="1444172" y="1284337"/>
            <a:ext cx="1342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rgbClr val="FF0000"/>
                </a:solidFill>
              </a:rPr>
              <a:t>Fukushima </a:t>
            </a:r>
            <a:r>
              <a:rPr lang="it-IT" sz="1100" b="1" dirty="0" err="1" smtClean="0">
                <a:solidFill>
                  <a:srgbClr val="FF0000"/>
                </a:solidFill>
              </a:rPr>
              <a:t>events</a:t>
            </a:r>
            <a:endParaRPr lang="en-GB" sz="1100" b="1" dirty="0">
              <a:solidFill>
                <a:srgbClr val="FF0000"/>
              </a:solidFill>
            </a:endParaRPr>
          </a:p>
        </p:txBody>
      </p:sp>
      <p:sp>
        <p:nvSpPr>
          <p:cNvPr id="13" name="Ovale 12"/>
          <p:cNvSpPr/>
          <p:nvPr/>
        </p:nvSpPr>
        <p:spPr>
          <a:xfrm>
            <a:off x="1596572" y="1661709"/>
            <a:ext cx="1001485" cy="4717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e 13"/>
          <p:cNvSpPr/>
          <p:nvPr/>
        </p:nvSpPr>
        <p:spPr>
          <a:xfrm>
            <a:off x="1206006" y="2207367"/>
            <a:ext cx="390566" cy="471715"/>
          </a:xfrm>
          <a:prstGeom prst="ellipse">
            <a:avLst/>
          </a:prstGeom>
          <a:noFill/>
          <a:ln w="38100">
            <a:solidFill>
              <a:srgbClr val="00A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86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>
            <a:extLst>
              <a:ext uri="{FF2B5EF4-FFF2-40B4-BE49-F238E27FC236}">
                <a16:creationId xmlns:a16="http://schemas.microsoft.com/office/drawing/2014/main" xmlns="" id="{4039C0CC-243D-CE46-B51C-D0D8D7417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11228"/>
            <a:ext cx="5733143" cy="89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GB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Statistical </a:t>
            </a: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</a:rPr>
              <a:t>study of the Cs-137 detections at RN43 </a:t>
            </a:r>
            <a:r>
              <a:rPr lang="en-GB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station</a:t>
            </a:r>
          </a:p>
          <a:p>
            <a:pPr algn="ctr" eaLnBrk="0" hangingPunct="0">
              <a:lnSpc>
                <a:spcPts val="1586"/>
              </a:lnSpc>
            </a:pP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200"/>
              </a:lnSpc>
            </a:pP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M. M. 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Mounja</a:t>
            </a:r>
            <a:r>
              <a:rPr lang="en-US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1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, </a:t>
            </a:r>
            <a:r>
              <a:rPr lang="it-IT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C. 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Sanguigni</a:t>
            </a: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; </a:t>
            </a:r>
            <a:r>
              <a:rPr lang="it-IT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A. 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Rizzo</a:t>
            </a: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; </a:t>
            </a:r>
            <a:r>
              <a:rPr lang="it-IT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g. 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Ottaviano</a:t>
            </a: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ts val="1200"/>
              </a:lnSpc>
            </a:pPr>
            <a:r>
              <a:rPr lang="en-GB" sz="900" i="1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1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Mauritania National Authority of Radiation, Safety and Nuclear Security (ARSN), Nouakchott, Mauritania</a:t>
            </a:r>
          </a:p>
          <a:p>
            <a:pPr algn="ctr" eaLnBrk="0" hangingPunct="0">
              <a:lnSpc>
                <a:spcPts val="1200"/>
              </a:lnSpc>
            </a:pP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Italian National Agency for New Technologies, Energy and Sustainable Economic Development (ENEA), </a:t>
            </a:r>
            <a:r>
              <a:rPr lang="en-GB" sz="900" i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Italy</a:t>
            </a: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]</a:t>
            </a:r>
            <a:endParaRPr lang="en-US" sz="9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xmlns="" id="{38902C2E-D846-7548-87D5-46DC03C317C9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O2.4-406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D29476-7660-1049-BF58-5DE19B373679}"/>
              </a:ext>
            </a:extLst>
          </p:cNvPr>
          <p:cNvSpPr txBox="1"/>
          <p:nvPr/>
        </p:nvSpPr>
        <p:spPr>
          <a:xfrm rot="16200000">
            <a:off x="-1779943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x-none" sz="3600" dirty="0">
              <a:solidFill>
                <a:srgbClr val="DFC5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9771" y="1088573"/>
            <a:ext cx="845457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 have studied some statistical approach to the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measuremnt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we saw in our  IMS radionuclide station located in Nouakchott.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 have also  applied process control charts to the dataset and it was clear that the control charts could help to highlight deviation from the normal statistic of the measurements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noticed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some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coincidence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with the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appearance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 Cs-137 and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augmented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aerosol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loading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Noaukchott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spring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2007, 2008 and 2010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dataset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atmospheric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aerosol 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loading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searched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investigate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correlations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the future,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Mauritania NDC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adn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Italian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NDC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27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902C2E-D846-7548-87D5-46DC03C317C9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O2.4-406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5BE312-C0B6-2140-AF9C-95F023216E73}"/>
              </a:ext>
            </a:extLst>
          </p:cNvPr>
          <p:cNvSpPr txBox="1"/>
          <p:nvPr/>
        </p:nvSpPr>
        <p:spPr>
          <a:xfrm rot="16200000">
            <a:off x="-1779943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xmlns="" id="{4039C0CC-243D-CE46-B51C-D0D8D7417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11228"/>
            <a:ext cx="5733143" cy="89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GB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Statistical </a:t>
            </a: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</a:rPr>
              <a:t>study of the Cs-137 detections at RN43 </a:t>
            </a:r>
            <a:r>
              <a:rPr lang="en-GB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station</a:t>
            </a:r>
          </a:p>
          <a:p>
            <a:pPr algn="ctr" eaLnBrk="0" hangingPunct="0">
              <a:lnSpc>
                <a:spcPts val="1586"/>
              </a:lnSpc>
            </a:pP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200"/>
              </a:lnSpc>
            </a:pP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M. M. 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Mounja</a:t>
            </a:r>
            <a:r>
              <a:rPr lang="en-US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1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, </a:t>
            </a:r>
            <a:r>
              <a:rPr lang="it-IT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C. 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Sanguigni</a:t>
            </a: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; </a:t>
            </a:r>
            <a:r>
              <a:rPr lang="it-IT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A. 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Rizzo</a:t>
            </a: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; </a:t>
            </a:r>
            <a:r>
              <a:rPr lang="it-IT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g. 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Ottaviano</a:t>
            </a: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ts val="1200"/>
              </a:lnSpc>
            </a:pPr>
            <a:r>
              <a:rPr lang="en-GB" sz="900" i="1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1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Mauritania National Authority of Radiation, Safety and Nuclear Security (ARSN), Nouakchott, Mauritania</a:t>
            </a:r>
          </a:p>
          <a:p>
            <a:pPr algn="ctr" eaLnBrk="0" hangingPunct="0">
              <a:lnSpc>
                <a:spcPts val="1200"/>
              </a:lnSpc>
            </a:pP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Italian National Agency for New Technologies, Energy and Sustainable Economic Development (ENEA), </a:t>
            </a:r>
            <a:r>
              <a:rPr lang="en-GB" sz="900" i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Italy</a:t>
            </a: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]</a:t>
            </a:r>
            <a:endParaRPr lang="en-US" sz="9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81429" y="567772"/>
            <a:ext cx="772048" cy="20005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/>
          <p:cNvSpPr/>
          <p:nvPr/>
        </p:nvSpPr>
        <p:spPr>
          <a:xfrm>
            <a:off x="440919" y="1045364"/>
            <a:ext cx="86595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This work is the result of a joint collaboration between the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Italian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and the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Mauritanian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National Data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Centers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historical analysis of the occurrence of relevant radionuclides at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RN43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over the past ten years showed that the main contributor was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Cs-137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causing several level 3 and level 4.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descriptive statistical analysis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of the Cs-137 occurrence was performed and two types of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parametric process control methods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were applied: the “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Shewhart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Control Chart” and the “Exponentially Weighted Moving Average (EWMA) Control Chart”.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results of both methods were then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analyzed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in order to reveal seasonality, possible sources of Cs-137 and correlation with atmospheric phenomena.</a:t>
            </a:r>
          </a:p>
        </p:txBody>
      </p:sp>
    </p:spTree>
    <p:extLst>
      <p:ext uri="{BB962C8B-B14F-4D97-AF65-F5344CB8AC3E}">
        <p14:creationId xmlns:p14="http://schemas.microsoft.com/office/powerpoint/2010/main" val="120751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68D29476-7660-1049-BF58-5DE19B373679}"/>
              </a:ext>
            </a:extLst>
          </p:cNvPr>
          <p:cNvSpPr txBox="1"/>
          <p:nvPr/>
        </p:nvSpPr>
        <p:spPr>
          <a:xfrm rot="16200000">
            <a:off x="-1779943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x-none" sz="3600" dirty="0">
              <a:solidFill>
                <a:srgbClr val="DFC5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xmlns="" id="{4039C0CC-243D-CE46-B51C-D0D8D7417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11228"/>
            <a:ext cx="5733143" cy="89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GB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Statistical </a:t>
            </a: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</a:rPr>
              <a:t>study of the Cs-137 detections at RN43 </a:t>
            </a:r>
            <a:r>
              <a:rPr lang="en-GB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station</a:t>
            </a:r>
          </a:p>
          <a:p>
            <a:pPr algn="ctr" eaLnBrk="0" hangingPunct="0">
              <a:lnSpc>
                <a:spcPts val="1586"/>
              </a:lnSpc>
            </a:pP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200"/>
              </a:lnSpc>
            </a:pP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M. M. 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Mounja</a:t>
            </a:r>
            <a:r>
              <a:rPr lang="en-US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1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, </a:t>
            </a:r>
            <a:r>
              <a:rPr lang="it-IT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C. 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Sanguigni</a:t>
            </a: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; </a:t>
            </a:r>
            <a:r>
              <a:rPr lang="it-IT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A. 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Rizzo</a:t>
            </a: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; </a:t>
            </a:r>
            <a:r>
              <a:rPr lang="it-IT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g. 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Ottaviano</a:t>
            </a: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ts val="1200"/>
              </a:lnSpc>
            </a:pPr>
            <a:r>
              <a:rPr lang="en-GB" sz="900" i="1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1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Mauritania National Authority of Radiation, Safety and Nuclear Security (ARSN), Nouakchott, Mauritania</a:t>
            </a:r>
          </a:p>
          <a:p>
            <a:pPr algn="ctr" eaLnBrk="0" hangingPunct="0">
              <a:lnSpc>
                <a:spcPts val="1200"/>
              </a:lnSpc>
            </a:pP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Italian National Agency for New Technologies, Energy and Sustainable Economic Development (ENEA), </a:t>
            </a:r>
            <a:r>
              <a:rPr lang="en-GB" sz="900" i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Italy</a:t>
            </a: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]</a:t>
            </a:r>
            <a:endParaRPr lang="en-US" sz="9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xmlns="" id="{38902C2E-D846-7548-87D5-46DC03C317C9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O2.4-406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678" y="827315"/>
            <a:ext cx="4984986" cy="40621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664" y="958183"/>
            <a:ext cx="2068355" cy="19375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57279" y="1143000"/>
            <a:ext cx="927385" cy="44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49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50616"/>
              </p:ext>
            </p:extLst>
          </p:nvPr>
        </p:nvGraphicFramePr>
        <p:xfrm>
          <a:off x="653143" y="1034096"/>
          <a:ext cx="6040642" cy="3200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68D29476-7660-1049-BF58-5DE19B373679}"/>
              </a:ext>
            </a:extLst>
          </p:cNvPr>
          <p:cNvSpPr txBox="1"/>
          <p:nvPr/>
        </p:nvSpPr>
        <p:spPr>
          <a:xfrm rot="16200000">
            <a:off x="-1779943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x-none" sz="3600" dirty="0">
              <a:solidFill>
                <a:srgbClr val="DFC5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xmlns="" id="{4039C0CC-243D-CE46-B51C-D0D8D7417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11228"/>
            <a:ext cx="5733143" cy="89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GB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Statistical </a:t>
            </a: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</a:rPr>
              <a:t>study of the Cs-137 detections at RN43 </a:t>
            </a:r>
            <a:r>
              <a:rPr lang="en-GB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station</a:t>
            </a:r>
          </a:p>
          <a:p>
            <a:pPr algn="ctr" eaLnBrk="0" hangingPunct="0">
              <a:lnSpc>
                <a:spcPts val="1586"/>
              </a:lnSpc>
            </a:pP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200"/>
              </a:lnSpc>
            </a:pP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M. M. 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Mounja</a:t>
            </a:r>
            <a:r>
              <a:rPr lang="en-US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1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, </a:t>
            </a:r>
            <a:r>
              <a:rPr lang="it-IT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C. 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Sanguigni</a:t>
            </a: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; </a:t>
            </a:r>
            <a:r>
              <a:rPr lang="it-IT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A. 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Rizzo</a:t>
            </a: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; </a:t>
            </a:r>
            <a:r>
              <a:rPr lang="it-IT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g. 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Ottaviano</a:t>
            </a: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ts val="1200"/>
              </a:lnSpc>
            </a:pPr>
            <a:r>
              <a:rPr lang="en-GB" sz="900" i="1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1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Mauritania National Authority of Radiation, Safety and Nuclear Security (ARSN), Nouakchott, Mauritania</a:t>
            </a:r>
          </a:p>
          <a:p>
            <a:pPr algn="ctr" eaLnBrk="0" hangingPunct="0">
              <a:lnSpc>
                <a:spcPts val="1200"/>
              </a:lnSpc>
            </a:pP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Italian National Agency for New Technologies, Energy and Sustainable Economic Development (ENEA), </a:t>
            </a:r>
            <a:r>
              <a:rPr lang="en-GB" sz="900" i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Italy</a:t>
            </a: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]</a:t>
            </a:r>
            <a:endParaRPr lang="en-US" sz="9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xmlns="" id="{38902C2E-D846-7548-87D5-46DC03C317C9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O2.4-406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756400" y="1044080"/>
            <a:ext cx="22288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Atmospheric Optical Depth </a:t>
            </a:r>
            <a:r>
              <a:rPr lang="en-GB" sz="2000" dirty="0" smtClean="0"/>
              <a:t>is the coefficient of attenuation of solar radiation by atmosphere, so it’s an indirect measurement of the presence of dust and haze in the atmosphere.</a:t>
            </a:r>
            <a:endParaRPr lang="en-GB" sz="2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28171" y="4348382"/>
            <a:ext cx="663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Ref. M. E. </a:t>
            </a:r>
            <a:r>
              <a:rPr lang="en-GB" sz="9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Emetere</a:t>
            </a:r>
            <a:r>
              <a:rPr lang="en-GB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G.A. </a:t>
            </a:r>
            <a:r>
              <a:rPr lang="en-GB" sz="9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Adeyemi</a:t>
            </a:r>
            <a:r>
              <a:rPr lang="en-GB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“Dataset 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on aerosol loading and deposition over </a:t>
            </a:r>
            <a:r>
              <a:rPr lang="en-GB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Nouakchott-Mauritania</a:t>
            </a:r>
          </a:p>
          <a:p>
            <a:r>
              <a:rPr lang="en-GB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Data in brief, 19, 2291-2296 (2018) https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GB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doi.org/10.1016/j.dib.2018.07.018</a:t>
            </a:r>
            <a:endParaRPr lang="en-GB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22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303124"/>
              </p:ext>
            </p:extLst>
          </p:nvPr>
        </p:nvGraphicFramePr>
        <p:xfrm>
          <a:off x="484462" y="1037742"/>
          <a:ext cx="6339435" cy="3331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68D29476-7660-1049-BF58-5DE19B373679}"/>
              </a:ext>
            </a:extLst>
          </p:cNvPr>
          <p:cNvSpPr txBox="1"/>
          <p:nvPr/>
        </p:nvSpPr>
        <p:spPr>
          <a:xfrm rot="16200000">
            <a:off x="-1779943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x-none" sz="3600" dirty="0">
              <a:solidFill>
                <a:srgbClr val="DFC5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xmlns="" id="{4039C0CC-243D-CE46-B51C-D0D8D7417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11228"/>
            <a:ext cx="5733143" cy="89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GB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Statistical </a:t>
            </a: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</a:rPr>
              <a:t>study of the Cs-137 detections at RN43 </a:t>
            </a:r>
            <a:r>
              <a:rPr lang="en-GB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station</a:t>
            </a:r>
          </a:p>
          <a:p>
            <a:pPr algn="ctr" eaLnBrk="0" hangingPunct="0">
              <a:lnSpc>
                <a:spcPts val="1586"/>
              </a:lnSpc>
            </a:pP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200"/>
              </a:lnSpc>
            </a:pP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M. M. 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Mounja</a:t>
            </a:r>
            <a:r>
              <a:rPr lang="en-US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1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, </a:t>
            </a:r>
            <a:r>
              <a:rPr lang="it-IT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C. 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Sanguigni</a:t>
            </a: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; </a:t>
            </a:r>
            <a:r>
              <a:rPr lang="it-IT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A. 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Rizzo</a:t>
            </a: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; </a:t>
            </a:r>
            <a:r>
              <a:rPr lang="it-IT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g. 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Ottaviano</a:t>
            </a: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ts val="1200"/>
              </a:lnSpc>
            </a:pPr>
            <a:r>
              <a:rPr lang="en-GB" sz="900" i="1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1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Mauritania National Authority of Radiation, Safety and Nuclear Security (ARSN), Nouakchott, Mauritania</a:t>
            </a:r>
          </a:p>
          <a:p>
            <a:pPr algn="ctr" eaLnBrk="0" hangingPunct="0">
              <a:lnSpc>
                <a:spcPts val="1200"/>
              </a:lnSpc>
            </a:pP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Italian National Agency for New Technologies, Energy and Sustainable Economic Development (ENEA), </a:t>
            </a:r>
            <a:r>
              <a:rPr lang="en-GB" sz="900" i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Italy</a:t>
            </a: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]</a:t>
            </a:r>
            <a:endParaRPr lang="en-US" sz="9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38902C2E-D846-7548-87D5-46DC03C317C9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O2.4-406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823897" y="916597"/>
            <a:ext cx="22288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Atmospheric Aerosol Loading </a:t>
            </a:r>
            <a:r>
              <a:rPr lang="en-GB" sz="2000" dirty="0" smtClean="0"/>
              <a:t>is the  </a:t>
            </a:r>
            <a:r>
              <a:rPr lang="en-GB" sz="2000" dirty="0"/>
              <a:t>suspensions of solids and/or liquid particles in the air that we breathe, as dust, smoke and haze, measured by the mass concentration of aerosol particles or by an optical measure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28171" y="4375278"/>
            <a:ext cx="663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Ref. M. E. </a:t>
            </a:r>
            <a:r>
              <a:rPr lang="en-GB" sz="9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Emetere</a:t>
            </a:r>
            <a:r>
              <a:rPr lang="en-GB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G.A. </a:t>
            </a:r>
            <a:r>
              <a:rPr lang="en-GB" sz="9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Adeyemi</a:t>
            </a:r>
            <a:r>
              <a:rPr lang="en-GB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“Dataset 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on aerosol loading and deposition over </a:t>
            </a:r>
            <a:r>
              <a:rPr lang="en-GB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Nouakchott-Mauritania</a:t>
            </a:r>
          </a:p>
          <a:p>
            <a:r>
              <a:rPr lang="en-GB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Data in brief, 19, 2291-2296 (2018) https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GB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doi.org/10.1016/j.dib.2018.07.018</a:t>
            </a:r>
            <a:endParaRPr lang="en-GB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80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68D29476-7660-1049-BF58-5DE19B373679}"/>
              </a:ext>
            </a:extLst>
          </p:cNvPr>
          <p:cNvSpPr txBox="1"/>
          <p:nvPr/>
        </p:nvSpPr>
        <p:spPr>
          <a:xfrm rot="16200000">
            <a:off x="-1779943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x-none" sz="3600" dirty="0">
              <a:solidFill>
                <a:srgbClr val="DFC5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xmlns="" id="{4039C0CC-243D-CE46-B51C-D0D8D7417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11228"/>
            <a:ext cx="5733143" cy="89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GB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Statistical </a:t>
            </a: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</a:rPr>
              <a:t>study of the Cs-137 detections at RN43 </a:t>
            </a:r>
            <a:r>
              <a:rPr lang="en-GB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station</a:t>
            </a:r>
          </a:p>
          <a:p>
            <a:pPr algn="ctr" eaLnBrk="0" hangingPunct="0">
              <a:lnSpc>
                <a:spcPts val="1586"/>
              </a:lnSpc>
            </a:pP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200"/>
              </a:lnSpc>
            </a:pP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M. M. 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Mounja</a:t>
            </a:r>
            <a:r>
              <a:rPr lang="en-US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1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, </a:t>
            </a:r>
            <a:r>
              <a:rPr lang="it-IT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C. 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Sanguigni</a:t>
            </a: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; </a:t>
            </a:r>
            <a:r>
              <a:rPr lang="it-IT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A. 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Rizzo</a:t>
            </a: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; </a:t>
            </a:r>
            <a:r>
              <a:rPr lang="it-IT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g. 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Ottaviano</a:t>
            </a: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ts val="1200"/>
              </a:lnSpc>
            </a:pPr>
            <a:r>
              <a:rPr lang="en-GB" sz="900" i="1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1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Mauritania National Authority of Radiation, Safety and Nuclear Security (ARSN), Nouakchott, Mauritania</a:t>
            </a:r>
          </a:p>
          <a:p>
            <a:pPr algn="ctr" eaLnBrk="0" hangingPunct="0">
              <a:lnSpc>
                <a:spcPts val="1200"/>
              </a:lnSpc>
            </a:pP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Italian National Agency for New Technologies, Energy and Sustainable Economic Development (ENEA), </a:t>
            </a:r>
            <a:r>
              <a:rPr lang="en-GB" sz="900" i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Italy</a:t>
            </a: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]</a:t>
            </a:r>
            <a:endParaRPr lang="en-US" sz="9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xmlns="" id="{38902C2E-D846-7548-87D5-46DC03C317C9}"/>
              </a:ext>
            </a:extLst>
          </p:cNvPr>
          <p:cNvSpPr txBox="1"/>
          <p:nvPr/>
        </p:nvSpPr>
        <p:spPr>
          <a:xfrm>
            <a:off x="1105877" y="7201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O2.4-406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xmlns="" id="{38902C2E-D846-7548-87D5-46DC03C317C9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O2.4-406</a:t>
            </a:r>
          </a:p>
        </p:txBody>
      </p:sp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5876998"/>
              </p:ext>
            </p:extLst>
          </p:nvPr>
        </p:nvGraphicFramePr>
        <p:xfrm>
          <a:off x="1105877" y="1200149"/>
          <a:ext cx="6173037" cy="350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993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630294"/>
              </p:ext>
            </p:extLst>
          </p:nvPr>
        </p:nvGraphicFramePr>
        <p:xfrm>
          <a:off x="627421" y="919608"/>
          <a:ext cx="7889158" cy="3826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68D29476-7660-1049-BF58-5DE19B373679}"/>
              </a:ext>
            </a:extLst>
          </p:cNvPr>
          <p:cNvSpPr txBox="1"/>
          <p:nvPr/>
        </p:nvSpPr>
        <p:spPr>
          <a:xfrm rot="16200000">
            <a:off x="-1779943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x-none" sz="3600" dirty="0">
              <a:solidFill>
                <a:srgbClr val="DFC5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xmlns="" id="{4039C0CC-243D-CE46-B51C-D0D8D7417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11228"/>
            <a:ext cx="5733143" cy="89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GB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Statistical </a:t>
            </a: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</a:rPr>
              <a:t>study of the Cs-137 detections at RN43 </a:t>
            </a:r>
            <a:r>
              <a:rPr lang="en-GB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station</a:t>
            </a:r>
          </a:p>
          <a:p>
            <a:pPr algn="ctr" eaLnBrk="0" hangingPunct="0">
              <a:lnSpc>
                <a:spcPts val="1586"/>
              </a:lnSpc>
            </a:pP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200"/>
              </a:lnSpc>
            </a:pP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M. M. 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Mounja</a:t>
            </a:r>
            <a:r>
              <a:rPr lang="en-US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1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, </a:t>
            </a:r>
            <a:r>
              <a:rPr lang="it-IT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C. 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Sanguigni</a:t>
            </a: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; </a:t>
            </a:r>
            <a:r>
              <a:rPr lang="it-IT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A. 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Rizzo</a:t>
            </a: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; </a:t>
            </a:r>
            <a:r>
              <a:rPr lang="it-IT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g. 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Ottaviano</a:t>
            </a: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ts val="1200"/>
              </a:lnSpc>
            </a:pPr>
            <a:r>
              <a:rPr lang="en-GB" sz="900" i="1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1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Mauritania National Authority of Radiation, Safety and Nuclear Security (ARSN), Nouakchott, Mauritania</a:t>
            </a:r>
          </a:p>
          <a:p>
            <a:pPr algn="ctr" eaLnBrk="0" hangingPunct="0">
              <a:lnSpc>
                <a:spcPts val="1200"/>
              </a:lnSpc>
            </a:pP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Italian National Agency for New Technologies, Energy and Sustainable Economic Development (ENEA), </a:t>
            </a:r>
            <a:r>
              <a:rPr lang="en-GB" sz="900" i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Italy</a:t>
            </a: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]</a:t>
            </a:r>
            <a:endParaRPr lang="en-US" sz="9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xmlns="" id="{38902C2E-D846-7548-87D5-46DC03C317C9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O2.4-406</a:t>
            </a:r>
          </a:p>
        </p:txBody>
      </p:sp>
    </p:spTree>
    <p:extLst>
      <p:ext uri="{BB962C8B-B14F-4D97-AF65-F5344CB8AC3E}">
        <p14:creationId xmlns:p14="http://schemas.microsoft.com/office/powerpoint/2010/main" val="173353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44A9686-9B15-6A49-B731-8C1372F7BCED}"/>
              </a:ext>
            </a:extLst>
          </p:cNvPr>
          <p:cNvSpPr txBox="1"/>
          <p:nvPr/>
        </p:nvSpPr>
        <p:spPr>
          <a:xfrm rot="16200000">
            <a:off x="-1779940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xmlns="" id="{4039C0CC-243D-CE46-B51C-D0D8D7417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11228"/>
            <a:ext cx="5733143" cy="89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GB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Statistical </a:t>
            </a: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</a:rPr>
              <a:t>study of the Cs-137 detections at RN43 </a:t>
            </a:r>
            <a:r>
              <a:rPr lang="en-GB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station</a:t>
            </a:r>
          </a:p>
          <a:p>
            <a:pPr algn="ctr" eaLnBrk="0" hangingPunct="0">
              <a:lnSpc>
                <a:spcPts val="1586"/>
              </a:lnSpc>
            </a:pP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200"/>
              </a:lnSpc>
            </a:pP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M. M. 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Mounja</a:t>
            </a:r>
            <a:r>
              <a:rPr lang="en-US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1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, </a:t>
            </a:r>
            <a:r>
              <a:rPr lang="it-IT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C. 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Sanguigni</a:t>
            </a: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; </a:t>
            </a:r>
            <a:r>
              <a:rPr lang="it-IT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A. 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Rizzo</a:t>
            </a: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; </a:t>
            </a:r>
            <a:r>
              <a:rPr lang="it-IT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g. 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Ottaviano</a:t>
            </a: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ts val="1200"/>
              </a:lnSpc>
            </a:pPr>
            <a:r>
              <a:rPr lang="en-GB" sz="900" i="1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1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Mauritania National Authority of Radiation, Safety and Nuclear Security (ARSN), Nouakchott, Mauritania</a:t>
            </a:r>
          </a:p>
          <a:p>
            <a:pPr algn="ctr" eaLnBrk="0" hangingPunct="0">
              <a:lnSpc>
                <a:spcPts val="1200"/>
              </a:lnSpc>
            </a:pP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Italian National Agency for New Technologies, Energy and Sustainable Economic Development (ENEA), </a:t>
            </a:r>
            <a:r>
              <a:rPr lang="en-GB" sz="900" i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Italy</a:t>
            </a: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]</a:t>
            </a:r>
            <a:endParaRPr lang="en-US" sz="9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xmlns="" id="{38902C2E-D846-7548-87D5-46DC03C317C9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O2.4-406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27" y="1324371"/>
            <a:ext cx="6425287" cy="300382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778170" y="1153886"/>
            <a:ext cx="20537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Shewhart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Control Chart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3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44A9686-9B15-6A49-B731-8C1372F7BCED}"/>
              </a:ext>
            </a:extLst>
          </p:cNvPr>
          <p:cNvSpPr txBox="1"/>
          <p:nvPr/>
        </p:nvSpPr>
        <p:spPr>
          <a:xfrm rot="16200000">
            <a:off x="-1779940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xmlns="" id="{4039C0CC-243D-CE46-B51C-D0D8D7417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11228"/>
            <a:ext cx="5733143" cy="89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GB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Statistical </a:t>
            </a: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</a:rPr>
              <a:t>study of the Cs-137 detections at RN43 </a:t>
            </a:r>
            <a:r>
              <a:rPr lang="en-GB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station</a:t>
            </a:r>
          </a:p>
          <a:p>
            <a:pPr algn="ctr" eaLnBrk="0" hangingPunct="0">
              <a:lnSpc>
                <a:spcPts val="1586"/>
              </a:lnSpc>
            </a:pP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200"/>
              </a:lnSpc>
            </a:pP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M. M. 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Mounja</a:t>
            </a:r>
            <a:r>
              <a:rPr lang="en-US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1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, </a:t>
            </a:r>
            <a:r>
              <a:rPr lang="it-IT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C. 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Sanguigni</a:t>
            </a: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; </a:t>
            </a:r>
            <a:r>
              <a:rPr lang="it-IT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A. 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Rizzo</a:t>
            </a: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; </a:t>
            </a:r>
            <a:r>
              <a:rPr lang="it-IT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g. </a:t>
            </a:r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Ottaviano</a:t>
            </a: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ts val="1200"/>
              </a:lnSpc>
            </a:pPr>
            <a:r>
              <a:rPr lang="en-GB" sz="900" i="1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1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Mauritania National Authority of Radiation, Safety and Nuclear Security (ARSN), Nouakchott, Mauritania</a:t>
            </a:r>
          </a:p>
          <a:p>
            <a:pPr algn="ctr" eaLnBrk="0" hangingPunct="0">
              <a:lnSpc>
                <a:spcPts val="1200"/>
              </a:lnSpc>
            </a:pPr>
            <a:r>
              <a:rPr lang="it-IT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Italian National Agency for New Technologies, Energy and Sustainable Economic Development (ENEA), </a:t>
            </a:r>
            <a:r>
              <a:rPr lang="en-GB" sz="900" i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Italy</a:t>
            </a: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]</a:t>
            </a:r>
            <a:endParaRPr lang="en-US" sz="9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xmlns="" id="{38902C2E-D846-7548-87D5-46DC03C317C9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O2.4-406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275944" y="1153886"/>
            <a:ext cx="355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EWMA Control Chart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6" y="963386"/>
            <a:ext cx="4916715" cy="368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5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2.xml><?xml version="1.0" encoding="utf-8"?>
<a:theme xmlns:a="http://schemas.openxmlformats.org/drawingml/2006/main" name="Inner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3.xml><?xml version="1.0" encoding="utf-8"?>
<a:theme xmlns:a="http://schemas.openxmlformats.org/drawingml/2006/main" name="abstrac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4.xml><?xml version="1.0" encoding="utf-8"?>
<a:theme xmlns:a="http://schemas.openxmlformats.org/drawingml/2006/main" name="INTRODUC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5.xml><?xml version="1.0" encoding="utf-8"?>
<a:theme xmlns:a="http://schemas.openxmlformats.org/drawingml/2006/main" name="METHOD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6.xml><?xml version="1.0" encoding="utf-8"?>
<a:theme xmlns:a="http://schemas.openxmlformats.org/drawingml/2006/main" name="RESULT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7.xml><?xml version="1.0" encoding="utf-8"?>
<a:theme xmlns:a="http://schemas.openxmlformats.org/drawingml/2006/main" name="CONCLUSION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1910</TotalTime>
  <Words>1311</Words>
  <Application>Microsoft Office PowerPoint</Application>
  <PresentationFormat>Affichage à l'écran (16:9)</PresentationFormat>
  <Paragraphs>132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14</vt:i4>
      </vt:variant>
    </vt:vector>
  </HeadingPairs>
  <TitlesOfParts>
    <vt:vector size="28" baseType="lpstr">
      <vt:lpstr>Arial</vt:lpstr>
      <vt:lpstr>Avenir Book</vt:lpstr>
      <vt:lpstr>Avenir Heavy</vt:lpstr>
      <vt:lpstr>Avenir Medium</vt:lpstr>
      <vt:lpstr>Calibri</vt:lpstr>
      <vt:lpstr>DIN-Light</vt:lpstr>
      <vt:lpstr>DIN-Medium</vt:lpstr>
      <vt:lpstr>Title Slide</vt:lpstr>
      <vt:lpstr>Inner Slide</vt:lpstr>
      <vt:lpstr>abstract</vt:lpstr>
      <vt:lpstr>INTRODUCTION</vt:lpstr>
      <vt:lpstr>METHODS</vt:lpstr>
      <vt:lpstr>RESULTS</vt:lpstr>
      <vt:lpstr>CONCLUSIONS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sony</cp:lastModifiedBy>
  <cp:revision>47</cp:revision>
  <cp:lastPrinted>2019-03-26T13:54:24Z</cp:lastPrinted>
  <dcterms:created xsi:type="dcterms:W3CDTF">2019-04-24T06:32:04Z</dcterms:created>
  <dcterms:modified xsi:type="dcterms:W3CDTF">2021-06-26T23:41:58Z</dcterms:modified>
</cp:coreProperties>
</file>