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</p:sldMasterIdLst>
  <p:notesMasterIdLst>
    <p:notesMasterId r:id="rId16"/>
  </p:notesMasterIdLst>
  <p:sldIdLst>
    <p:sldId id="256" r:id="rId8"/>
    <p:sldId id="258" r:id="rId9"/>
    <p:sldId id="260" r:id="rId10"/>
    <p:sldId id="261" r:id="rId11"/>
    <p:sldId id="262" r:id="rId12"/>
    <p:sldId id="265" r:id="rId13"/>
    <p:sldId id="267" r:id="rId14"/>
    <p:sldId id="263" r:id="rId15"/>
  </p:sldIdLst>
  <p:sldSz cx="9144000" cy="5143500" type="screen16x9"/>
  <p:notesSz cx="6858000" cy="9144000"/>
  <p:defaultTextStyle>
    <a:defPPr>
      <a:defRPr lang="en-US"/>
    </a:defPPr>
    <a:lvl1pPr marL="0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1pPr>
    <a:lvl2pPr marL="89714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2pPr>
    <a:lvl3pPr marL="179431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3pPr>
    <a:lvl4pPr marL="269146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4pPr>
    <a:lvl5pPr marL="358861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5pPr>
    <a:lvl6pPr marL="448576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6pPr>
    <a:lvl7pPr marL="538290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7pPr>
    <a:lvl8pPr marL="628007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8pPr>
    <a:lvl9pPr marL="717721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qi" initials="l" lastIdx="1" clrIdx="0">
    <p:extLst>
      <p:ext uri="{19B8F6BF-5375-455C-9EA6-DF929625EA0E}">
        <p15:presenceInfo xmlns:p15="http://schemas.microsoft.com/office/powerpoint/2012/main" userId="liq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BC"/>
    <a:srgbClr val="DFC5DF"/>
    <a:srgbClr val="E1E1E1"/>
    <a:srgbClr val="00B4D2"/>
    <a:srgbClr val="00A0D2"/>
    <a:srgbClr val="0095BB"/>
    <a:srgbClr val="00B0DC"/>
    <a:srgbClr val="00B0BE"/>
    <a:srgbClr val="008DB0"/>
    <a:srgbClr val="00B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33"/>
    <p:restoredTop sz="94623"/>
  </p:normalViewPr>
  <p:slideViewPr>
    <p:cSldViewPr snapToGrid="0" snapToObjects="1">
      <p:cViewPr varScale="1">
        <p:scale>
          <a:sx n="119" d="100"/>
          <a:sy n="119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85ACC-7566-4D45-A985-3729A2E65168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4824E-09F4-6D40-98EA-9D82F5F58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2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1pPr>
    <a:lvl2pPr marL="342632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2pPr>
    <a:lvl3pPr marL="685263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3pPr>
    <a:lvl4pPr marL="1027893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4pPr>
    <a:lvl5pPr marL="1370525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5pPr>
    <a:lvl6pPr marL="1713156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6pPr>
    <a:lvl7pPr marL="2055788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7pPr>
    <a:lvl8pPr marL="2398418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8pPr>
    <a:lvl9pPr marL="2741049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96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3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85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24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185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71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10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ight, night sky&#10;&#10;Description automatically generated">
            <a:extLst>
              <a:ext uri="{FF2B5EF4-FFF2-40B4-BE49-F238E27FC236}">
                <a16:creationId xmlns="" xmlns:a16="http://schemas.microsoft.com/office/drawing/2014/main" id="{8EE887FA-C0FC-E342-ABF2-9814A05C2E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40"/>
            <a:ext cx="9144000" cy="51428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E505C7F-A6CF-D248-952C-36F2040C641E}"/>
              </a:ext>
            </a:extLst>
          </p:cNvPr>
          <p:cNvSpPr/>
          <p:nvPr userDrawn="1"/>
        </p:nvSpPr>
        <p:spPr>
          <a:xfrm>
            <a:off x="1" y="4876244"/>
            <a:ext cx="9144000" cy="256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6CC5158-FDC6-F940-91AB-3B9665AAF961}"/>
              </a:ext>
            </a:extLst>
          </p:cNvPr>
          <p:cNvSpPr txBox="1"/>
          <p:nvPr userDrawn="1"/>
        </p:nvSpPr>
        <p:spPr>
          <a:xfrm>
            <a:off x="7920635" y="4895301"/>
            <a:ext cx="1075157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1BF5C8F-818D-D540-B729-29710F7029AD}"/>
              </a:ext>
            </a:extLst>
          </p:cNvPr>
          <p:cNvSpPr/>
          <p:nvPr userDrawn="1"/>
        </p:nvSpPr>
        <p:spPr>
          <a:xfrm>
            <a:off x="123276" y="4875274"/>
            <a:ext cx="3772372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FE79601-E553-A349-BA44-52D590EC0A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51778" y="283003"/>
            <a:ext cx="1879332" cy="4981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277CE3A-71B4-EA4B-9350-586F5C9571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4288" y="287283"/>
            <a:ext cx="1967734" cy="49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8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=""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8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=""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0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=""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2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=""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7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=""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2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=""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3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38"/>
          <a:stretch/>
        </p:blipFill>
        <p:spPr>
          <a:xfrm>
            <a:off x="8123815" y="4206120"/>
            <a:ext cx="964201" cy="92075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17">
            <a:extLst>
              <a:ext uri="{FF2B5EF4-FFF2-40B4-BE49-F238E27FC236}">
                <a16:creationId xmlns="" xmlns:a16="http://schemas.microsoft.com/office/drawing/2014/main" id="{EEF774D5-8E1F-6744-9E49-DB689041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3902" y="1898347"/>
            <a:ext cx="10353838" cy="251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NPE19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Source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Term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Reconstruction </a:t>
            </a:r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based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on Radionuclide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Monitoring Result</a:t>
            </a:r>
          </a:p>
          <a:p>
            <a:pPr algn="ctr" eaLnBrk="0" hangingPunct="0">
              <a:lnSpc>
                <a:spcPts val="1586"/>
              </a:lnSpc>
            </a:pPr>
            <a:endParaRPr lang="en-US" sz="2197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10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Yungang</a:t>
            </a:r>
            <a:r>
              <a:rPr lang="en-US" sz="10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ZHAO</a:t>
            </a:r>
            <a:r>
              <a:rPr lang="en-US" sz="1000" baseline="300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a,b</a:t>
            </a:r>
            <a:r>
              <a:rPr lang="en-US" sz="10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, </a:t>
            </a:r>
            <a:r>
              <a:rPr lang="en-US" sz="10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Shilian</a:t>
            </a:r>
            <a:r>
              <a:rPr lang="en-US" sz="10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WANG</a:t>
            </a:r>
            <a:r>
              <a:rPr lang="en-US" sz="1000" baseline="300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a</a:t>
            </a:r>
            <a:r>
              <a:rPr lang="en-US" sz="10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,Qi</a:t>
            </a:r>
            <a:r>
              <a:rPr lang="en-US" sz="10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LI</a:t>
            </a:r>
            <a:r>
              <a:rPr lang="en-US" sz="1000" baseline="300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a</a:t>
            </a:r>
            <a:r>
              <a:rPr lang="en-US" altLang="zh-CN" sz="10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,Xiaoming</a:t>
            </a:r>
            <a:r>
              <a:rPr lang="en-US" altLang="zh-CN" sz="10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10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WANG</a:t>
            </a:r>
            <a:r>
              <a:rPr lang="en-US" altLang="zh-CN" sz="1000" baseline="300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a</a:t>
            </a:r>
            <a:r>
              <a:rPr lang="en-US" altLang="zh-CN" sz="10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,Xinjun</a:t>
            </a:r>
            <a:r>
              <a:rPr lang="en-US" altLang="zh-CN" sz="10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10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ZHANG</a:t>
            </a:r>
            <a:r>
              <a:rPr lang="en-US" altLang="zh-CN" sz="1000" baseline="300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a</a:t>
            </a:r>
            <a:r>
              <a:rPr lang="en-US" altLang="zh-CN" sz="10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,Yuanqing</a:t>
            </a:r>
            <a:r>
              <a:rPr lang="en-US" altLang="zh-CN" sz="10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10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FAN</a:t>
            </a:r>
            <a:r>
              <a:rPr lang="en-US" altLang="zh-CN" sz="1000" baseline="300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a</a:t>
            </a:r>
            <a:r>
              <a:rPr lang="en-US" altLang="zh-CN" sz="10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,Huaimao</a:t>
            </a:r>
            <a:r>
              <a:rPr lang="en-US" altLang="zh-CN" sz="10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10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JIA</a:t>
            </a:r>
            <a:r>
              <a:rPr lang="en-US" altLang="zh-CN" sz="1000" baseline="300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a</a:t>
            </a:r>
            <a:r>
              <a:rPr lang="en-US" altLang="zh-CN" sz="10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en-US" altLang="zh-CN" sz="10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Jian</a:t>
            </a:r>
            <a:r>
              <a:rPr lang="en-US" altLang="zh-CN" sz="10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10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LI</a:t>
            </a:r>
            <a:r>
              <a:rPr lang="en-US" altLang="zh-CN" sz="1000" baseline="300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a</a:t>
            </a: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, </a:t>
            </a:r>
            <a:r>
              <a:rPr lang="en-US" altLang="zh-CN" sz="10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Yuanyuan</a:t>
            </a:r>
            <a:r>
              <a:rPr lang="en-US" altLang="zh-CN" sz="10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10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LIU</a:t>
            </a:r>
            <a:r>
              <a:rPr lang="en-US" altLang="zh-CN" sz="1000" baseline="300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b</a:t>
            </a: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, </a:t>
            </a:r>
            <a:r>
              <a:rPr lang="en-US" altLang="zh-CN" sz="10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Jianping</a:t>
            </a:r>
            <a:r>
              <a:rPr lang="en-US" altLang="zh-CN" sz="10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10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CHENG</a:t>
            </a:r>
            <a:r>
              <a:rPr lang="en-US" altLang="zh-CN" sz="1000" baseline="300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b</a:t>
            </a:r>
            <a:endParaRPr lang="en-US" sz="1000" baseline="30000" dirty="0" smtClean="0">
              <a:solidFill>
                <a:schemeClr val="bg1"/>
              </a:solidFill>
              <a:latin typeface="Arial" panose="020B0604020202020204" pitchFamily="34" charset="0"/>
              <a:ea typeface="Avenir Book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10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venir Book" charset="0"/>
              </a:rPr>
              <a:t>a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venir Book" charset="0"/>
              </a:rPr>
              <a:t>CTBT Beijing National Data Centre and Beijing Radionuclide Laboratory</a:t>
            </a:r>
            <a:r>
              <a:rPr lang="en-US" sz="10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venir Book" charset="0"/>
              </a:rPr>
              <a:t> </a:t>
            </a:r>
            <a:endParaRPr lang="en-US" sz="1000" baseline="30000" dirty="0" smtClean="0">
              <a:solidFill>
                <a:schemeClr val="bg1"/>
              </a:solidFill>
              <a:latin typeface="Arial" panose="020B0604020202020204" pitchFamily="34" charset="0"/>
              <a:ea typeface="Avenir Book" charset="0"/>
              <a:cs typeface="Avenir Book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altLang="zh-CN" sz="1000" baseline="300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venir Book" charset="0"/>
              </a:rPr>
              <a:t>b</a:t>
            </a:r>
            <a:r>
              <a:rPr lang="en-US" altLang="zh-CN" sz="10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venir Book" charset="0"/>
              </a:rPr>
              <a:t>Key</a:t>
            </a: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venir Book" charset="0"/>
              </a:rPr>
              <a:t> Laboratory of Beam Technology of Ministry of Education, </a:t>
            </a:r>
            <a:r>
              <a:rPr lang="en-US" altLang="zh-CN" sz="10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venir Book" charset="0"/>
              </a:rPr>
              <a:t>College </a:t>
            </a: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venir Book" charset="0"/>
              </a:rPr>
              <a:t>of Nuclear Science </a:t>
            </a:r>
            <a:r>
              <a:rPr lang="en-US" altLang="zh-CN" sz="10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venir Book" charset="0"/>
              </a:rPr>
              <a:t>and </a:t>
            </a: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venir Book" charset="0"/>
              </a:rPr>
              <a:t>Technology</a:t>
            </a:r>
            <a:r>
              <a:rPr lang="en-US" altLang="zh-CN" sz="10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venir Book" charset="0"/>
              </a:rPr>
              <a:t>, </a:t>
            </a: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venir Book" charset="0"/>
              </a:rPr>
              <a:t>Beijing </a:t>
            </a:r>
            <a:r>
              <a:rPr lang="en-US" altLang="zh-CN" sz="10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venir Book" charset="0"/>
              </a:rPr>
              <a:t>Normal University</a:t>
            </a:r>
            <a:endParaRPr lang="en-US" altLang="zh-CN" sz="1000" dirty="0">
              <a:solidFill>
                <a:srgbClr val="FF0000"/>
              </a:solidFill>
              <a:latin typeface="Arial" panose="020B0604020202020204" pitchFamily="34" charset="0"/>
              <a:ea typeface="Avenir Book" charset="0"/>
              <a:cs typeface="Avenir Book" charset="0"/>
            </a:endParaRPr>
          </a:p>
          <a:p>
            <a:pPr algn="ctr" eaLnBrk="0" hangingPunct="0">
              <a:lnSpc>
                <a:spcPts val="1586"/>
              </a:lnSpc>
            </a:pPr>
            <a:endParaRPr lang="en-US" sz="1600" baseline="30000" dirty="0" smtClean="0">
              <a:solidFill>
                <a:schemeClr val="bg1"/>
              </a:solidFill>
              <a:latin typeface="Arial" panose="020B0604020202020204" pitchFamily="34" charset="0"/>
              <a:ea typeface="Avenir Book" charset="0"/>
              <a:cs typeface="Avenir Book" charset="0"/>
            </a:endParaRPr>
          </a:p>
          <a:p>
            <a:pPr algn="ctr" eaLnBrk="0" hangingPunct="0">
              <a:lnSpc>
                <a:spcPts val="1586"/>
              </a:lnSpc>
            </a:pPr>
            <a:endParaRPr lang="en-US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 eaLnBrk="0" hangingPunct="0">
              <a:spcBef>
                <a:spcPts val="91"/>
              </a:spcBef>
            </a:pPr>
            <a:endParaRPr lang="en-US" sz="952" dirty="0">
              <a:solidFill>
                <a:schemeClr val="bg1"/>
              </a:solidFill>
            </a:endParaRPr>
          </a:p>
          <a:p>
            <a:pPr algn="ctr" eaLnBrk="0" hangingPunct="0">
              <a:spcBef>
                <a:spcPts val="91"/>
              </a:spcBef>
            </a:pPr>
            <a:endParaRPr lang="en-US" sz="952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279A673-1808-1544-8A21-B775AE6A4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00" y="3867150"/>
            <a:ext cx="571500" cy="863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C501917-BF0A-C54B-AB4E-B0C62C356E93}"/>
              </a:ext>
            </a:extLst>
          </p:cNvPr>
          <p:cNvSpPr txBox="1"/>
          <p:nvPr/>
        </p:nvSpPr>
        <p:spPr>
          <a:xfrm>
            <a:off x="2883200" y="3898215"/>
            <a:ext cx="2836838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T2.4-360</a:t>
            </a:r>
            <a:endParaRPr lang="x-none" sz="140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46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65BE312-C0B6-2140-AF9C-95F023216E73}"/>
              </a:ext>
            </a:extLst>
          </p:cNvPr>
          <p:cNvSpPr txBox="1"/>
          <p:nvPr/>
        </p:nvSpPr>
        <p:spPr>
          <a:xfrm rot="16200000">
            <a:off x="-1779943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="" xmlns:a16="http://schemas.microsoft.com/office/drawing/2014/main" id="{7296ED61-5D14-6E44-BD9E-0A355C8A5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163887"/>
            <a:ext cx="5760427" cy="63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NPE19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Source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Term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Reconstruction based on Radionuclide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Monitoring Result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Yungang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ZHAO,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Shilian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WANG,Qi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LI,Xiaoming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WANG,Xinjun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ZHANG,Yuanqing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FAN,Huaimao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JIA, 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Jian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LI 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Yuanyuan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LIU,Jianping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CHENG</a:t>
            </a: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="" xmlns:a16="http://schemas.microsoft.com/office/drawing/2014/main" id="{D46E2110-6530-F74F-BC2B-C4AB2093820E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T2.4-360</a:t>
            </a:r>
            <a:endParaRPr lang="x-non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2786" y="1284217"/>
            <a:ext cx="81216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NDC Preparedness Exercises(NPE) are regularly performed to practice the verification procedures for the detections of nuclear explosions in the framework of CTBT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monitoring.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event of NPE2019, a fictitious state RAETIA announced that a reactor had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accident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some radionuclides were released into the atmosphere.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monitoring results, we analyzed the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detections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data,  did ATM simulation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backward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forward mode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flexpart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Our results demonstrated that the source was not a nuclear explosion and the amount of </a:t>
            </a:r>
            <a:r>
              <a:rPr lang="en-US" altLang="zh-CN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134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 and </a:t>
            </a:r>
            <a:r>
              <a:rPr lang="en-US" altLang="zh-CN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133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 were given.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51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46E2110-6530-F74F-BC2B-C4AB2093820E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T2.4-360</a:t>
            </a:r>
            <a:endParaRPr lang="x-non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CF4EC51-B9A3-6947-90CF-E5A0044512BC}"/>
              </a:ext>
            </a:extLst>
          </p:cNvPr>
          <p:cNvSpPr txBox="1"/>
          <p:nvPr/>
        </p:nvSpPr>
        <p:spPr>
          <a:xfrm rot="16200000">
            <a:off x="-1789468" y="2499817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802" y="963798"/>
            <a:ext cx="2138636" cy="19622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30451" t="30694" r="32129" b="31504"/>
          <a:stretch/>
        </p:blipFill>
        <p:spPr>
          <a:xfrm>
            <a:off x="5334000" y="2810784"/>
            <a:ext cx="3566160" cy="195343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72786" y="1225734"/>
            <a:ext cx="45478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July 30, 2019, RAETIA announced that the TRIGA reactor in Pavia had an accident and a small amount of radionuclides had been released. 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Subsequently, 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Ba, 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La, 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134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Cs, 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137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and various xenon isotopes were monitored at multiple stations. 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Aim: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compliance of RAETIA state to the CTBT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="" xmlns:a16="http://schemas.microsoft.com/office/drawing/2014/main" id="{7296ED61-5D14-6E44-BD9E-0A355C8A5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163887"/>
            <a:ext cx="5760427" cy="63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NPE19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Source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Term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Reconstruction based on Radionuclide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Monitoring Result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Yungang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ZHAO,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Shilian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WANG,Qi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LI,Xiaoming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WANG,Xinjun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ZHANG,Yuanqing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FAN,Huaimao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JIA, 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Jian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LI 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Yuanyuan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LIU,Jianping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CHENG</a:t>
            </a: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83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44A9686-9B15-6A49-B731-8C1372F7BCED}"/>
              </a:ext>
            </a:extLst>
          </p:cNvPr>
          <p:cNvSpPr txBox="1"/>
          <p:nvPr/>
        </p:nvSpPr>
        <p:spPr>
          <a:xfrm rot="16200000">
            <a:off x="-1779940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="" xmlns:a16="http://schemas.microsoft.com/office/drawing/2014/main" id="{D46E2110-6530-F74F-BC2B-C4AB2093820E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T2.4-360</a:t>
            </a:r>
            <a:endParaRPr lang="x-non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0645" y="1545492"/>
            <a:ext cx="4224695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</a:t>
            </a:r>
          </a:p>
          <a:p>
            <a:pPr algn="just"/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historical monitoring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data: </a:t>
            </a:r>
          </a:p>
          <a:p>
            <a:pPr algn="just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normal release or an abnormal event.</a:t>
            </a:r>
          </a:p>
          <a:p>
            <a:pPr algn="just"/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Ratio of nuclides: </a:t>
            </a:r>
          </a:p>
          <a:p>
            <a:pPr algn="just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source or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</a:p>
          <a:p>
            <a:pPr algn="just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Reactor or nuclear explosion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93326" y="1544124"/>
            <a:ext cx="4067794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</a:p>
          <a:p>
            <a:pPr algn="just"/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Backward mode:</a:t>
            </a:r>
          </a:p>
          <a:p>
            <a:pPr algn="just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possible source region.</a:t>
            </a:r>
          </a:p>
          <a:p>
            <a:pPr algn="just"/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Forward mode:</a:t>
            </a:r>
          </a:p>
          <a:p>
            <a:pPr algn="just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the amount of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radionuclides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="" xmlns:a16="http://schemas.microsoft.com/office/drawing/2014/main" id="{7296ED61-5D14-6E44-BD9E-0A355C8A5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163887"/>
            <a:ext cx="5760427" cy="63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NPE19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Source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Term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Reconstruction based on Radionuclide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Monitoring Result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Yungang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ZHAO,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Shilian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WANG,Qi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LI,Xiaoming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WANG,Xinjun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ZHANG,Yuanqing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FAN,Huaimao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JIA, 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Jian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LI 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Yuanyuan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LIU,Jianping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CHENG</a:t>
            </a: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3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D29476-7660-1049-BF58-5DE19B373679}"/>
              </a:ext>
            </a:extLst>
          </p:cNvPr>
          <p:cNvSpPr txBox="1"/>
          <p:nvPr/>
        </p:nvSpPr>
        <p:spPr>
          <a:xfrm rot="16200000">
            <a:off x="-1779943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="" xmlns:a16="http://schemas.microsoft.com/office/drawing/2014/main" id="{D46E2110-6530-F74F-BC2B-C4AB2093820E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T2.4-360</a:t>
            </a:r>
            <a:endParaRPr lang="x-non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03487" y="1077999"/>
            <a:ext cx="37341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Noble gas</a:t>
            </a:r>
          </a:p>
          <a:p>
            <a:pPr marL="342900" indent="-342900" algn="just">
              <a:buFont typeface="Wingdings" panose="05000000000000000000" pitchFamily="2" charset="2"/>
              <a:buChar char="p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istorical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data:</a:t>
            </a:r>
          </a:p>
          <a:p>
            <a:pPr algn="just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Not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normal emission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p"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Xenon ratio: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Not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Particulate</a:t>
            </a:r>
          </a:p>
          <a:p>
            <a:pPr marL="342900" indent="-342900" algn="just">
              <a:buFont typeface="Wingdings" panose="05000000000000000000" pitchFamily="2" charset="2"/>
              <a:buChar char="p"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Ba-La ratio: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Equilibrium.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p"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ratio:</a:t>
            </a:r>
          </a:p>
          <a:p>
            <a:pPr algn="just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Not NE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 source.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706225" y="2716331"/>
            <a:ext cx="3633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133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 historical monitoring 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 at RN33 </a:t>
            </a: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10308" y="4659172"/>
            <a:ext cx="3633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Nuclide ratios at radionuclide stations</a:t>
            </a: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0" t="7313" r="9525" b="5360"/>
          <a:stretch/>
        </p:blipFill>
        <p:spPr>
          <a:xfrm>
            <a:off x="4018561" y="906192"/>
            <a:ext cx="2545080" cy="1865097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840316"/>
              </p:ext>
            </p:extLst>
          </p:nvPr>
        </p:nvGraphicFramePr>
        <p:xfrm>
          <a:off x="6360281" y="3073014"/>
          <a:ext cx="2721428" cy="1449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511"/>
                <a:gridCol w="1531917"/>
              </a:tblGrid>
              <a:tr h="3624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Case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aseline="30000" dirty="0" smtClean="0"/>
                        <a:t>134</a:t>
                      </a:r>
                      <a:r>
                        <a:rPr lang="en-US" altLang="zh-CN" sz="1200" dirty="0" smtClean="0"/>
                        <a:t>Cs/</a:t>
                      </a:r>
                      <a:r>
                        <a:rPr lang="en-US" altLang="zh-CN" sz="1200" baseline="30000" dirty="0" smtClean="0"/>
                        <a:t>137</a:t>
                      </a:r>
                      <a:r>
                        <a:rPr lang="en-US" altLang="zh-CN" sz="1200" dirty="0" smtClean="0"/>
                        <a:t>Cs</a:t>
                      </a:r>
                      <a:endParaRPr lang="zh-CN" altLang="en-US" sz="1200" dirty="0"/>
                    </a:p>
                  </a:txBody>
                  <a:tcPr/>
                </a:tc>
              </a:tr>
              <a:tr h="3624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NE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~0.01</a:t>
                      </a:r>
                      <a:endParaRPr lang="zh-CN" altLang="en-US" sz="1200" dirty="0"/>
                    </a:p>
                  </a:txBody>
                  <a:tcPr/>
                </a:tc>
              </a:tr>
              <a:tr h="3624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NPP(Fukushima)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~1</a:t>
                      </a:r>
                      <a:endParaRPr lang="zh-CN" altLang="en-US" sz="1200" dirty="0"/>
                    </a:p>
                  </a:txBody>
                  <a:tcPr/>
                </a:tc>
              </a:tr>
              <a:tr h="3624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NPE19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81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~4</a:t>
                      </a:r>
                      <a:endParaRPr lang="zh-CN" alt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" t="7449" r="8377" b="8144"/>
          <a:stretch/>
        </p:blipFill>
        <p:spPr>
          <a:xfrm>
            <a:off x="3754325" y="2970825"/>
            <a:ext cx="2520000" cy="1708391"/>
          </a:xfrm>
          <a:prstGeom prst="rect">
            <a:avLst/>
          </a:prstGeom>
        </p:spPr>
      </p:pic>
      <p:sp>
        <p:nvSpPr>
          <p:cNvPr id="14" name="Rectangle 17">
            <a:extLst>
              <a:ext uri="{FF2B5EF4-FFF2-40B4-BE49-F238E27FC236}">
                <a16:creationId xmlns="" xmlns:a16="http://schemas.microsoft.com/office/drawing/2014/main" id="{7296ED61-5D14-6E44-BD9E-0A355C8A5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163887"/>
            <a:ext cx="5760427" cy="63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NPE19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Source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Term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Reconstruction based on Radionuclide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Monitoring Result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Yungang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ZHAO,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Shilian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WANG,Qi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LI,Xiaoming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WANG,Xinjun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ZHANG,Yuanqing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FAN,Huaimao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JIA, 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Jian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LI 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Yuanyuan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LIU,Jianping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CHENG</a:t>
            </a: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" t="7010" r="9294" b="4940"/>
          <a:stretch/>
        </p:blipFill>
        <p:spPr>
          <a:xfrm>
            <a:off x="6560271" y="871747"/>
            <a:ext cx="2521438" cy="186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4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D29476-7660-1049-BF58-5DE19B373679}"/>
              </a:ext>
            </a:extLst>
          </p:cNvPr>
          <p:cNvSpPr txBox="1"/>
          <p:nvPr/>
        </p:nvSpPr>
        <p:spPr>
          <a:xfrm rot="16200000">
            <a:off x="-1779943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="" xmlns:a16="http://schemas.microsoft.com/office/drawing/2014/main" id="{D46E2110-6530-F74F-BC2B-C4AB2093820E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T2.4-360</a:t>
            </a:r>
            <a:endParaRPr lang="x-non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65246" y="4127837"/>
            <a:ext cx="8242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RN40</a:t>
            </a:r>
          </a:p>
          <a:p>
            <a:pPr algn="just"/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4" y="1723577"/>
            <a:ext cx="3150000" cy="252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205" y="1725701"/>
            <a:ext cx="3150000" cy="252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00" y="1725701"/>
            <a:ext cx="3149999" cy="2520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60662" y="933680"/>
            <a:ext cx="4547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ackward mode</a:t>
            </a:r>
          </a:p>
          <a:p>
            <a:pPr algn="just"/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236763" y="4133254"/>
            <a:ext cx="8242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RN41</a:t>
            </a:r>
          </a:p>
          <a:p>
            <a:pPr algn="just"/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300740" y="4133254"/>
            <a:ext cx="8242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RN48</a:t>
            </a:r>
          </a:p>
          <a:p>
            <a:pPr algn="just"/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7">
            <a:extLst>
              <a:ext uri="{FF2B5EF4-FFF2-40B4-BE49-F238E27FC236}">
                <a16:creationId xmlns="" xmlns:a16="http://schemas.microsoft.com/office/drawing/2014/main" id="{7296ED61-5D14-6E44-BD9E-0A355C8A5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163887"/>
            <a:ext cx="5760427" cy="63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NPE19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Source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Term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Reconstruction based on Radionuclide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Monitoring Result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Yungang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ZHAO,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Shilian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WANG,Qi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LI,Xiaoming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WANG,Xinjun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ZHANG,Yuanqing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FAN,Huaimao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JIA, 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Jian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LI 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Yuanyuan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LIU,Jianping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CHENG</a:t>
            </a: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9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D29476-7660-1049-BF58-5DE19B373679}"/>
              </a:ext>
            </a:extLst>
          </p:cNvPr>
          <p:cNvSpPr txBox="1"/>
          <p:nvPr/>
        </p:nvSpPr>
        <p:spPr>
          <a:xfrm rot="16200000">
            <a:off x="-1779943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="" xmlns:a16="http://schemas.microsoft.com/office/drawing/2014/main" id="{D46E2110-6530-F74F-BC2B-C4AB2093820E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T2.4-360</a:t>
            </a:r>
            <a:endParaRPr lang="x-non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4462" y="965445"/>
            <a:ext cx="8507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Forward mode   Location: Pavia, IRE   Release Time:2019-07-30~07-31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566652"/>
              </p:ext>
            </p:extLst>
          </p:nvPr>
        </p:nvGraphicFramePr>
        <p:xfrm>
          <a:off x="484462" y="1613912"/>
          <a:ext cx="4154487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Graph" r:id="rId3" imgW="4154400" imgH="2901600" progId="Origin50.Graph">
                  <p:embed/>
                </p:oleObj>
              </mc:Choice>
              <mc:Fallback>
                <p:oleObj name="Graph" r:id="rId3" imgW="415440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4462" y="1613912"/>
                        <a:ext cx="4154487" cy="290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7">
            <a:extLst>
              <a:ext uri="{FF2B5EF4-FFF2-40B4-BE49-F238E27FC236}">
                <a16:creationId xmlns="" xmlns:a16="http://schemas.microsoft.com/office/drawing/2014/main" id="{7296ED61-5D14-6E44-BD9E-0A355C8A5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163887"/>
            <a:ext cx="5760427" cy="63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NPE19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Source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Term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Reconstruction based on Radionuclide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Monitoring Result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Yungang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ZHAO,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Shilian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WANG,Qi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LI,Xiaoming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WANG,Xinjun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ZHANG,Yuanqing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FAN,Huaimao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JIA, 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Jian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LI 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Yuanyuan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LIU,Jianping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CHENG</a:t>
            </a: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852991"/>
              </p:ext>
            </p:extLst>
          </p:nvPr>
        </p:nvGraphicFramePr>
        <p:xfrm>
          <a:off x="4395764" y="1563173"/>
          <a:ext cx="4197744" cy="2923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Graph" r:id="rId5" imgW="4154400" imgH="2901600" progId="Origin50.Graph">
                  <p:embed/>
                </p:oleObj>
              </mc:Choice>
              <mc:Fallback>
                <p:oleObj name="Graph" r:id="rId5" imgW="415440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5764" y="1563173"/>
                        <a:ext cx="4197744" cy="2923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995909" y="4361973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Noble Gas</a:t>
            </a:r>
            <a:endParaRPr lang="zh-CN" altLang="en-US" sz="1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6075613" y="4361973"/>
            <a:ext cx="970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Particulate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07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224C6D9-8EEE-364D-BA25-2B01E2110CC1}"/>
              </a:ext>
            </a:extLst>
          </p:cNvPr>
          <p:cNvSpPr txBox="1"/>
          <p:nvPr/>
        </p:nvSpPr>
        <p:spPr>
          <a:xfrm rot="16200000">
            <a:off x="-1775302" y="2499817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78644" y="1171971"/>
            <a:ext cx="82565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 characteristics: </a:t>
            </a:r>
          </a:p>
          <a:p>
            <a:pPr marL="457200" indent="-457200" algn="just">
              <a:buFont typeface="Wingdings" panose="05000000000000000000" pitchFamily="2" charset="2"/>
              <a:buChar char="p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a nuclear explosion.</a:t>
            </a:r>
          </a:p>
          <a:p>
            <a:pPr marL="457200" indent="-457200" algn="just">
              <a:buFont typeface="Wingdings" panose="05000000000000000000" pitchFamily="2" charset="2"/>
              <a:buChar char="p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one source.</a:t>
            </a:r>
          </a:p>
          <a:p>
            <a:pPr marL="457200" indent="-457200" algn="just">
              <a:buFont typeface="Wingdings" panose="05000000000000000000" pitchFamily="2" charset="2"/>
              <a:buChar char="p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probably the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accident of the TRIGA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reactor.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 amount:</a:t>
            </a:r>
          </a:p>
          <a:p>
            <a:pPr marL="457200" indent="-457200" algn="just">
              <a:buFont typeface="Wingdings" panose="05000000000000000000" pitchFamily="2" charset="2"/>
              <a:buChar char="p"/>
            </a:pP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134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Bq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p"/>
            </a:pPr>
            <a:r>
              <a:rPr lang="en-US" altLang="zh-CN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133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Bq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="" xmlns:a16="http://schemas.microsoft.com/office/drawing/2014/main" id="{D46E2110-6530-F74F-BC2B-C4AB2093820E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T2.4-360</a:t>
            </a:r>
            <a:endParaRPr lang="x-non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="" xmlns:a16="http://schemas.microsoft.com/office/drawing/2014/main" id="{7296ED61-5D14-6E44-BD9E-0A355C8A5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163887"/>
            <a:ext cx="5760427" cy="63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NPE19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Source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Term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Reconstruction based on Radionuclide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Monitoring Result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Yungang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ZHAO,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Shilian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WANG,Qi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LI,Xiaoming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WANG,Xinjun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ZHANG,Yuanqing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FAN,Huaimao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JIA, 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Jian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LI 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Yuanyuan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LIU,Jianping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CHENG</a:t>
            </a: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2.xml><?xml version="1.0" encoding="utf-8"?>
<a:theme xmlns:a="http://schemas.openxmlformats.org/drawingml/2006/main" name="Inner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3.xml><?xml version="1.0" encoding="utf-8"?>
<a:theme xmlns:a="http://schemas.openxmlformats.org/drawingml/2006/main" name="abstrac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4.xml><?xml version="1.0" encoding="utf-8"?>
<a:theme xmlns:a="http://schemas.openxmlformats.org/drawingml/2006/main" name="INTRODUC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5.xml><?xml version="1.0" encoding="utf-8"?>
<a:theme xmlns:a="http://schemas.openxmlformats.org/drawingml/2006/main" name="METHOD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6.xml><?xml version="1.0" encoding="utf-8"?>
<a:theme xmlns:a="http://schemas.openxmlformats.org/drawingml/2006/main" name="RESULT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7.xml><?xml version="1.0" encoding="utf-8"?>
<a:theme xmlns:a="http://schemas.openxmlformats.org/drawingml/2006/main" name="CONCLUSION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12253</TotalTime>
  <Words>569</Words>
  <Application>Microsoft Office PowerPoint</Application>
  <PresentationFormat>全屏显示(16:9)</PresentationFormat>
  <Paragraphs>97</Paragraphs>
  <Slides>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7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6" baseType="lpstr">
      <vt:lpstr>Avenir Book</vt:lpstr>
      <vt:lpstr>Avenir Heavy</vt:lpstr>
      <vt:lpstr>Avenir Medium</vt:lpstr>
      <vt:lpstr>DIN-Light</vt:lpstr>
      <vt:lpstr>DIN-Medium</vt:lpstr>
      <vt:lpstr>等线</vt:lpstr>
      <vt:lpstr>Arial</vt:lpstr>
      <vt:lpstr>Calibri</vt:lpstr>
      <vt:lpstr>Times New Roman</vt:lpstr>
      <vt:lpstr>Wingdings</vt:lpstr>
      <vt:lpstr>Title Slide</vt:lpstr>
      <vt:lpstr>Inner Slide</vt:lpstr>
      <vt:lpstr>abstract</vt:lpstr>
      <vt:lpstr>INTRODUCTION</vt:lpstr>
      <vt:lpstr>METHODS</vt:lpstr>
      <vt:lpstr>RESULTS</vt:lpstr>
      <vt:lpstr>CONCLUSIONS</vt:lpstr>
      <vt:lpstr>Graph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</cp:lastModifiedBy>
  <cp:revision>105</cp:revision>
  <cp:lastPrinted>2019-03-26T13:54:24Z</cp:lastPrinted>
  <dcterms:created xsi:type="dcterms:W3CDTF">2019-04-24T06:32:04Z</dcterms:created>
  <dcterms:modified xsi:type="dcterms:W3CDTF">2021-06-15T11:58:14Z</dcterms:modified>
</cp:coreProperties>
</file>