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7" r:id="rId2"/>
    <p:sldMasterId id="2147483658" r:id="rId3"/>
    <p:sldMasterId id="2147483659" r:id="rId4"/>
    <p:sldMasterId id="2147483660" r:id="rId5"/>
    <p:sldMasterId id="2147483661" r:id="rId6"/>
  </p:sldMasterIdLst>
  <p:notesMasterIdLst>
    <p:notesMasterId r:id="rId22"/>
  </p:notesMasterIdLst>
  <p:sldIdLst>
    <p:sldId id="256" r:id="rId7"/>
    <p:sldId id="258" r:id="rId8"/>
    <p:sldId id="259" r:id="rId9"/>
    <p:sldId id="268" r:id="rId10"/>
    <p:sldId id="959" r:id="rId11"/>
    <p:sldId id="260" r:id="rId12"/>
    <p:sldId id="267" r:id="rId13"/>
    <p:sldId id="933" r:id="rId14"/>
    <p:sldId id="958" r:id="rId15"/>
    <p:sldId id="936" r:id="rId16"/>
    <p:sldId id="937" r:id="rId17"/>
    <p:sldId id="938" r:id="rId18"/>
    <p:sldId id="940" r:id="rId19"/>
    <p:sldId id="957" r:id="rId20"/>
    <p:sldId id="26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937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02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2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Em todos os cenários envolvendo modelagem computacional, partimos da coleta de informações, modelamos o cenário, e estimamos os resultados para assim assessorar de forma mais completa a tomada de decisões</a:t>
            </a:r>
            <a:endParaRPr dirty="0"/>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13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Cabeçalho 3"/>
          <p:cNvSpPr>
            <a:spLocks noGrp="1"/>
          </p:cNvSpPr>
          <p:nvPr>
            <p:ph type="hdr" sz="quarter"/>
          </p:nvPr>
        </p:nvSpPr>
        <p:spPr/>
        <p:txBody>
          <a:bodyPr/>
          <a:lstStyle/>
          <a:p>
            <a:r>
              <a:rPr lang="pt-BR"/>
              <a:t>Instituto Militar de Engenharia | SE/07 Rodrigo Carneiro Curzio</a:t>
            </a:r>
          </a:p>
        </p:txBody>
      </p:sp>
      <p:sp>
        <p:nvSpPr>
          <p:cNvPr id="5" name="Espaço Reservado para Data 4"/>
          <p:cNvSpPr>
            <a:spLocks noGrp="1"/>
          </p:cNvSpPr>
          <p:nvPr>
            <p:ph type="dt" idx="1"/>
          </p:nvPr>
        </p:nvSpPr>
        <p:spPr/>
        <p:txBody>
          <a:bodyPr/>
          <a:lstStyle/>
          <a:p>
            <a:fld id="{CD5B6CE1-4CAF-4707-98F2-D443ADC0501B}" type="datetime1">
              <a:rPr lang="pt-BR" smtClean="0"/>
              <a:t>14/06/2021</a:t>
            </a:fld>
            <a:endParaRPr lang="pt-BR"/>
          </a:p>
        </p:txBody>
      </p:sp>
      <p:sp>
        <p:nvSpPr>
          <p:cNvPr id="6" name="Espaço Reservado para Rodapé 5"/>
          <p:cNvSpPr>
            <a:spLocks noGrp="1"/>
          </p:cNvSpPr>
          <p:nvPr>
            <p:ph type="ftr" sz="quarter" idx="4"/>
          </p:nvPr>
        </p:nvSpPr>
        <p:spPr/>
        <p:txBody>
          <a:bodyPr/>
          <a:lstStyle/>
          <a:p>
            <a:r>
              <a:rPr lang="pt-BR"/>
              <a:t>1º Seminário de Acompanhamento de Dissertação </a:t>
            </a:r>
          </a:p>
        </p:txBody>
      </p:sp>
    </p:spTree>
    <p:extLst>
      <p:ext uri="{BB962C8B-B14F-4D97-AF65-F5344CB8AC3E}">
        <p14:creationId xmlns:p14="http://schemas.microsoft.com/office/powerpoint/2010/main" val="11693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Cabeçalho 3"/>
          <p:cNvSpPr>
            <a:spLocks noGrp="1"/>
          </p:cNvSpPr>
          <p:nvPr>
            <p:ph type="hdr" sz="quarter"/>
          </p:nvPr>
        </p:nvSpPr>
        <p:spPr/>
        <p:txBody>
          <a:bodyPr/>
          <a:lstStyle/>
          <a:p>
            <a:r>
              <a:rPr lang="pt-BR"/>
              <a:t>Instituto Militar de Engenharia | SE/07 Rodrigo Carneiro Curzio</a:t>
            </a:r>
          </a:p>
        </p:txBody>
      </p:sp>
      <p:sp>
        <p:nvSpPr>
          <p:cNvPr id="5" name="Espaço Reservado para Data 4"/>
          <p:cNvSpPr>
            <a:spLocks noGrp="1"/>
          </p:cNvSpPr>
          <p:nvPr>
            <p:ph type="dt" idx="1"/>
          </p:nvPr>
        </p:nvSpPr>
        <p:spPr/>
        <p:txBody>
          <a:bodyPr/>
          <a:lstStyle/>
          <a:p>
            <a:fld id="{CD5B6CE1-4CAF-4707-98F2-D443ADC0501B}" type="datetime1">
              <a:rPr lang="pt-BR" smtClean="0"/>
              <a:t>14/06/2021</a:t>
            </a:fld>
            <a:endParaRPr lang="pt-BR"/>
          </a:p>
        </p:txBody>
      </p:sp>
      <p:sp>
        <p:nvSpPr>
          <p:cNvPr id="6" name="Espaço Reservado para Rodapé 5"/>
          <p:cNvSpPr>
            <a:spLocks noGrp="1"/>
          </p:cNvSpPr>
          <p:nvPr>
            <p:ph type="ftr" sz="quarter" idx="4"/>
          </p:nvPr>
        </p:nvSpPr>
        <p:spPr/>
        <p:txBody>
          <a:bodyPr/>
          <a:lstStyle/>
          <a:p>
            <a:r>
              <a:rPr lang="pt-BR"/>
              <a:t>1º Seminário de Acompanhamento de Dissertação </a:t>
            </a:r>
          </a:p>
        </p:txBody>
      </p:sp>
    </p:spTree>
    <p:extLst>
      <p:ext uri="{BB962C8B-B14F-4D97-AF65-F5344CB8AC3E}">
        <p14:creationId xmlns:p14="http://schemas.microsoft.com/office/powerpoint/2010/main" val="107501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2"/>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Tree>
    <p:extLst>
      <p:ext uri="{BB962C8B-B14F-4D97-AF65-F5344CB8AC3E}">
        <p14:creationId xmlns:p14="http://schemas.microsoft.com/office/powerpoint/2010/main" val="141785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 picture containing light, night sky&#10;&#10;Description automatically generated"/>
          <p:cNvPicPr preferRelativeResize="0"/>
          <p:nvPr/>
        </p:nvPicPr>
        <p:blipFill rotWithShape="1">
          <a:blip r:embed="rId3">
            <a:alphaModFix/>
          </a:blip>
          <a:srcRect/>
          <a:stretch/>
        </p:blipFill>
        <p:spPr>
          <a:xfrm>
            <a:off x="0" y="340"/>
            <a:ext cx="9144000" cy="5142820"/>
          </a:xfrm>
          <a:prstGeom prst="rect">
            <a:avLst/>
          </a:prstGeom>
          <a:noFill/>
          <a:ln>
            <a:noFill/>
          </a:ln>
        </p:spPr>
      </p:pic>
      <p:sp>
        <p:nvSpPr>
          <p:cNvPr id="11" name="Google Shape;11;p1"/>
          <p:cNvSpPr/>
          <p:nvPr/>
        </p:nvSpPr>
        <p:spPr>
          <a:xfrm>
            <a:off x="1" y="4876244"/>
            <a:ext cx="9144000" cy="2563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b="0" i="0" u="none" strike="noStrike" cap="none">
              <a:solidFill>
                <a:schemeClr val="lt1"/>
              </a:solidFill>
              <a:latin typeface="Calibri"/>
              <a:ea typeface="Calibri"/>
              <a:cs typeface="Calibri"/>
              <a:sym typeface="Calibri"/>
            </a:endParaRPr>
          </a:p>
        </p:txBody>
      </p:sp>
      <p:sp>
        <p:nvSpPr>
          <p:cNvPr id="12" name="Google Shape;12;p1"/>
          <p:cNvSpPr txBox="1"/>
          <p:nvPr/>
        </p:nvSpPr>
        <p:spPr>
          <a:xfrm>
            <a:off x="7920635" y="4895301"/>
            <a:ext cx="1075157"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u="none" strike="noStrike" cap="none">
                <a:solidFill>
                  <a:schemeClr val="lt1"/>
                </a:solidFill>
                <a:latin typeface="Arial"/>
                <a:ea typeface="Arial"/>
                <a:cs typeface="Arial"/>
                <a:sym typeface="Arial"/>
              </a:rPr>
              <a:t>CTBTO.ORG</a:t>
            </a:r>
            <a:endParaRPr/>
          </a:p>
        </p:txBody>
      </p:sp>
      <p:sp>
        <p:nvSpPr>
          <p:cNvPr id="13" name="Google Shape;13;p1"/>
          <p:cNvSpPr/>
          <p:nvPr/>
        </p:nvSpPr>
        <p:spPr>
          <a:xfrm>
            <a:off x="123276" y="4875274"/>
            <a:ext cx="3772372"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u="none" strike="noStrike" cap="none">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pic>
        <p:nvPicPr>
          <p:cNvPr id="14" name="Google Shape;14;p1"/>
          <p:cNvPicPr preferRelativeResize="0"/>
          <p:nvPr/>
        </p:nvPicPr>
        <p:blipFill rotWithShape="1">
          <a:blip r:embed="rId4">
            <a:alphaModFix/>
          </a:blip>
          <a:srcRect/>
          <a:stretch/>
        </p:blipFill>
        <p:spPr>
          <a:xfrm>
            <a:off x="6751778" y="283003"/>
            <a:ext cx="1879332" cy="498136"/>
          </a:xfrm>
          <a:prstGeom prst="rect">
            <a:avLst/>
          </a:prstGeom>
          <a:noFill/>
          <a:ln>
            <a:noFill/>
          </a:ln>
        </p:spPr>
      </p:pic>
      <p:pic>
        <p:nvPicPr>
          <p:cNvPr id="15" name="Google Shape;15;p1"/>
          <p:cNvPicPr preferRelativeResize="0"/>
          <p:nvPr/>
        </p:nvPicPr>
        <p:blipFill rotWithShape="1">
          <a:blip r:embed="rId5">
            <a:alphaModFix/>
          </a:blip>
          <a:srcRect/>
          <a:stretch/>
        </p:blipFill>
        <p:spPr>
          <a:xfrm>
            <a:off x="424288" y="287283"/>
            <a:ext cx="1967734" cy="4981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30" name="Google Shape;30;p5"/>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31" name="Google Shape;31;p5"/>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32" name="Google Shape;32;p5"/>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33" name="Google Shape;33;p5"/>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34" name="Google Shape;34;p5"/>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35" name="Google Shape;35;p5"/>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37" name="Google Shape;37;p5"/>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41" name="Google Shape;41;p7"/>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42" name="Google Shape;42;p7"/>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43" name="Google Shape;43;p7"/>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44" name="Google Shape;44;p7"/>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45" name="Google Shape;45;p7"/>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46" name="Google Shape;46;p7"/>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47" name="Google Shape;47;p7"/>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48" name="Google Shape;48;p7"/>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52" name="Google Shape;52;p9"/>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53" name="Google Shape;53;p9"/>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54" name="Google Shape;54;p9"/>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55" name="Google Shape;55;p9"/>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56" name="Google Shape;56;p9"/>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57" name="Google Shape;57;p9"/>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58" name="Google Shape;58;p9"/>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59" name="Google Shape;59;p9"/>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63" name="Google Shape;63;p11"/>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64" name="Google Shape;64;p11"/>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65" name="Google Shape;65;p11"/>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66" name="Google Shape;66;p11"/>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67" name="Google Shape;67;p11"/>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68" name="Google Shape;68;p11"/>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69" name="Google Shape;69;p11"/>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70" name="Google Shape;70;p11"/>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13"/>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74" name="Google Shape;74;p13"/>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75" name="Google Shape;75;p13"/>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76" name="Google Shape;76;p13"/>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77" name="Google Shape;77;p13"/>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78" name="Google Shape;78;p13"/>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79" name="Google Shape;79;p13"/>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80" name="Google Shape;80;p13"/>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81" name="Google Shape;81;p13"/>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p:nvPr/>
        </p:nvSpPr>
        <p:spPr>
          <a:xfrm>
            <a:off x="264526" y="1723316"/>
            <a:ext cx="8851493" cy="1024895"/>
          </a:xfrm>
          <a:prstGeom prst="rect">
            <a:avLst/>
          </a:prstGeom>
          <a:noFill/>
          <a:ln>
            <a:noFill/>
          </a:ln>
          <a:effectLst>
            <a:outerShdw blurRad="50800" dist="38100" dir="5400000" algn="t" rotWithShape="0">
              <a:prstClr val="black">
                <a:alpha val="40000"/>
              </a:prstClr>
            </a:outerShdw>
          </a:effectLst>
        </p:spPr>
        <p:txBody>
          <a:bodyPr spcFirstLastPara="1" wrap="square" lIns="18650" tIns="9325" rIns="18650" bIns="9325" anchor="t" anchorCtr="0">
            <a:noAutofit/>
          </a:bodyPr>
          <a:lstStyle/>
          <a:p>
            <a:pPr marL="0" marR="0" lvl="0" indent="0" algn="ctr" rtl="0">
              <a:spcBef>
                <a:spcPts val="0"/>
              </a:spcBef>
              <a:spcAft>
                <a:spcPts val="0"/>
              </a:spcAft>
              <a:buNone/>
            </a:pPr>
            <a:r>
              <a:rPr lang="en-US" sz="25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sz="2500" dirty="0">
              <a:solidFill>
                <a:schemeClr val="lt1"/>
              </a:solidFill>
              <a:latin typeface="Calibri"/>
              <a:ea typeface="Calibri"/>
              <a:cs typeface="Calibri"/>
              <a:sym typeface="Calibri"/>
            </a:endParaRPr>
          </a:p>
        </p:txBody>
      </p:sp>
      <p:sp>
        <p:nvSpPr>
          <p:cNvPr id="89" name="Google Shape;89;p15"/>
          <p:cNvSpPr txBox="1"/>
          <p:nvPr/>
        </p:nvSpPr>
        <p:spPr>
          <a:xfrm>
            <a:off x="2957174" y="3867150"/>
            <a:ext cx="3151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pic>
        <p:nvPicPr>
          <p:cNvPr id="90" name="Google Shape;90;p15"/>
          <p:cNvPicPr preferRelativeResize="0"/>
          <p:nvPr/>
        </p:nvPicPr>
        <p:blipFill rotWithShape="1">
          <a:blip r:embed="rId3">
            <a:alphaModFix/>
          </a:blip>
          <a:srcRect/>
          <a:stretch/>
        </p:blipFill>
        <p:spPr>
          <a:xfrm>
            <a:off x="225600" y="3867150"/>
            <a:ext cx="571500" cy="863600"/>
          </a:xfrm>
          <a:prstGeom prst="rect">
            <a:avLst/>
          </a:prstGeom>
          <a:noFill/>
          <a:ln>
            <a:noFill/>
          </a:ln>
        </p:spPr>
      </p:pic>
      <p:sp>
        <p:nvSpPr>
          <p:cNvPr id="91" name="Google Shape;91;p15"/>
          <p:cNvSpPr txBox="1"/>
          <p:nvPr/>
        </p:nvSpPr>
        <p:spPr>
          <a:xfrm>
            <a:off x="3271874" y="3312883"/>
            <a:ext cx="2836800" cy="30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1" dirty="0">
                <a:solidFill>
                  <a:schemeClr val="lt1"/>
                </a:solidFill>
                <a:latin typeface="Arial"/>
                <a:ea typeface="Arial"/>
                <a:cs typeface="Arial"/>
                <a:sym typeface="Arial"/>
              </a:rPr>
              <a:t>T2.4 e-poster session / P2.4-274</a:t>
            </a:r>
            <a:endParaRPr dirty="0"/>
          </a:p>
        </p:txBody>
      </p:sp>
      <p:pic>
        <p:nvPicPr>
          <p:cNvPr id="3" name="Imagem 2">
            <a:extLst>
              <a:ext uri="{FF2B5EF4-FFF2-40B4-BE49-F238E27FC236}">
                <a16:creationId xmlns:a16="http://schemas.microsoft.com/office/drawing/2014/main" id="{F2EE4190-52CF-4CFF-B957-80CEF29AFAE3}"/>
              </a:ext>
            </a:extLst>
          </p:cNvPr>
          <p:cNvPicPr>
            <a:picLocks noChangeAspect="1"/>
          </p:cNvPicPr>
          <p:nvPr/>
        </p:nvPicPr>
        <p:blipFill>
          <a:blip r:embed="rId4"/>
          <a:srcRect/>
          <a:stretch/>
        </p:blipFill>
        <p:spPr>
          <a:xfrm>
            <a:off x="4340226" y="3666158"/>
            <a:ext cx="700095" cy="990185"/>
          </a:xfrm>
          <a:prstGeom prst="rect">
            <a:avLst/>
          </a:prstGeom>
        </p:spPr>
      </p:pic>
      <p:pic>
        <p:nvPicPr>
          <p:cNvPr id="5" name="Imagem 4" descr="Uma imagem contendo Ícone&#10;&#10;Descrição gerada automaticamente">
            <a:extLst>
              <a:ext uri="{FF2B5EF4-FFF2-40B4-BE49-F238E27FC236}">
                <a16:creationId xmlns:a16="http://schemas.microsoft.com/office/drawing/2014/main" id="{D4865A03-D9D8-483C-BCC4-7D859261FA1A}"/>
              </a:ext>
            </a:extLst>
          </p:cNvPr>
          <p:cNvPicPr>
            <a:picLocks noChangeAspect="1"/>
          </p:cNvPicPr>
          <p:nvPr/>
        </p:nvPicPr>
        <p:blipFill>
          <a:blip r:embed="rId5"/>
          <a:stretch>
            <a:fillRect/>
          </a:stretch>
        </p:blipFill>
        <p:spPr>
          <a:xfrm>
            <a:off x="2910142" y="3602294"/>
            <a:ext cx="700095" cy="1048096"/>
          </a:xfrm>
          <a:prstGeom prst="rect">
            <a:avLst/>
          </a:prstGeom>
        </p:spPr>
      </p:pic>
      <p:pic>
        <p:nvPicPr>
          <p:cNvPr id="7" name="Imagem 6" descr="Logotipo&#10;&#10;Descrição gerada automaticamente">
            <a:extLst>
              <a:ext uri="{FF2B5EF4-FFF2-40B4-BE49-F238E27FC236}">
                <a16:creationId xmlns:a16="http://schemas.microsoft.com/office/drawing/2014/main" id="{0418B709-4752-4511-8BC4-04AD4C92BC8E}"/>
              </a:ext>
            </a:extLst>
          </p:cNvPr>
          <p:cNvPicPr>
            <a:picLocks noChangeAspect="1"/>
          </p:cNvPicPr>
          <p:nvPr/>
        </p:nvPicPr>
        <p:blipFill>
          <a:blip r:embed="rId6"/>
          <a:stretch>
            <a:fillRect/>
          </a:stretch>
        </p:blipFill>
        <p:spPr>
          <a:xfrm>
            <a:off x="5825000" y="3713583"/>
            <a:ext cx="661412" cy="922733"/>
          </a:xfrm>
          <a:prstGeom prst="rect">
            <a:avLst/>
          </a:prstGeom>
        </p:spPr>
      </p:pic>
      <p:sp>
        <p:nvSpPr>
          <p:cNvPr id="10" name="CaixaDeTexto 9">
            <a:extLst>
              <a:ext uri="{FF2B5EF4-FFF2-40B4-BE49-F238E27FC236}">
                <a16:creationId xmlns:a16="http://schemas.microsoft.com/office/drawing/2014/main" id="{8922E419-4EDC-4A0A-875A-B51F3AF11168}"/>
              </a:ext>
            </a:extLst>
          </p:cNvPr>
          <p:cNvSpPr txBox="1"/>
          <p:nvPr/>
        </p:nvSpPr>
        <p:spPr>
          <a:xfrm>
            <a:off x="66907" y="2579197"/>
            <a:ext cx="9077093" cy="685765"/>
          </a:xfrm>
          <a:prstGeom prst="rect">
            <a:avLst/>
          </a:prstGeom>
          <a:noFill/>
        </p:spPr>
        <p:txBody>
          <a:bodyPr wrap="square">
            <a:spAutoFit/>
          </a:bodyPr>
          <a:lstStyle/>
          <a:p>
            <a:pPr marL="0" marR="0" lvl="0" indent="0" algn="ctr" rtl="0">
              <a:lnSpc>
                <a:spcPct val="150000"/>
              </a:lnSpc>
              <a:spcBef>
                <a:spcPts val="0"/>
              </a:spcBef>
              <a:spcAft>
                <a:spcPts val="0"/>
              </a:spcAft>
              <a:buNone/>
            </a:pPr>
            <a:r>
              <a:rPr lang="en-US" sz="1500" b="1" dirty="0">
                <a:solidFill>
                  <a:schemeClr val="lt1"/>
                </a:solidFill>
              </a:rPr>
              <a:t>Authors: </a:t>
            </a:r>
          </a:p>
          <a:p>
            <a:pPr marL="0" marR="0" lvl="0" indent="0" algn="ctr" rtl="0">
              <a:lnSpc>
                <a:spcPct val="150000"/>
              </a:lnSpc>
              <a:spcBef>
                <a:spcPts val="0"/>
              </a:spcBef>
              <a:spcAft>
                <a:spcPts val="0"/>
              </a:spcAft>
              <a:buNone/>
            </a:pPr>
            <a:r>
              <a:rPr lang="en-US" sz="1200" b="1" i="1" dirty="0">
                <a:solidFill>
                  <a:schemeClr val="lt1"/>
                </a:solidFill>
              </a:rPr>
              <a:t>Rodrigo Carneiro Curzio; Carlos Eduardo </a:t>
            </a:r>
            <a:r>
              <a:rPr lang="en-US" sz="1200" b="1" i="1" dirty="0" err="1">
                <a:solidFill>
                  <a:schemeClr val="lt1"/>
                </a:solidFill>
              </a:rPr>
              <a:t>Bonfim</a:t>
            </a:r>
            <a:r>
              <a:rPr lang="en-US" sz="1200" b="1" i="1" dirty="0">
                <a:solidFill>
                  <a:schemeClr val="lt1"/>
                </a:solidFill>
              </a:rPr>
              <a:t>; </a:t>
            </a:r>
            <a:r>
              <a:rPr lang="en-US" sz="1200" b="1" i="1" dirty="0" err="1">
                <a:solidFill>
                  <a:schemeClr val="lt1"/>
                </a:solidFill>
              </a:rPr>
              <a:t>Rudnei</a:t>
            </a:r>
            <a:r>
              <a:rPr lang="en-US" sz="1200" b="1" i="1" dirty="0">
                <a:solidFill>
                  <a:schemeClr val="lt1"/>
                </a:solidFill>
              </a:rPr>
              <a:t> Karam Morales; Sergio </a:t>
            </a:r>
            <a:r>
              <a:rPr lang="en-US" sz="1200" b="1" i="1" dirty="0" err="1">
                <a:solidFill>
                  <a:schemeClr val="lt1"/>
                </a:solidFill>
              </a:rPr>
              <a:t>Gavazza</a:t>
            </a:r>
            <a:r>
              <a:rPr lang="en-US" sz="1200" b="1" i="1" dirty="0">
                <a:solidFill>
                  <a:schemeClr val="lt1"/>
                </a:solidFill>
              </a:rPr>
              <a:t>; </a:t>
            </a:r>
            <a:r>
              <a:rPr lang="en-US" sz="1200" b="1" i="1" dirty="0" err="1">
                <a:solidFill>
                  <a:schemeClr val="lt1"/>
                </a:solidFill>
              </a:rPr>
              <a:t>Domingos</a:t>
            </a:r>
            <a:r>
              <a:rPr lang="en-US" sz="1200" b="1" i="1" dirty="0">
                <a:solidFill>
                  <a:schemeClr val="lt1"/>
                </a:solidFill>
              </a:rPr>
              <a:t> </a:t>
            </a:r>
            <a:r>
              <a:rPr lang="en-US" sz="1200" b="1" i="1" dirty="0" err="1">
                <a:solidFill>
                  <a:schemeClr val="lt1"/>
                </a:solidFill>
              </a:rPr>
              <a:t>D’Oliveira</a:t>
            </a:r>
            <a:r>
              <a:rPr lang="en-US" sz="1200" b="1" i="1" dirty="0">
                <a:solidFill>
                  <a:schemeClr val="lt1"/>
                </a:solidFill>
              </a:rPr>
              <a:t> Cardoso</a:t>
            </a:r>
            <a:endParaRPr lang="en-US" sz="1200" i="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02FFCE64-85EB-4842-88AD-BCFE9FA083B4}"/>
                  </a:ext>
                </a:extLst>
              </p:cNvPr>
              <p:cNvSpPr/>
              <p:nvPr/>
            </p:nvSpPr>
            <p:spPr>
              <a:xfrm>
                <a:off x="98799" y="834161"/>
                <a:ext cx="6599307" cy="496931"/>
              </a:xfrm>
              <a:prstGeom prst="rect">
                <a:avLst/>
              </a:prstGeom>
            </p:spPr>
            <p:txBody>
              <a:bodyPr wrap="square">
                <a:spAutoFit/>
              </a:bodyPr>
              <a:lstStyle/>
              <a:p>
                <a:pPr marL="257175" indent="-257175" algn="just">
                  <a:lnSpc>
                    <a:spcPct val="150000"/>
                  </a:lnSpc>
                  <a:buFont typeface="Wingdings" panose="05000000000000000000" pitchFamily="2" charset="2"/>
                  <a:buChar char="q"/>
                </a:pPr>
                <a:r>
                  <a:rPr lang="pt-BR" sz="2000" dirty="0" err="1">
                    <a:latin typeface="Cambria" panose="02040503050406030204" pitchFamily="18" charset="0"/>
                    <a:ea typeface="Cambria" panose="02040503050406030204" pitchFamily="18" charset="0"/>
                  </a:rPr>
                  <a:t>Shelter</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Transmission</a:t>
                </a:r>
                <a:r>
                  <a:rPr lang="pt-BR" sz="2000" dirty="0">
                    <a:latin typeface="Cambria" panose="02040503050406030204" pitchFamily="18" charset="0"/>
                    <a:ea typeface="Cambria" panose="02040503050406030204" pitchFamily="18" charset="0"/>
                  </a:rPr>
                  <a:t> Factor </a:t>
                </a:r>
                <a:r>
                  <a:rPr lang="pt-BR" sz="2000" dirty="0" err="1">
                    <a:latin typeface="Cambria" panose="02040503050406030204" pitchFamily="18" charset="0"/>
                    <a:ea typeface="Cambria" panose="02040503050406030204" pitchFamily="18" charset="0"/>
                  </a:rPr>
                  <a:t>Results</a:t>
                </a:r>
                <a:r>
                  <a:rPr lang="pt-BR" sz="2000" dirty="0">
                    <a:latin typeface="Cambria" panose="02040503050406030204" pitchFamily="18" charset="0"/>
                    <a:ea typeface="Cambria" panose="02040503050406030204" pitchFamily="18" charset="0"/>
                  </a:rPr>
                  <a:t> </a:t>
                </a:r>
                <a:r>
                  <a:rPr lang="pt-BR" sz="2000" b="1" dirty="0">
                    <a:latin typeface="Cambria" panose="02040503050406030204" pitchFamily="18" charset="0"/>
                    <a:ea typeface="Cambria" panose="02040503050406030204" pitchFamily="18" charset="0"/>
                  </a:rPr>
                  <a:t> (</a:t>
                </a:r>
                <a14:m>
                  <m:oMath xmlns:m="http://schemas.openxmlformats.org/officeDocument/2006/math">
                    <m:sSub>
                      <m:sSubPr>
                        <m:ctrlPr>
                          <a:rPr lang="pt-BR" sz="2000" b="1"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ctrlPr>
                      </m:sSubPr>
                      <m:e>
                        <m:r>
                          <a:rPr lang="pt-BR" sz="2000" b="1"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𝑭𝑹</m:t>
                        </m:r>
                      </m:e>
                      <m:sub>
                        <m:r>
                          <a:rPr lang="pt-BR" sz="2000" b="1"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𝒊</m:t>
                        </m:r>
                      </m:sub>
                    </m:sSub>
                  </m:oMath>
                </a14:m>
                <a:r>
                  <a:rPr lang="pt-BR" sz="2000" b="1" dirty="0">
                    <a:latin typeface="Cambria" panose="02040503050406030204" pitchFamily="18" charset="0"/>
                    <a:ea typeface="Cambria" panose="02040503050406030204" pitchFamily="18" charset="0"/>
                  </a:rPr>
                  <a:t>):</a:t>
                </a:r>
              </a:p>
            </p:txBody>
          </p:sp>
        </mc:Choice>
        <mc:Fallback xmlns="">
          <p:sp>
            <p:nvSpPr>
              <p:cNvPr id="4" name="Retângulo 3">
                <a:extLst>
                  <a:ext uri="{FF2B5EF4-FFF2-40B4-BE49-F238E27FC236}">
                    <a16:creationId xmlns:a16="http://schemas.microsoft.com/office/drawing/2014/main" id="{02FFCE64-85EB-4842-88AD-BCFE9FA083B4}"/>
                  </a:ext>
                </a:extLst>
              </p:cNvPr>
              <p:cNvSpPr>
                <a:spLocks noRot="1" noChangeAspect="1" noMove="1" noResize="1" noEditPoints="1" noAdjustHandles="1" noChangeArrowheads="1" noChangeShapeType="1" noTextEdit="1"/>
              </p:cNvSpPr>
              <p:nvPr/>
            </p:nvSpPr>
            <p:spPr>
              <a:xfrm>
                <a:off x="98799" y="834161"/>
                <a:ext cx="6599307" cy="496931"/>
              </a:xfrm>
              <a:prstGeom prst="rect">
                <a:avLst/>
              </a:prstGeom>
              <a:blipFill>
                <a:blip r:embed="rId2"/>
                <a:stretch>
                  <a:fillRect l="-831" b="-20988"/>
                </a:stretch>
              </a:blipFill>
            </p:spPr>
            <p:txBody>
              <a:bodyPr/>
              <a:lstStyle/>
              <a:p>
                <a:r>
                  <a:rPr lang="pt-BR">
                    <a:noFill/>
                  </a:rPr>
                  <a:t> </a:t>
                </a:r>
              </a:p>
            </p:txBody>
          </p:sp>
        </mc:Fallback>
      </mc:AlternateContent>
      <p:cxnSp>
        <p:nvCxnSpPr>
          <p:cNvPr id="9" name="Conector reto 8">
            <a:extLst>
              <a:ext uri="{FF2B5EF4-FFF2-40B4-BE49-F238E27FC236}">
                <a16:creationId xmlns:a16="http://schemas.microsoft.com/office/drawing/2014/main" id="{35F4BA62-318B-4E2A-8CE2-08C3A9252306}"/>
              </a:ext>
            </a:extLst>
          </p:cNvPr>
          <p:cNvCxnSpPr>
            <a:cxnSpLocks/>
          </p:cNvCxnSpPr>
          <p:nvPr/>
        </p:nvCxnSpPr>
        <p:spPr>
          <a:xfrm>
            <a:off x="5728432" y="1299826"/>
            <a:ext cx="0" cy="336421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Objeto 11">
            <a:extLst>
              <a:ext uri="{FF2B5EF4-FFF2-40B4-BE49-F238E27FC236}">
                <a16:creationId xmlns:a16="http://schemas.microsoft.com/office/drawing/2014/main" id="{BA8BA365-831C-473E-B5B3-4EDBE69CD761}"/>
              </a:ext>
            </a:extLst>
          </p:cNvPr>
          <p:cNvGraphicFramePr>
            <a:graphicFrameLocks noChangeAspect="1"/>
          </p:cNvGraphicFramePr>
          <p:nvPr>
            <p:extLst>
              <p:ext uri="{D42A27DB-BD31-4B8C-83A1-F6EECF244321}">
                <p14:modId xmlns:p14="http://schemas.microsoft.com/office/powerpoint/2010/main" val="90449655"/>
              </p:ext>
            </p:extLst>
          </p:nvPr>
        </p:nvGraphicFramePr>
        <p:xfrm>
          <a:off x="6659106" y="2308609"/>
          <a:ext cx="1266825" cy="388144"/>
        </p:xfrm>
        <a:graphic>
          <a:graphicData uri="http://schemas.openxmlformats.org/presentationml/2006/ole">
            <mc:AlternateContent xmlns:mc="http://schemas.openxmlformats.org/markup-compatibility/2006">
              <mc:Choice xmlns:v="urn:schemas-microsoft-com:vml" Requires="v">
                <p:oleObj name="Equation" r:id="rId3" imgW="787320" imgH="241200" progId="Equation.DSMT4">
                  <p:embed/>
                </p:oleObj>
              </mc:Choice>
              <mc:Fallback>
                <p:oleObj name="Equation" r:id="rId3" imgW="787320" imgH="241200" progId="Equation.DSMT4">
                  <p:embed/>
                  <p:pic>
                    <p:nvPicPr>
                      <p:cNvPr id="12" name="Objeto 11">
                        <a:extLst>
                          <a:ext uri="{FF2B5EF4-FFF2-40B4-BE49-F238E27FC236}">
                            <a16:creationId xmlns:a16="http://schemas.microsoft.com/office/drawing/2014/main" id="{BA8BA365-831C-473E-B5B3-4EDBE69CD761}"/>
                          </a:ext>
                        </a:extLst>
                      </p:cNvPr>
                      <p:cNvPicPr/>
                      <p:nvPr/>
                    </p:nvPicPr>
                    <p:blipFill>
                      <a:blip r:embed="rId4"/>
                      <a:stretch>
                        <a:fillRect/>
                      </a:stretch>
                    </p:blipFill>
                    <p:spPr>
                      <a:xfrm>
                        <a:off x="6659106" y="2308609"/>
                        <a:ext cx="1266825" cy="388144"/>
                      </a:xfrm>
                      <a:prstGeom prst="rect">
                        <a:avLst/>
                      </a:prstGeom>
                    </p:spPr>
                  </p:pic>
                </p:oleObj>
              </mc:Fallback>
            </mc:AlternateContent>
          </a:graphicData>
        </a:graphic>
      </p:graphicFrame>
      <p:cxnSp>
        <p:nvCxnSpPr>
          <p:cNvPr id="20" name="Conector de Seta Reta 19">
            <a:extLst>
              <a:ext uri="{FF2B5EF4-FFF2-40B4-BE49-F238E27FC236}">
                <a16:creationId xmlns:a16="http://schemas.microsoft.com/office/drawing/2014/main" id="{877A92BD-5DC5-4E17-8A8B-E96064AB6118}"/>
              </a:ext>
            </a:extLst>
          </p:cNvPr>
          <p:cNvCxnSpPr>
            <a:cxnSpLocks/>
          </p:cNvCxnSpPr>
          <p:nvPr/>
        </p:nvCxnSpPr>
        <p:spPr>
          <a:xfrm>
            <a:off x="7292518" y="2699640"/>
            <a:ext cx="0" cy="391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aixaDeTexto 28">
            <a:extLst>
              <a:ext uri="{FF2B5EF4-FFF2-40B4-BE49-F238E27FC236}">
                <a16:creationId xmlns:a16="http://schemas.microsoft.com/office/drawing/2014/main" id="{83206697-9BB1-4371-9D6E-A9BDAC4BB531}"/>
              </a:ext>
            </a:extLst>
          </p:cNvPr>
          <p:cNvSpPr txBox="1"/>
          <p:nvPr/>
        </p:nvSpPr>
        <p:spPr>
          <a:xfrm>
            <a:off x="6344173" y="4008985"/>
            <a:ext cx="1663711"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200" b="1" dirty="0">
                <a:latin typeface="Cambria" panose="02040503050406030204" pitchFamily="18" charset="0"/>
                <a:ea typeface="Cambria" panose="02040503050406030204" pitchFamily="18" charset="0"/>
              </a:rPr>
              <a:t>Addition of lead to wall of the shelter</a:t>
            </a:r>
            <a:endParaRPr lang="pt-BR" sz="1200" b="1" dirty="0"/>
          </a:p>
        </p:txBody>
      </p:sp>
      <p:graphicFrame>
        <p:nvGraphicFramePr>
          <p:cNvPr id="8" name="Objeto 7">
            <a:extLst>
              <a:ext uri="{FF2B5EF4-FFF2-40B4-BE49-F238E27FC236}">
                <a16:creationId xmlns:a16="http://schemas.microsoft.com/office/drawing/2014/main" id="{7D3073C0-9116-434D-804C-3FF2D03227FE}"/>
              </a:ext>
            </a:extLst>
          </p:cNvPr>
          <p:cNvGraphicFramePr>
            <a:graphicFrameLocks noChangeAspect="1"/>
          </p:cNvGraphicFramePr>
          <p:nvPr>
            <p:extLst>
              <p:ext uri="{D42A27DB-BD31-4B8C-83A1-F6EECF244321}">
                <p14:modId xmlns:p14="http://schemas.microsoft.com/office/powerpoint/2010/main" val="4009943892"/>
              </p:ext>
            </p:extLst>
          </p:nvPr>
        </p:nvGraphicFramePr>
        <p:xfrm>
          <a:off x="6792018" y="3145280"/>
          <a:ext cx="1001000" cy="388143"/>
        </p:xfrm>
        <a:graphic>
          <a:graphicData uri="http://schemas.openxmlformats.org/presentationml/2006/ole">
            <mc:AlternateContent xmlns:mc="http://schemas.openxmlformats.org/markup-compatibility/2006">
              <mc:Choice xmlns:v="urn:schemas-microsoft-com:vml" Requires="v">
                <p:oleObj name="Equation" r:id="rId5" imgW="622080" imgH="241200" progId="Equation.DSMT4">
                  <p:embed/>
                </p:oleObj>
              </mc:Choice>
              <mc:Fallback>
                <p:oleObj name="Equation" r:id="rId5" imgW="622080" imgH="241200" progId="Equation.DSMT4">
                  <p:embed/>
                  <p:pic>
                    <p:nvPicPr>
                      <p:cNvPr id="8" name="Objeto 7">
                        <a:extLst>
                          <a:ext uri="{FF2B5EF4-FFF2-40B4-BE49-F238E27FC236}">
                            <a16:creationId xmlns:a16="http://schemas.microsoft.com/office/drawing/2014/main" id="{7D3073C0-9116-434D-804C-3FF2D03227FE}"/>
                          </a:ext>
                        </a:extLst>
                      </p:cNvPr>
                      <p:cNvPicPr/>
                      <p:nvPr/>
                    </p:nvPicPr>
                    <p:blipFill>
                      <a:blip r:embed="rId6"/>
                      <a:stretch>
                        <a:fillRect/>
                      </a:stretch>
                    </p:blipFill>
                    <p:spPr>
                      <a:xfrm>
                        <a:off x="6792018" y="3145280"/>
                        <a:ext cx="1001000" cy="388143"/>
                      </a:xfrm>
                      <a:prstGeom prst="rect">
                        <a:avLst/>
                      </a:prstGeom>
                    </p:spPr>
                  </p:pic>
                </p:oleObj>
              </mc:Fallback>
            </mc:AlternateContent>
          </a:graphicData>
        </a:graphic>
      </p:graphicFrame>
      <p:cxnSp>
        <p:nvCxnSpPr>
          <p:cNvPr id="23" name="Conector de Seta Reta 22">
            <a:extLst>
              <a:ext uri="{FF2B5EF4-FFF2-40B4-BE49-F238E27FC236}">
                <a16:creationId xmlns:a16="http://schemas.microsoft.com/office/drawing/2014/main" id="{7DDD6DF5-7AA6-425A-9AE2-35C7B47BF5BF}"/>
              </a:ext>
            </a:extLst>
          </p:cNvPr>
          <p:cNvCxnSpPr>
            <a:cxnSpLocks/>
          </p:cNvCxnSpPr>
          <p:nvPr/>
        </p:nvCxnSpPr>
        <p:spPr>
          <a:xfrm>
            <a:off x="7292518" y="3533423"/>
            <a:ext cx="0" cy="451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to 31">
            <a:extLst>
              <a:ext uri="{FF2B5EF4-FFF2-40B4-BE49-F238E27FC236}">
                <a16:creationId xmlns:a16="http://schemas.microsoft.com/office/drawing/2014/main" id="{E637C76E-1E89-48BD-8618-FB95AC2252A4}"/>
              </a:ext>
            </a:extLst>
          </p:cNvPr>
          <p:cNvGraphicFramePr>
            <a:graphicFrameLocks noChangeAspect="1"/>
          </p:cNvGraphicFramePr>
          <p:nvPr>
            <p:extLst>
              <p:ext uri="{D42A27DB-BD31-4B8C-83A1-F6EECF244321}">
                <p14:modId xmlns:p14="http://schemas.microsoft.com/office/powerpoint/2010/main" val="936754883"/>
              </p:ext>
            </p:extLst>
          </p:nvPr>
        </p:nvGraphicFramePr>
        <p:xfrm>
          <a:off x="6676389" y="1299826"/>
          <a:ext cx="1106509" cy="597164"/>
        </p:xfrm>
        <a:graphic>
          <a:graphicData uri="http://schemas.openxmlformats.org/presentationml/2006/ole">
            <mc:AlternateContent xmlns:mc="http://schemas.openxmlformats.org/markup-compatibility/2006">
              <mc:Choice xmlns:v="urn:schemas-microsoft-com:vml" Requires="v">
                <p:oleObj name="Equation" r:id="rId7" imgW="799920" imgH="431640" progId="Equation.DSMT4">
                  <p:embed/>
                </p:oleObj>
              </mc:Choice>
              <mc:Fallback>
                <p:oleObj name="Equation" r:id="rId7" imgW="799920" imgH="431640" progId="Equation.DSMT4">
                  <p:embed/>
                  <p:pic>
                    <p:nvPicPr>
                      <p:cNvPr id="32" name="Objeto 31">
                        <a:extLst>
                          <a:ext uri="{FF2B5EF4-FFF2-40B4-BE49-F238E27FC236}">
                            <a16:creationId xmlns:a16="http://schemas.microsoft.com/office/drawing/2014/main" id="{E637C76E-1E89-48BD-8618-FB95AC2252A4}"/>
                          </a:ext>
                        </a:extLst>
                      </p:cNvPr>
                      <p:cNvPicPr/>
                      <p:nvPr/>
                    </p:nvPicPr>
                    <p:blipFill>
                      <a:blip r:embed="rId8"/>
                      <a:stretch>
                        <a:fillRect/>
                      </a:stretch>
                    </p:blipFill>
                    <p:spPr>
                      <a:xfrm>
                        <a:off x="6676389" y="1299826"/>
                        <a:ext cx="1106509" cy="59716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4" name="Retângulo 23">
                <a:extLst>
                  <a:ext uri="{FF2B5EF4-FFF2-40B4-BE49-F238E27FC236}">
                    <a16:creationId xmlns:a16="http://schemas.microsoft.com/office/drawing/2014/main" id="{61C033EE-2CFA-4B54-9123-5E1062D991FB}"/>
                  </a:ext>
                </a:extLst>
              </p:cNvPr>
              <p:cNvSpPr/>
              <p:nvPr/>
            </p:nvSpPr>
            <p:spPr>
              <a:xfrm>
                <a:off x="1302272" y="1429531"/>
                <a:ext cx="3703720" cy="230832"/>
              </a:xfrm>
              <a:prstGeom prst="rect">
                <a:avLst/>
              </a:prstGeom>
            </p:spPr>
            <p:txBody>
              <a:bodyPr wrap="square">
                <a:spAutoFit/>
              </a:bodyPr>
              <a:lstStyle/>
              <a:p>
                <a:pPr algn="ctr"/>
                <a:r>
                  <a:rPr lang="fr-FR" sz="900" b="1" dirty="0">
                    <a:latin typeface="Cambria" panose="02040503050406030204" pitchFamily="18" charset="0"/>
                    <a:ea typeface="Cambria" panose="02040503050406030204" pitchFamily="18" charset="0"/>
                    <a:cs typeface="Times New Roman" panose="02020603050405020304" pitchFamily="18" charset="0"/>
                  </a:rPr>
                  <a:t>Tab. 2</a:t>
                </a:r>
                <a:r>
                  <a:rPr lang="fr-FR" sz="900" dirty="0">
                    <a:latin typeface="Cambria" panose="02040503050406030204" pitchFamily="18" charset="0"/>
                    <a:ea typeface="Cambria" panose="02040503050406030204" pitchFamily="18" charset="0"/>
                    <a:cs typeface="Times New Roman" panose="02020603050405020304" pitchFamily="18" charset="0"/>
                  </a:rPr>
                  <a:t>: Reference Transmission Factor Values</a:t>
                </a:r>
                <a14:m>
                  <m:oMath xmlns:m="http://schemas.openxmlformats.org/officeDocument/2006/math">
                    <m:r>
                      <a:rPr lang="pt-BR" sz="900" b="0" i="0" smtClean="0">
                        <a:latin typeface="Cambria Math" panose="02040503050406030204" pitchFamily="18" charset="0"/>
                        <a:ea typeface="Cambria" panose="02040503050406030204" pitchFamily="18" charset="0"/>
                        <a:cs typeface="Times New Roman" panose="02020603050405020304" pitchFamily="18" charset="0"/>
                      </a:rPr>
                      <m:t> </m:t>
                    </m:r>
                    <m:sSub>
                      <m:sSubPr>
                        <m:ctrlPr>
                          <a:rPr lang="fr-FR" sz="900" i="1">
                            <a:latin typeface="Cambria Math" panose="02040503050406030204" pitchFamily="18" charset="0"/>
                            <a:ea typeface="Cambria" panose="02040503050406030204" pitchFamily="18" charset="0"/>
                            <a:cs typeface="Times New Roman" panose="02020603050405020304" pitchFamily="18" charset="0"/>
                          </a:rPr>
                        </m:ctrlPr>
                      </m:sSubPr>
                      <m:e>
                        <m:r>
                          <a:rPr lang="pt-BR" sz="900" i="1">
                            <a:latin typeface="Cambria Math" panose="02040503050406030204" pitchFamily="18" charset="0"/>
                            <a:ea typeface="Cambria" panose="02040503050406030204" pitchFamily="18" charset="0"/>
                            <a:cs typeface="Times New Roman" panose="02020603050405020304" pitchFamily="18" charset="0"/>
                          </a:rPr>
                          <m:t> (</m:t>
                        </m:r>
                        <m:r>
                          <a:rPr lang="pt-BR" sz="900" i="1">
                            <a:latin typeface="Cambria Math" panose="02040503050406030204" pitchFamily="18" charset="0"/>
                            <a:ea typeface="Cambria" panose="02040503050406030204" pitchFamily="18" charset="0"/>
                            <a:cs typeface="Times New Roman" panose="02020603050405020304" pitchFamily="18" charset="0"/>
                          </a:rPr>
                          <m:t>𝐹𝑅</m:t>
                        </m:r>
                      </m:e>
                      <m:sub>
                        <m:r>
                          <a:rPr lang="pt-BR" sz="900" i="1">
                            <a:latin typeface="Cambria Math" panose="02040503050406030204" pitchFamily="18" charset="0"/>
                            <a:ea typeface="Cambria" panose="02040503050406030204" pitchFamily="18" charset="0"/>
                            <a:cs typeface="Times New Roman" panose="02020603050405020304" pitchFamily="18" charset="0"/>
                          </a:rPr>
                          <m:t>𝑖</m:t>
                        </m:r>
                      </m:sub>
                    </m:sSub>
                    <m:r>
                      <a:rPr lang="pt-BR" sz="900" i="1">
                        <a:latin typeface="Cambria Math" panose="02040503050406030204" pitchFamily="18" charset="0"/>
                        <a:ea typeface="Cambria" panose="02040503050406030204" pitchFamily="18" charset="0"/>
                        <a:cs typeface="Times New Roman" panose="02020603050405020304" pitchFamily="18" charset="0"/>
                      </a:rPr>
                      <m:t>)</m:t>
                    </m:r>
                  </m:oMath>
                </a14:m>
                <a:r>
                  <a:rPr lang="fr-FR" sz="900" dirty="0">
                    <a:latin typeface="Cambria" panose="02040503050406030204" pitchFamily="18" charset="0"/>
                    <a:ea typeface="Cambria" panose="02040503050406030204" pitchFamily="18" charset="0"/>
                    <a:cs typeface="Times New Roman" panose="02020603050405020304" pitchFamily="18" charset="0"/>
                  </a:rPr>
                  <a:t>.</a:t>
                </a:r>
                <a:endParaRPr lang="pt-BR" sz="900"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4" name="Retângulo 23">
                <a:extLst>
                  <a:ext uri="{FF2B5EF4-FFF2-40B4-BE49-F238E27FC236}">
                    <a16:creationId xmlns:a16="http://schemas.microsoft.com/office/drawing/2014/main" id="{61C033EE-2CFA-4B54-9123-5E1062D991FB}"/>
                  </a:ext>
                </a:extLst>
              </p:cNvPr>
              <p:cNvSpPr>
                <a:spLocks noRot="1" noChangeAspect="1" noMove="1" noResize="1" noEditPoints="1" noAdjustHandles="1" noChangeArrowheads="1" noChangeShapeType="1" noTextEdit="1"/>
              </p:cNvSpPr>
              <p:nvPr/>
            </p:nvSpPr>
            <p:spPr>
              <a:xfrm>
                <a:off x="1302272" y="1429531"/>
                <a:ext cx="3703720" cy="230832"/>
              </a:xfrm>
              <a:prstGeom prst="rect">
                <a:avLst/>
              </a:prstGeom>
              <a:blipFill>
                <a:blip r:embed="rId9"/>
                <a:stretch>
                  <a:fillRect b="-10811"/>
                </a:stretch>
              </a:blipFill>
            </p:spPr>
            <p:txBody>
              <a:bodyPr/>
              <a:lstStyle/>
              <a:p>
                <a:r>
                  <a:rPr lang="pt-BR">
                    <a:noFill/>
                  </a:rPr>
                  <a:t> </a:t>
                </a:r>
              </a:p>
            </p:txBody>
          </p:sp>
        </mc:Fallback>
      </mc:AlternateContent>
      <p:sp>
        <p:nvSpPr>
          <p:cNvPr id="26" name="Google Shape;118;p19">
            <a:extLst>
              <a:ext uri="{FF2B5EF4-FFF2-40B4-BE49-F238E27FC236}">
                <a16:creationId xmlns:a16="http://schemas.microsoft.com/office/drawing/2014/main" id="{096E39CC-E9EB-4FDB-A0B1-B6DC5017D4A7}"/>
              </a:ext>
            </a:extLst>
          </p:cNvPr>
          <p:cNvSpPr txBox="1"/>
          <p:nvPr/>
        </p:nvSpPr>
        <p:spPr>
          <a:xfrm rot="-5400000">
            <a:off x="-1684571" y="2489829"/>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rPr>
              <a:t>RESULT</a:t>
            </a:r>
            <a:r>
              <a:rPr lang="en-US" sz="3600" dirty="0">
                <a:solidFill>
                  <a:srgbClr val="DFC5DF"/>
                </a:solidFill>
                <a:latin typeface="Arial"/>
                <a:ea typeface="Arial"/>
                <a:cs typeface="Arial"/>
                <a:sym typeface="Arial"/>
              </a:rPr>
              <a:t>S</a:t>
            </a:r>
            <a:endParaRPr dirty="0"/>
          </a:p>
        </p:txBody>
      </p:sp>
      <p:cxnSp>
        <p:nvCxnSpPr>
          <p:cNvPr id="34" name="Conector de Seta Reta 33">
            <a:extLst>
              <a:ext uri="{FF2B5EF4-FFF2-40B4-BE49-F238E27FC236}">
                <a16:creationId xmlns:a16="http://schemas.microsoft.com/office/drawing/2014/main" id="{BB4F38FA-B467-4889-92A0-4791CC90D948}"/>
              </a:ext>
            </a:extLst>
          </p:cNvPr>
          <p:cNvCxnSpPr>
            <a:cxnSpLocks/>
          </p:cNvCxnSpPr>
          <p:nvPr/>
        </p:nvCxnSpPr>
        <p:spPr>
          <a:xfrm>
            <a:off x="7252821" y="1920655"/>
            <a:ext cx="0" cy="387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Google Shape;117;p19">
            <a:extLst>
              <a:ext uri="{FF2B5EF4-FFF2-40B4-BE49-F238E27FC236}">
                <a16:creationId xmlns:a16="http://schemas.microsoft.com/office/drawing/2014/main" id="{BFF9AA1E-F99B-4C38-9F0A-0200D73BB865}"/>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40" name="CaixaDeTexto 39">
            <a:extLst>
              <a:ext uri="{FF2B5EF4-FFF2-40B4-BE49-F238E27FC236}">
                <a16:creationId xmlns:a16="http://schemas.microsoft.com/office/drawing/2014/main" id="{77B8E053-6F89-47A3-90E0-385E99D3048D}"/>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graphicFrame>
        <p:nvGraphicFramePr>
          <p:cNvPr id="6" name="Tabela 5">
            <a:extLst>
              <a:ext uri="{FF2B5EF4-FFF2-40B4-BE49-F238E27FC236}">
                <a16:creationId xmlns:a16="http://schemas.microsoft.com/office/drawing/2014/main" id="{18BFB9E8-76C9-4715-85AB-143B4A91B13B}"/>
              </a:ext>
            </a:extLst>
          </p:cNvPr>
          <p:cNvGraphicFramePr>
            <a:graphicFrameLocks noGrp="1"/>
          </p:cNvGraphicFramePr>
          <p:nvPr>
            <p:extLst>
              <p:ext uri="{D42A27DB-BD31-4B8C-83A1-F6EECF244321}">
                <p14:modId xmlns:p14="http://schemas.microsoft.com/office/powerpoint/2010/main" val="503337666"/>
              </p:ext>
            </p:extLst>
          </p:nvPr>
        </p:nvGraphicFramePr>
        <p:xfrm>
          <a:off x="579833" y="1694318"/>
          <a:ext cx="5041900" cy="2781300"/>
        </p:xfrm>
        <a:graphic>
          <a:graphicData uri="http://schemas.openxmlformats.org/drawingml/2006/table">
            <a:tbl>
              <a:tblPr>
                <a:tableStyleId>{9D7B26C5-4107-4FEC-AEDC-1716B250A1EF}</a:tableStyleId>
              </a:tblPr>
              <a:tblGrid>
                <a:gridCol w="1105946">
                  <a:extLst>
                    <a:ext uri="{9D8B030D-6E8A-4147-A177-3AD203B41FA5}">
                      <a16:colId xmlns:a16="http://schemas.microsoft.com/office/drawing/2014/main" val="3255988084"/>
                    </a:ext>
                  </a:extLst>
                </a:gridCol>
                <a:gridCol w="1945252">
                  <a:extLst>
                    <a:ext uri="{9D8B030D-6E8A-4147-A177-3AD203B41FA5}">
                      <a16:colId xmlns:a16="http://schemas.microsoft.com/office/drawing/2014/main" val="1850322173"/>
                    </a:ext>
                  </a:extLst>
                </a:gridCol>
                <a:gridCol w="1990702">
                  <a:extLst>
                    <a:ext uri="{9D8B030D-6E8A-4147-A177-3AD203B41FA5}">
                      <a16:colId xmlns:a16="http://schemas.microsoft.com/office/drawing/2014/main" val="1177436932"/>
                    </a:ext>
                  </a:extLst>
                </a:gridCol>
              </a:tblGrid>
              <a:tr h="198120">
                <a:tc rowSpan="2">
                  <a:txBody>
                    <a:bodyPr/>
                    <a:lstStyle/>
                    <a:p>
                      <a:pPr algn="ctr" fontAlgn="ctr"/>
                      <a:r>
                        <a:rPr lang="pt-BR" sz="1200" b="1" u="none" strike="noStrike" dirty="0" err="1">
                          <a:effectLst/>
                          <a:latin typeface="Cambria" panose="02040503050406030204" pitchFamily="18" charset="0"/>
                          <a:ea typeface="Cambria" panose="02040503050406030204" pitchFamily="18" charset="0"/>
                        </a:rPr>
                        <a:t>Distance</a:t>
                      </a:r>
                      <a:r>
                        <a:rPr lang="pt-BR" sz="1200" b="1" u="none" strike="noStrike" dirty="0">
                          <a:effectLst/>
                          <a:latin typeface="Cambria" panose="02040503050406030204" pitchFamily="18" charset="0"/>
                          <a:ea typeface="Cambria" panose="02040503050406030204" pitchFamily="18" charset="0"/>
                        </a:rPr>
                        <a:t> (m)</a:t>
                      </a:r>
                      <a:endParaRPr lang="pt-BR" sz="12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B w="12700" cap="flat" cmpd="sng" algn="ctr">
                      <a:solidFill>
                        <a:schemeClr val="tx1"/>
                      </a:solidFill>
                      <a:prstDash val="solid"/>
                      <a:round/>
                      <a:headEnd type="none" w="med" len="med"/>
                      <a:tailEnd type="none" w="med" len="med"/>
                    </a:lnB>
                  </a:tcPr>
                </a:tc>
                <a:tc gridSpan="2">
                  <a:txBody>
                    <a:bodyPr/>
                    <a:lstStyle/>
                    <a:p>
                      <a:pPr algn="ctr" fontAlgn="ctr"/>
                      <a:r>
                        <a:rPr lang="pt-BR" sz="1200" b="1" u="none" strike="noStrike" dirty="0" err="1">
                          <a:effectLst/>
                          <a:latin typeface="Cambria" panose="02040503050406030204" pitchFamily="18" charset="0"/>
                          <a:ea typeface="Cambria" panose="02040503050406030204" pitchFamily="18" charset="0"/>
                        </a:rPr>
                        <a:t>Reference</a:t>
                      </a:r>
                      <a:r>
                        <a:rPr lang="pt-BR" sz="1200" b="1" u="none" strike="noStrike" dirty="0">
                          <a:effectLst/>
                          <a:latin typeface="Cambria" panose="02040503050406030204" pitchFamily="18" charset="0"/>
                          <a:ea typeface="Cambria" panose="02040503050406030204" pitchFamily="18" charset="0"/>
                        </a:rPr>
                        <a:t> </a:t>
                      </a:r>
                      <a:r>
                        <a:rPr lang="pt-BR" sz="1200" b="1" u="none" strike="noStrike" dirty="0" err="1">
                          <a:effectLst/>
                          <a:latin typeface="Cambria" panose="02040503050406030204" pitchFamily="18" charset="0"/>
                          <a:ea typeface="Cambria" panose="02040503050406030204" pitchFamily="18" charset="0"/>
                        </a:rPr>
                        <a:t>Transmission</a:t>
                      </a:r>
                      <a:r>
                        <a:rPr lang="pt-BR" sz="1200" b="1" u="none" strike="noStrike" dirty="0">
                          <a:effectLst/>
                          <a:latin typeface="Cambria" panose="02040503050406030204" pitchFamily="18" charset="0"/>
                          <a:ea typeface="Cambria" panose="02040503050406030204" pitchFamily="18" charset="0"/>
                        </a:rPr>
                        <a:t> Factor</a:t>
                      </a:r>
                      <a:endParaRPr lang="pt-BR" sz="12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1161840146"/>
                  </a:ext>
                </a:extLst>
              </a:tr>
              <a:tr h="198120">
                <a:tc vMerge="1">
                  <a:txBody>
                    <a:bodyPr/>
                    <a:lstStyle/>
                    <a:p>
                      <a:endParaRPr lang="pt-BR"/>
                    </a:p>
                  </a:txBody>
                  <a:tcPr/>
                </a:tc>
                <a:tc>
                  <a:txBody>
                    <a:bodyPr/>
                    <a:lstStyle/>
                    <a:p>
                      <a:pPr algn="ctr" fontAlgn="ctr"/>
                      <a:r>
                        <a:rPr lang="pt-BR" sz="1200" b="1" u="none" strike="noStrike" dirty="0">
                          <a:solidFill>
                            <a:schemeClr val="tx1"/>
                          </a:solidFill>
                          <a:effectLst/>
                          <a:latin typeface="Cambria" panose="02040503050406030204" pitchFamily="18" charset="0"/>
                          <a:ea typeface="Cambria" panose="02040503050406030204" pitchFamily="18" charset="0"/>
                        </a:rPr>
                        <a:t>HotSpot</a:t>
                      </a:r>
                      <a:endParaRPr lang="pt-BR" sz="1200" b="1" i="0" u="none" strike="noStrike" dirty="0">
                        <a:solidFill>
                          <a:schemeClr val="tx1"/>
                        </a:solidFill>
                        <a:effectLst/>
                        <a:latin typeface="Cambria" panose="02040503050406030204" pitchFamily="18" charset="0"/>
                        <a:ea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200" b="1" u="none" strike="noStrike" dirty="0">
                          <a:effectLst/>
                          <a:latin typeface="Cambria" panose="02040503050406030204" pitchFamily="18" charset="0"/>
                          <a:ea typeface="Cambria" panose="02040503050406030204" pitchFamily="18" charset="0"/>
                        </a:rPr>
                        <a:t>ANSYS</a:t>
                      </a:r>
                      <a:endParaRPr lang="pt-BR" sz="12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6380717"/>
                  </a:ext>
                </a:extLst>
              </a:tr>
              <a:tr h="198120">
                <a:tc>
                  <a:txBody>
                    <a:bodyPr/>
                    <a:lstStyle/>
                    <a:p>
                      <a:pPr algn="ctr" fontAlgn="b"/>
                      <a:r>
                        <a:rPr lang="pt-BR" sz="1200" u="none" strike="noStrike" dirty="0">
                          <a:effectLst/>
                          <a:latin typeface="Cambria" panose="02040503050406030204" pitchFamily="18" charset="0"/>
                          <a:ea typeface="Cambria" panose="02040503050406030204" pitchFamily="18" charset="0"/>
                        </a:rPr>
                        <a:t>400</a:t>
                      </a:r>
                      <a:endParaRPr lang="pt-BR" sz="12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pt-BR" sz="1200" u="none" strike="noStrike">
                          <a:effectLst/>
                          <a:latin typeface="Cambria" panose="02040503050406030204" pitchFamily="18" charset="0"/>
                          <a:ea typeface="Cambria" panose="02040503050406030204" pitchFamily="18" charset="0"/>
                        </a:rPr>
                        <a:t>6,67E-04</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pt-BR" sz="1200" u="none" strike="noStrike">
                          <a:effectLst/>
                          <a:latin typeface="Cambria" panose="02040503050406030204" pitchFamily="18" charset="0"/>
                          <a:ea typeface="Cambria" panose="02040503050406030204" pitchFamily="18" charset="0"/>
                        </a:rPr>
                        <a:t>6,71E-04</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3303448"/>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500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7,69E-04</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7,10E-04</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2417771412"/>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600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9,09E-04</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8,25E-04</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1714165539"/>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700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1,12E-03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1,04E-03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4170018253"/>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800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1,35E-03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1,36E-03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1341680095"/>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900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1,59E-03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1,73E-03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1266072807"/>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1000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1,85E-03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2,03E-03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2742420294"/>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1100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2,17E-03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2,28E-03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1603091961"/>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1200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2,50E-03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2,48E-03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898432700"/>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1300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2,86E-03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2,70E-03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243451709"/>
                  </a:ext>
                </a:extLst>
              </a:tr>
              <a:tr h="198120">
                <a:tc>
                  <a:txBody>
                    <a:bodyPr/>
                    <a:lstStyle/>
                    <a:p>
                      <a:pPr algn="ctr" fontAlgn="b"/>
                      <a:r>
                        <a:rPr lang="pt-BR" sz="1200" u="none" strike="noStrike">
                          <a:effectLst/>
                          <a:latin typeface="Cambria" panose="02040503050406030204" pitchFamily="18" charset="0"/>
                          <a:ea typeface="Cambria" panose="02040503050406030204" pitchFamily="18" charset="0"/>
                        </a:rPr>
                        <a:t>1400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3,23E-03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a:effectLst/>
                          <a:latin typeface="Cambria" panose="02040503050406030204" pitchFamily="18" charset="0"/>
                          <a:ea typeface="Cambria" panose="02040503050406030204" pitchFamily="18" charset="0"/>
                        </a:rPr>
                        <a:t>3,05E-03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1430968042"/>
                  </a:ext>
                </a:extLst>
              </a:tr>
              <a:tr h="205740">
                <a:tc>
                  <a:txBody>
                    <a:bodyPr/>
                    <a:lstStyle/>
                    <a:p>
                      <a:pPr algn="ctr" fontAlgn="ctr"/>
                      <a:r>
                        <a:rPr lang="pt-BR" sz="1200" u="none" strike="noStrike">
                          <a:effectLst/>
                          <a:latin typeface="Cambria" panose="02040503050406030204" pitchFamily="18" charset="0"/>
                          <a:ea typeface="Cambria" panose="02040503050406030204" pitchFamily="18" charset="0"/>
                        </a:rPr>
                        <a:t>1500</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tc>
                <a:tc>
                  <a:txBody>
                    <a:bodyPr/>
                    <a:lstStyle/>
                    <a:p>
                      <a:pPr algn="ctr" fontAlgn="b"/>
                      <a:r>
                        <a:rPr lang="pt-BR" sz="1200" u="none" strike="noStrike">
                          <a:effectLst/>
                          <a:latin typeface="Cambria" panose="02040503050406030204" pitchFamily="18" charset="0"/>
                          <a:ea typeface="Cambria" panose="02040503050406030204" pitchFamily="18" charset="0"/>
                        </a:rPr>
                        <a:t>3,70E-03</a:t>
                      </a:r>
                      <a:endParaRPr lang="pt-BR" sz="12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b"/>
                </a:tc>
                <a:tc>
                  <a:txBody>
                    <a:bodyPr/>
                    <a:lstStyle/>
                    <a:p>
                      <a:pPr algn="ctr" fontAlgn="b"/>
                      <a:r>
                        <a:rPr lang="pt-BR" sz="1200" u="none" strike="noStrike" dirty="0">
                          <a:effectLst/>
                          <a:latin typeface="Cambria" panose="02040503050406030204" pitchFamily="18" charset="0"/>
                          <a:ea typeface="Cambria" panose="02040503050406030204" pitchFamily="18" charset="0"/>
                        </a:rPr>
                        <a:t>3,47E-03</a:t>
                      </a:r>
                      <a:endParaRPr lang="pt-BR" sz="12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b"/>
                </a:tc>
                <a:extLst>
                  <a:ext uri="{0D108BD9-81ED-4DB2-BD59-A6C34878D82A}">
                    <a16:rowId xmlns:a16="http://schemas.microsoft.com/office/drawing/2014/main" val="3372972061"/>
                  </a:ext>
                </a:extLst>
              </a:tr>
            </a:tbl>
          </a:graphicData>
        </a:graphic>
      </p:graphicFrame>
    </p:spTree>
    <p:extLst>
      <p:ext uri="{BB962C8B-B14F-4D97-AF65-F5344CB8AC3E}">
        <p14:creationId xmlns:p14="http://schemas.microsoft.com/office/powerpoint/2010/main" val="42478807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2FFCE64-85EB-4842-88AD-BCFE9FA083B4}"/>
              </a:ext>
            </a:extLst>
          </p:cNvPr>
          <p:cNvSpPr/>
          <p:nvPr/>
        </p:nvSpPr>
        <p:spPr>
          <a:xfrm>
            <a:off x="76556" y="851908"/>
            <a:ext cx="8242254" cy="496931"/>
          </a:xfrm>
          <a:prstGeom prst="rect">
            <a:avLst/>
          </a:prstGeom>
        </p:spPr>
        <p:txBody>
          <a:bodyPr wrap="square">
            <a:spAutoFit/>
          </a:bodyPr>
          <a:lstStyle/>
          <a:p>
            <a:pPr marL="257175" indent="-257175" algn="just">
              <a:lnSpc>
                <a:spcPct val="150000"/>
              </a:lnSpc>
              <a:buFont typeface="Wingdings" panose="05000000000000000000" pitchFamily="2" charset="2"/>
              <a:buChar char="q"/>
            </a:pPr>
            <a:r>
              <a:rPr lang="en-US" sz="2000" dirty="0">
                <a:latin typeface="Cambria" panose="02040503050406030204" pitchFamily="18" charset="0"/>
                <a:ea typeface="Cambria" panose="02040503050406030204" pitchFamily="18" charset="0"/>
              </a:rPr>
              <a:t>Bilaminar Transmission Factor Curve and Adjustment Equation:</a:t>
            </a:r>
            <a:endParaRPr lang="pt-BR" sz="2000" dirty="0">
              <a:latin typeface="Cambria" panose="02040503050406030204" pitchFamily="18" charset="0"/>
              <a:ea typeface="Cambria" panose="02040503050406030204" pitchFamily="18" charset="0"/>
            </a:endParaRPr>
          </a:p>
        </p:txBody>
      </p:sp>
      <p:cxnSp>
        <p:nvCxnSpPr>
          <p:cNvPr id="9" name="Conector reto 8">
            <a:extLst>
              <a:ext uri="{FF2B5EF4-FFF2-40B4-BE49-F238E27FC236}">
                <a16:creationId xmlns:a16="http://schemas.microsoft.com/office/drawing/2014/main" id="{35F4BA62-318B-4E2A-8CE2-08C3A9252306}"/>
              </a:ext>
            </a:extLst>
          </p:cNvPr>
          <p:cNvCxnSpPr>
            <a:cxnSpLocks/>
          </p:cNvCxnSpPr>
          <p:nvPr/>
        </p:nvCxnSpPr>
        <p:spPr>
          <a:xfrm>
            <a:off x="5325110" y="1501698"/>
            <a:ext cx="0" cy="305586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Objeto 11">
            <a:extLst>
              <a:ext uri="{FF2B5EF4-FFF2-40B4-BE49-F238E27FC236}">
                <a16:creationId xmlns:a16="http://schemas.microsoft.com/office/drawing/2014/main" id="{BA8BA365-831C-473E-B5B3-4EDBE69CD761}"/>
              </a:ext>
            </a:extLst>
          </p:cNvPr>
          <p:cNvGraphicFramePr>
            <a:graphicFrameLocks noChangeAspect="1"/>
          </p:cNvGraphicFramePr>
          <p:nvPr>
            <p:extLst>
              <p:ext uri="{D42A27DB-BD31-4B8C-83A1-F6EECF244321}">
                <p14:modId xmlns:p14="http://schemas.microsoft.com/office/powerpoint/2010/main" val="2531452673"/>
              </p:ext>
            </p:extLst>
          </p:nvPr>
        </p:nvGraphicFramePr>
        <p:xfrm>
          <a:off x="5895363" y="2029477"/>
          <a:ext cx="2005312" cy="400425"/>
        </p:xfrm>
        <a:graphic>
          <a:graphicData uri="http://schemas.openxmlformats.org/presentationml/2006/ole">
            <mc:AlternateContent xmlns:mc="http://schemas.openxmlformats.org/markup-compatibility/2006">
              <mc:Choice xmlns:v="urn:schemas-microsoft-com:vml" Requires="v">
                <p:oleObj name="Equation" r:id="rId2" imgW="1396800" imgH="279360" progId="Equation.DSMT4">
                  <p:embed/>
                </p:oleObj>
              </mc:Choice>
              <mc:Fallback>
                <p:oleObj name="Equation" r:id="rId2" imgW="1396800" imgH="279360" progId="Equation.DSMT4">
                  <p:embed/>
                  <p:pic>
                    <p:nvPicPr>
                      <p:cNvPr id="12" name="Objeto 11">
                        <a:extLst>
                          <a:ext uri="{FF2B5EF4-FFF2-40B4-BE49-F238E27FC236}">
                            <a16:creationId xmlns:a16="http://schemas.microsoft.com/office/drawing/2014/main" id="{BA8BA365-831C-473E-B5B3-4EDBE69CD761}"/>
                          </a:ext>
                        </a:extLst>
                      </p:cNvPr>
                      <p:cNvPicPr/>
                      <p:nvPr/>
                    </p:nvPicPr>
                    <p:blipFill>
                      <a:blip r:embed="rId3"/>
                      <a:stretch>
                        <a:fillRect/>
                      </a:stretch>
                    </p:blipFill>
                    <p:spPr>
                      <a:xfrm>
                        <a:off x="5895363" y="2029477"/>
                        <a:ext cx="2005312" cy="400425"/>
                      </a:xfrm>
                      <a:prstGeom prst="rect">
                        <a:avLst/>
                      </a:prstGeom>
                    </p:spPr>
                  </p:pic>
                </p:oleObj>
              </mc:Fallback>
            </mc:AlternateContent>
          </a:graphicData>
        </a:graphic>
      </p:graphicFrame>
      <p:cxnSp>
        <p:nvCxnSpPr>
          <p:cNvPr id="20" name="Conector de Seta Reta 19">
            <a:extLst>
              <a:ext uri="{FF2B5EF4-FFF2-40B4-BE49-F238E27FC236}">
                <a16:creationId xmlns:a16="http://schemas.microsoft.com/office/drawing/2014/main" id="{877A92BD-5DC5-4E17-8A8B-E96064AB6118}"/>
              </a:ext>
            </a:extLst>
          </p:cNvPr>
          <p:cNvCxnSpPr>
            <a:cxnSpLocks/>
            <a:stCxn id="12" idx="2"/>
            <a:endCxn id="24" idx="0"/>
          </p:cNvCxnSpPr>
          <p:nvPr/>
        </p:nvCxnSpPr>
        <p:spPr>
          <a:xfrm flipH="1">
            <a:off x="6898018" y="2429902"/>
            <a:ext cx="1" cy="970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3DB6744B-5E4F-4A6E-8146-1C750338A0BD}"/>
                  </a:ext>
                </a:extLst>
              </p:cNvPr>
              <p:cNvSpPr txBox="1"/>
              <p:nvPr/>
            </p:nvSpPr>
            <p:spPr>
              <a:xfrm>
                <a:off x="5183518" y="3400365"/>
                <a:ext cx="3429000" cy="494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ctrlPr>
                        </m:sSubSupPr>
                        <m:e>
                          <m:r>
                            <a:rPr lang="pt-BR" sz="1163" i="1">
                              <a:ln w="0"/>
                              <a:effectLst>
                                <a:outerShdw blurRad="38100" dist="19050" dir="2700000" algn="tl" rotWithShape="0">
                                  <a:schemeClr val="dk1">
                                    <a:alpha val="40000"/>
                                  </a:schemeClr>
                                </a:outerShdw>
                              </a:effectLst>
                              <a:latin typeface="Cambria Math" panose="02040503050406030204" pitchFamily="18" charset="0"/>
                            </a:rPr>
                            <m:t> </m:t>
                          </m:r>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𝒙</m:t>
                          </m:r>
                        </m:e>
                        <m:sub>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1</m:t>
                          </m:r>
                        </m:sub>
                        <m:sup>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𝒋</m:t>
                          </m:r>
                        </m:sup>
                      </m:sSubSup>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m:t>
                      </m:r>
                      <m:f>
                        <m:fPr>
                          <m:ctrlP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ctrlPr>
                        </m:fPr>
                        <m:num>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𝟏</m:t>
                          </m:r>
                        </m:num>
                        <m:den>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1,17</m:t>
                          </m:r>
                        </m:den>
                      </m:f>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𝒍𝒏</m:t>
                      </m:r>
                      <m:d>
                        <m:dPr>
                          <m:ctrlP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ctrlPr>
                        </m:dPr>
                        <m:e>
                          <m:f>
                            <m:fPr>
                              <m:ctrlP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ctrlPr>
                            </m:fPr>
                            <m:num>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1,71</m:t>
                              </m:r>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𝐸</m:t>
                              </m:r>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+07</m:t>
                              </m:r>
                            </m:num>
                            <m:den>
                              <m:sSub>
                                <m:sSubPr>
                                  <m:ctrlP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ctrlPr>
                                </m:sSubPr>
                                <m:e>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𝐹𝑅</m:t>
                                  </m:r>
                                </m:e>
                                <m:sub>
                                  <m:r>
                                    <a:rPr lang="pt-BR" sz="1163" i="1">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𝒊</m:t>
                                  </m:r>
                                </m:sub>
                              </m:sSub>
                            </m:den>
                          </m:f>
                        </m:e>
                      </m:d>
                      <m:r>
                        <a:rPr lang="pt-BR" sz="1163">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m:t>
                      </m:r>
                      <m:r>
                        <a:rPr lang="pt-BR" sz="1163">
                          <a:ln w="0"/>
                          <a:effectLst>
                            <a:outerShdw blurRad="38100" dist="19050" dir="2700000" algn="tl" rotWithShape="0">
                              <a:schemeClr val="dk1">
                                <a:alpha val="40000"/>
                              </a:schemeClr>
                            </a:outerShdw>
                          </a:effectLst>
                          <a:latin typeface="Cambria Math" panose="02040503050406030204" pitchFamily="18" charset="0"/>
                          <a:ea typeface="Cambria" panose="02040503050406030204" pitchFamily="18" charset="0"/>
                        </a:rPr>
                        <m:t>𝟏𝟓</m:t>
                      </m:r>
                    </m:oMath>
                  </m:oMathPara>
                </a14:m>
                <a:endParaRPr lang="pt-BR" sz="1163" dirty="0"/>
              </a:p>
            </p:txBody>
          </p:sp>
        </mc:Choice>
        <mc:Fallback xmlns="">
          <p:sp>
            <p:nvSpPr>
              <p:cNvPr id="24" name="CaixaDeTexto 23">
                <a:extLst>
                  <a:ext uri="{FF2B5EF4-FFF2-40B4-BE49-F238E27FC236}">
                    <a16:creationId xmlns:a16="http://schemas.microsoft.com/office/drawing/2014/main" id="{3DB6744B-5E4F-4A6E-8146-1C750338A0BD}"/>
                  </a:ext>
                </a:extLst>
              </p:cNvPr>
              <p:cNvSpPr txBox="1">
                <a:spLocks noRot="1" noChangeAspect="1" noMove="1" noResize="1" noEditPoints="1" noAdjustHandles="1" noChangeArrowheads="1" noChangeShapeType="1" noTextEdit="1"/>
              </p:cNvSpPr>
              <p:nvPr/>
            </p:nvSpPr>
            <p:spPr>
              <a:xfrm>
                <a:off x="5183518" y="3400365"/>
                <a:ext cx="3429000" cy="494494"/>
              </a:xfrm>
              <a:prstGeom prst="rect">
                <a:avLst/>
              </a:prstGeom>
              <a:blipFill>
                <a:blip r:embed="rId4"/>
                <a:stretch>
                  <a:fillRect/>
                </a:stretch>
              </a:blipFill>
            </p:spPr>
            <p:txBody>
              <a:bodyPr/>
              <a:lstStyle/>
              <a:p>
                <a:r>
                  <a:rPr lang="pt-BR">
                    <a:noFill/>
                  </a:rPr>
                  <a:t> </a:t>
                </a:r>
              </a:p>
            </p:txBody>
          </p:sp>
        </mc:Fallback>
      </mc:AlternateContent>
      <p:sp>
        <p:nvSpPr>
          <p:cNvPr id="23" name="Retângulo 22">
            <a:extLst>
              <a:ext uri="{FF2B5EF4-FFF2-40B4-BE49-F238E27FC236}">
                <a16:creationId xmlns:a16="http://schemas.microsoft.com/office/drawing/2014/main" id="{42C9C35C-A4E8-48D3-9B4F-4E613FCB4B05}"/>
              </a:ext>
            </a:extLst>
          </p:cNvPr>
          <p:cNvSpPr/>
          <p:nvPr/>
        </p:nvSpPr>
        <p:spPr>
          <a:xfrm>
            <a:off x="776084" y="4291592"/>
            <a:ext cx="4436751" cy="230832"/>
          </a:xfrm>
          <a:prstGeom prst="rect">
            <a:avLst/>
          </a:prstGeom>
        </p:spPr>
        <p:txBody>
          <a:bodyPr wrap="square">
            <a:spAutoFit/>
          </a:bodyPr>
          <a:lstStyle/>
          <a:p>
            <a:pPr algn="ctr"/>
            <a:r>
              <a:rPr lang="fr-FR" sz="900" b="1" dirty="0">
                <a:latin typeface="Cambria" panose="02040503050406030204" pitchFamily="18" charset="0"/>
                <a:ea typeface="Cambria" panose="02040503050406030204" pitchFamily="18" charset="0"/>
                <a:cs typeface="Times New Roman" panose="02020603050405020304" pitchFamily="18" charset="0"/>
              </a:rPr>
              <a:t>Fig. 5</a:t>
            </a:r>
            <a:r>
              <a:rPr lang="fr-FR" sz="900" dirty="0">
                <a:latin typeface="Cambria" panose="02040503050406030204" pitchFamily="18" charset="0"/>
                <a:ea typeface="Cambria" panose="02040503050406030204" pitchFamily="18" charset="0"/>
                <a:cs typeface="Times New Roman" panose="02020603050405020304" pitchFamily="18" charset="0"/>
              </a:rPr>
              <a:t>: </a:t>
            </a:r>
            <a:r>
              <a:rPr lang="en-US" sz="900" dirty="0">
                <a:latin typeface="Cambria" panose="02040503050406030204" pitchFamily="18" charset="0"/>
                <a:ea typeface="Cambria" panose="02040503050406030204" pitchFamily="18" charset="0"/>
                <a:cs typeface="Times New Roman" panose="02020603050405020304" pitchFamily="18" charset="0"/>
              </a:rPr>
              <a:t>Curve obtained for the Broder Transmission Factor.</a:t>
            </a:r>
            <a:endParaRPr lang="pt-BR" sz="9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6" name="Google Shape;118;p19">
            <a:extLst>
              <a:ext uri="{FF2B5EF4-FFF2-40B4-BE49-F238E27FC236}">
                <a16:creationId xmlns:a16="http://schemas.microsoft.com/office/drawing/2014/main" id="{DF145FC0-12D4-4287-B612-7F0EE17F10E4}"/>
              </a:ext>
            </a:extLst>
          </p:cNvPr>
          <p:cNvSpPr txBox="1"/>
          <p:nvPr/>
        </p:nvSpPr>
        <p:spPr>
          <a:xfrm rot="-5400000">
            <a:off x="-1692005" y="2482395"/>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rPr>
              <a:t>RESULT</a:t>
            </a:r>
            <a:r>
              <a:rPr lang="en-US" sz="3600" dirty="0">
                <a:solidFill>
                  <a:srgbClr val="DFC5DF"/>
                </a:solidFill>
                <a:latin typeface="Arial"/>
                <a:ea typeface="Arial"/>
                <a:cs typeface="Arial"/>
                <a:sym typeface="Arial"/>
              </a:rPr>
              <a:t>S</a:t>
            </a:r>
            <a:endParaRPr dirty="0"/>
          </a:p>
        </p:txBody>
      </p:sp>
      <p:sp>
        <p:nvSpPr>
          <p:cNvPr id="29" name="Google Shape;117;p19">
            <a:extLst>
              <a:ext uri="{FF2B5EF4-FFF2-40B4-BE49-F238E27FC236}">
                <a16:creationId xmlns:a16="http://schemas.microsoft.com/office/drawing/2014/main" id="{0CDAAA0A-D28F-4926-AF81-9F693449B625}"/>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pic>
        <p:nvPicPr>
          <p:cNvPr id="8" name="Imagem 7">
            <a:extLst>
              <a:ext uri="{FF2B5EF4-FFF2-40B4-BE49-F238E27FC236}">
                <a16:creationId xmlns:a16="http://schemas.microsoft.com/office/drawing/2014/main" id="{8538460C-98F3-42B9-895E-C60602E09BFF}"/>
              </a:ext>
            </a:extLst>
          </p:cNvPr>
          <p:cNvPicPr>
            <a:picLocks noChangeAspect="1"/>
          </p:cNvPicPr>
          <p:nvPr/>
        </p:nvPicPr>
        <p:blipFill>
          <a:blip r:embed="rId5"/>
          <a:stretch>
            <a:fillRect/>
          </a:stretch>
        </p:blipFill>
        <p:spPr>
          <a:xfrm>
            <a:off x="595337" y="1357496"/>
            <a:ext cx="4594560" cy="2964761"/>
          </a:xfrm>
          <a:prstGeom prst="rect">
            <a:avLst/>
          </a:prstGeom>
        </p:spPr>
      </p:pic>
      <p:sp>
        <p:nvSpPr>
          <p:cNvPr id="32" name="CaixaDeTexto 31">
            <a:extLst>
              <a:ext uri="{FF2B5EF4-FFF2-40B4-BE49-F238E27FC236}">
                <a16:creationId xmlns:a16="http://schemas.microsoft.com/office/drawing/2014/main" id="{D3B033D7-261A-4393-B04C-87196C2D186F}"/>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550797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2FFCE64-85EB-4842-88AD-BCFE9FA083B4}"/>
              </a:ext>
            </a:extLst>
          </p:cNvPr>
          <p:cNvSpPr/>
          <p:nvPr/>
        </p:nvSpPr>
        <p:spPr>
          <a:xfrm>
            <a:off x="89524" y="878698"/>
            <a:ext cx="7857554" cy="496931"/>
          </a:xfrm>
          <a:prstGeom prst="rect">
            <a:avLst/>
          </a:prstGeom>
        </p:spPr>
        <p:txBody>
          <a:bodyPr wrap="square">
            <a:spAutoFit/>
          </a:bodyPr>
          <a:lstStyle/>
          <a:p>
            <a:pPr marL="257175" indent="-257175" algn="just">
              <a:lnSpc>
                <a:spcPct val="150000"/>
              </a:lnSpc>
              <a:buFont typeface="Wingdings" panose="05000000000000000000" pitchFamily="2" charset="2"/>
              <a:buChar char="q"/>
            </a:pPr>
            <a:r>
              <a:rPr lang="pt-BR" sz="2000" dirty="0" err="1">
                <a:latin typeface="Cambria" panose="02040503050406030204" pitchFamily="18" charset="0"/>
                <a:ea typeface="Cambria" panose="02040503050406030204" pitchFamily="18" charset="0"/>
              </a:rPr>
              <a:t>Shelter</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thickness</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analysis</a:t>
            </a:r>
            <a:r>
              <a:rPr lang="pt-BR" sz="2000" dirty="0">
                <a:latin typeface="Cambria" panose="02040503050406030204" pitchFamily="18" charset="0"/>
                <a:ea typeface="Cambria" panose="02040503050406030204" pitchFamily="18" charset="0"/>
              </a:rPr>
              <a:t> (x=[400 a 1.500]; y=0; z=1,5):</a:t>
            </a:r>
            <a:endParaRPr lang="pt-BR" sz="375" dirty="0">
              <a:latin typeface="Cambria" panose="02040503050406030204" pitchFamily="18" charset="0"/>
              <a:ea typeface="Cambria" panose="02040503050406030204" pitchFamily="18" charset="0"/>
            </a:endParaRPr>
          </a:p>
        </p:txBody>
      </p:sp>
      <p:cxnSp>
        <p:nvCxnSpPr>
          <p:cNvPr id="20" name="Conector de Seta Reta 19">
            <a:extLst>
              <a:ext uri="{FF2B5EF4-FFF2-40B4-BE49-F238E27FC236}">
                <a16:creationId xmlns:a16="http://schemas.microsoft.com/office/drawing/2014/main" id="{877A92BD-5DC5-4E17-8A8B-E96064AB6118}"/>
              </a:ext>
            </a:extLst>
          </p:cNvPr>
          <p:cNvCxnSpPr>
            <a:cxnSpLocks/>
            <a:stCxn id="32" idx="1"/>
          </p:cNvCxnSpPr>
          <p:nvPr/>
        </p:nvCxnSpPr>
        <p:spPr>
          <a:xfrm flipH="1" flipV="1">
            <a:off x="5628328" y="2305116"/>
            <a:ext cx="8891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aixaDeTexto 28">
            <a:extLst>
              <a:ext uri="{FF2B5EF4-FFF2-40B4-BE49-F238E27FC236}">
                <a16:creationId xmlns:a16="http://schemas.microsoft.com/office/drawing/2014/main" id="{83206697-9BB1-4371-9D6E-A9BDAC4BB531}"/>
              </a:ext>
            </a:extLst>
          </p:cNvPr>
          <p:cNvSpPr txBox="1"/>
          <p:nvPr/>
        </p:nvSpPr>
        <p:spPr>
          <a:xfrm>
            <a:off x="6517526" y="4060470"/>
            <a:ext cx="1585671"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pt-BR" sz="1200" b="1" dirty="0" err="1">
                <a:latin typeface="Cambria" panose="02040503050406030204" pitchFamily="18" charset="0"/>
                <a:ea typeface="Cambria" panose="02040503050406030204" pitchFamily="18" charset="0"/>
              </a:rPr>
              <a:t>Smaller</a:t>
            </a:r>
            <a:r>
              <a:rPr lang="pt-BR" sz="1200" b="1" dirty="0">
                <a:latin typeface="Cambria" panose="02040503050406030204" pitchFamily="18" charset="0"/>
                <a:ea typeface="Cambria" panose="02040503050406030204" pitchFamily="18" charset="0"/>
              </a:rPr>
              <a:t> </a:t>
            </a:r>
            <a:r>
              <a:rPr lang="pt-BR" sz="1200" b="1" dirty="0" err="1">
                <a:latin typeface="Cambria" panose="02040503050406030204" pitchFamily="18" charset="0"/>
                <a:ea typeface="Cambria" panose="02040503050406030204" pitchFamily="18" charset="0"/>
              </a:rPr>
              <a:t>thickness</a:t>
            </a:r>
            <a:endParaRPr lang="pt-BR" sz="1200" b="1" dirty="0"/>
          </a:p>
        </p:txBody>
      </p:sp>
      <p:cxnSp>
        <p:nvCxnSpPr>
          <p:cNvPr id="30" name="Conector de Seta Reta 29">
            <a:extLst>
              <a:ext uri="{FF2B5EF4-FFF2-40B4-BE49-F238E27FC236}">
                <a16:creationId xmlns:a16="http://schemas.microsoft.com/office/drawing/2014/main" id="{CB2A32CB-2F42-46DF-92A4-F953739D463D}"/>
              </a:ext>
            </a:extLst>
          </p:cNvPr>
          <p:cNvCxnSpPr>
            <a:cxnSpLocks/>
            <a:stCxn id="29" idx="1"/>
          </p:cNvCxnSpPr>
          <p:nvPr/>
        </p:nvCxnSpPr>
        <p:spPr>
          <a:xfrm flipH="1">
            <a:off x="5573096" y="4198970"/>
            <a:ext cx="944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E3C4AF73-B68D-4CFE-8DD1-5CA66D0F4FBA}"/>
              </a:ext>
            </a:extLst>
          </p:cNvPr>
          <p:cNvSpPr txBox="1"/>
          <p:nvPr/>
        </p:nvSpPr>
        <p:spPr>
          <a:xfrm>
            <a:off x="6517526" y="2166617"/>
            <a:ext cx="1585671"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pt-BR" sz="1200" b="1" dirty="0" err="1">
                <a:latin typeface="Cambria" panose="02040503050406030204" pitchFamily="18" charset="0"/>
                <a:ea typeface="Cambria" panose="02040503050406030204" pitchFamily="18" charset="0"/>
              </a:rPr>
              <a:t>Greater</a:t>
            </a:r>
            <a:r>
              <a:rPr lang="pt-BR" sz="1200" b="1" dirty="0">
                <a:latin typeface="Cambria" panose="02040503050406030204" pitchFamily="18" charset="0"/>
                <a:ea typeface="Cambria" panose="02040503050406030204" pitchFamily="18" charset="0"/>
              </a:rPr>
              <a:t> </a:t>
            </a:r>
            <a:r>
              <a:rPr lang="pt-BR" sz="1200" b="1" dirty="0" err="1">
                <a:latin typeface="Cambria" panose="02040503050406030204" pitchFamily="18" charset="0"/>
                <a:ea typeface="Cambria" panose="02040503050406030204" pitchFamily="18" charset="0"/>
              </a:rPr>
              <a:t>thickness</a:t>
            </a:r>
            <a:endParaRPr lang="pt-BR" sz="1200" b="1" dirty="0"/>
          </a:p>
        </p:txBody>
      </p:sp>
      <p:cxnSp>
        <p:nvCxnSpPr>
          <p:cNvPr id="38" name="Conector de Seta Reta 37">
            <a:extLst>
              <a:ext uri="{FF2B5EF4-FFF2-40B4-BE49-F238E27FC236}">
                <a16:creationId xmlns:a16="http://schemas.microsoft.com/office/drawing/2014/main" id="{9707843D-FE87-43C2-88CC-2B2735A65B31}"/>
              </a:ext>
            </a:extLst>
          </p:cNvPr>
          <p:cNvCxnSpPr>
            <a:stCxn id="32" idx="2"/>
            <a:endCxn id="29" idx="0"/>
          </p:cNvCxnSpPr>
          <p:nvPr/>
        </p:nvCxnSpPr>
        <p:spPr>
          <a:xfrm>
            <a:off x="7310362" y="2443616"/>
            <a:ext cx="0" cy="1616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CaixaDeTexto 38">
            <a:extLst>
              <a:ext uri="{FF2B5EF4-FFF2-40B4-BE49-F238E27FC236}">
                <a16:creationId xmlns:a16="http://schemas.microsoft.com/office/drawing/2014/main" id="{6B546172-BB64-476F-825D-6774F456548D}"/>
              </a:ext>
            </a:extLst>
          </p:cNvPr>
          <p:cNvSpPr txBox="1"/>
          <p:nvPr/>
        </p:nvSpPr>
        <p:spPr>
          <a:xfrm>
            <a:off x="6702482" y="2949919"/>
            <a:ext cx="1296662" cy="438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sz="1125" b="1" dirty="0" err="1">
                <a:latin typeface="Cambria" panose="02040503050406030204" pitchFamily="18" charset="0"/>
                <a:ea typeface="Cambria" panose="02040503050406030204" pitchFamily="18" charset="0"/>
              </a:rPr>
              <a:t>Decreasing</a:t>
            </a:r>
            <a:r>
              <a:rPr lang="pt-BR" sz="1125" b="1" dirty="0">
                <a:latin typeface="Cambria" panose="02040503050406030204" pitchFamily="18" charset="0"/>
                <a:ea typeface="Cambria" panose="02040503050406030204" pitchFamily="18" charset="0"/>
              </a:rPr>
              <a:t> </a:t>
            </a:r>
            <a:r>
              <a:rPr lang="pt-BR" sz="1125" b="1" dirty="0" err="1">
                <a:latin typeface="Cambria" panose="02040503050406030204" pitchFamily="18" charset="0"/>
                <a:ea typeface="Cambria" panose="02040503050406030204" pitchFamily="18" charset="0"/>
              </a:rPr>
              <a:t>behavior</a:t>
            </a:r>
            <a:endParaRPr lang="pt-BR" sz="1125" b="1" dirty="0">
              <a:latin typeface="Cambria" panose="02040503050406030204" pitchFamily="18" charset="0"/>
              <a:ea typeface="Cambria" panose="02040503050406030204" pitchFamily="18" charset="0"/>
            </a:endParaRPr>
          </a:p>
        </p:txBody>
      </p:sp>
      <p:sp>
        <p:nvSpPr>
          <p:cNvPr id="40" name="Chave Direita 39">
            <a:extLst>
              <a:ext uri="{FF2B5EF4-FFF2-40B4-BE49-F238E27FC236}">
                <a16:creationId xmlns:a16="http://schemas.microsoft.com/office/drawing/2014/main" id="{2D59C8C0-41EF-4F81-BE83-21F14CBEB468}"/>
              </a:ext>
            </a:extLst>
          </p:cNvPr>
          <p:cNvSpPr/>
          <p:nvPr/>
        </p:nvSpPr>
        <p:spPr>
          <a:xfrm>
            <a:off x="5231952" y="2207898"/>
            <a:ext cx="452790" cy="21180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050"/>
          </a:p>
        </p:txBody>
      </p:sp>
      <p:sp>
        <p:nvSpPr>
          <p:cNvPr id="25" name="Retângulo 24">
            <a:extLst>
              <a:ext uri="{FF2B5EF4-FFF2-40B4-BE49-F238E27FC236}">
                <a16:creationId xmlns:a16="http://schemas.microsoft.com/office/drawing/2014/main" id="{528471B8-46E4-440D-B0AC-A172EC667C2F}"/>
              </a:ext>
            </a:extLst>
          </p:cNvPr>
          <p:cNvSpPr/>
          <p:nvPr/>
        </p:nvSpPr>
        <p:spPr>
          <a:xfrm>
            <a:off x="1185462" y="1409931"/>
            <a:ext cx="3516135" cy="230832"/>
          </a:xfrm>
          <a:prstGeom prst="rect">
            <a:avLst/>
          </a:prstGeom>
        </p:spPr>
        <p:txBody>
          <a:bodyPr wrap="square">
            <a:spAutoFit/>
          </a:bodyPr>
          <a:lstStyle/>
          <a:p>
            <a:pPr algn="ctr"/>
            <a:r>
              <a:rPr lang="fr-FR" sz="900" b="1" dirty="0">
                <a:latin typeface="Cambria" panose="02040503050406030204" pitchFamily="18" charset="0"/>
                <a:ea typeface="Cambria" panose="02040503050406030204" pitchFamily="18" charset="0"/>
                <a:cs typeface="Times New Roman" panose="02020603050405020304" pitchFamily="18" charset="0"/>
              </a:rPr>
              <a:t>Tab. 3</a:t>
            </a:r>
            <a:r>
              <a:rPr lang="fr-FR" sz="900" dirty="0">
                <a:latin typeface="Cambria" panose="02040503050406030204" pitchFamily="18" charset="0"/>
                <a:ea typeface="Cambria" panose="02040503050406030204" pitchFamily="18" charset="0"/>
                <a:cs typeface="Times New Roman" panose="02020603050405020304" pitchFamily="18" charset="0"/>
              </a:rPr>
              <a:t>: Shelter thickness.</a:t>
            </a:r>
            <a:endParaRPr lang="pt-BR" sz="9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2" name="Google Shape;118;p19">
            <a:extLst>
              <a:ext uri="{FF2B5EF4-FFF2-40B4-BE49-F238E27FC236}">
                <a16:creationId xmlns:a16="http://schemas.microsoft.com/office/drawing/2014/main" id="{11AC4A3E-2ED3-4A6F-8921-4A60EF692F67}"/>
              </a:ext>
            </a:extLst>
          </p:cNvPr>
          <p:cNvSpPr txBox="1"/>
          <p:nvPr/>
        </p:nvSpPr>
        <p:spPr>
          <a:xfrm rot="-5400000">
            <a:off x="-1692005" y="2482395"/>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rPr>
              <a:t>RESULT</a:t>
            </a:r>
            <a:r>
              <a:rPr lang="en-US" sz="3600" dirty="0">
                <a:solidFill>
                  <a:srgbClr val="DFC5DF"/>
                </a:solidFill>
                <a:latin typeface="Arial"/>
                <a:ea typeface="Arial"/>
                <a:cs typeface="Arial"/>
                <a:sym typeface="Arial"/>
              </a:rPr>
              <a:t>S</a:t>
            </a:r>
            <a:endParaRPr dirty="0"/>
          </a:p>
        </p:txBody>
      </p:sp>
      <p:sp>
        <p:nvSpPr>
          <p:cNvPr id="43" name="Google Shape;117;p19">
            <a:extLst>
              <a:ext uri="{FF2B5EF4-FFF2-40B4-BE49-F238E27FC236}">
                <a16:creationId xmlns:a16="http://schemas.microsoft.com/office/drawing/2014/main" id="{55548705-78FE-4BF8-BBC8-A614FFB109E6}"/>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graphicFrame>
        <p:nvGraphicFramePr>
          <p:cNvPr id="37" name="Tabela 36">
            <a:extLst>
              <a:ext uri="{FF2B5EF4-FFF2-40B4-BE49-F238E27FC236}">
                <a16:creationId xmlns:a16="http://schemas.microsoft.com/office/drawing/2014/main" id="{2BA96CCD-6616-47FB-8D5B-CD657D7B3652}"/>
              </a:ext>
            </a:extLst>
          </p:cNvPr>
          <p:cNvGraphicFramePr>
            <a:graphicFrameLocks noGrp="1"/>
          </p:cNvGraphicFramePr>
          <p:nvPr>
            <p:extLst>
              <p:ext uri="{D42A27DB-BD31-4B8C-83A1-F6EECF244321}">
                <p14:modId xmlns:p14="http://schemas.microsoft.com/office/powerpoint/2010/main" val="1041681383"/>
              </p:ext>
            </p:extLst>
          </p:nvPr>
        </p:nvGraphicFramePr>
        <p:xfrm>
          <a:off x="756080" y="1619485"/>
          <a:ext cx="4305300" cy="2979420"/>
        </p:xfrm>
        <a:graphic>
          <a:graphicData uri="http://schemas.openxmlformats.org/drawingml/2006/table">
            <a:tbl>
              <a:tblPr>
                <a:tableStyleId>{9D7B26C5-4107-4FEC-AEDC-1716B250A1EF}</a:tableStyleId>
              </a:tblPr>
              <a:tblGrid>
                <a:gridCol w="901700">
                  <a:extLst>
                    <a:ext uri="{9D8B030D-6E8A-4147-A177-3AD203B41FA5}">
                      <a16:colId xmlns:a16="http://schemas.microsoft.com/office/drawing/2014/main" val="2020304546"/>
                    </a:ext>
                  </a:extLst>
                </a:gridCol>
                <a:gridCol w="1701800">
                  <a:extLst>
                    <a:ext uri="{9D8B030D-6E8A-4147-A177-3AD203B41FA5}">
                      <a16:colId xmlns:a16="http://schemas.microsoft.com/office/drawing/2014/main" val="3832622444"/>
                    </a:ext>
                  </a:extLst>
                </a:gridCol>
                <a:gridCol w="1701800">
                  <a:extLst>
                    <a:ext uri="{9D8B030D-6E8A-4147-A177-3AD203B41FA5}">
                      <a16:colId xmlns:a16="http://schemas.microsoft.com/office/drawing/2014/main" val="3291607170"/>
                    </a:ext>
                  </a:extLst>
                </a:gridCol>
              </a:tblGrid>
              <a:tr h="197244">
                <a:tc>
                  <a:txBody>
                    <a:bodyPr/>
                    <a:lstStyle/>
                    <a:p>
                      <a:pPr marR="0" algn="ctr" rtl="0" fontAlgn="ctr">
                        <a:lnSpc>
                          <a:spcPct val="100000"/>
                        </a:lnSpc>
                        <a:spcBef>
                          <a:spcPts val="0"/>
                        </a:spcBef>
                        <a:spcAft>
                          <a:spcPts val="0"/>
                        </a:spcAft>
                        <a:buClr>
                          <a:srgbClr val="000000"/>
                        </a:buClr>
                        <a:buFont typeface="Arial"/>
                      </a:pP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a:t>
                      </a:r>
                      <a:endParaRPr lang="pt-BR" sz="1200" b="1"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pt-BR" sz="1400" b="1" u="none" strike="noStrike" cap="none" dirty="0">
                          <a:solidFill>
                            <a:schemeClr val="tx1"/>
                          </a:solidFill>
                          <a:effectLst/>
                          <a:latin typeface="Cambria" panose="02040503050406030204" pitchFamily="18" charset="0"/>
                          <a:ea typeface="Cambria" panose="02040503050406030204" pitchFamily="18" charset="0"/>
                          <a:sym typeface="Arial"/>
                        </a:rPr>
                        <a:t>HotSpot</a:t>
                      </a:r>
                      <a:endParaRPr lang="pt-BR" sz="1400" b="1"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pt-BR" sz="1400" b="1" u="none" strike="noStrike" cap="none" dirty="0">
                          <a:solidFill>
                            <a:schemeClr val="tx1"/>
                          </a:solidFill>
                          <a:effectLst/>
                          <a:latin typeface="Cambria" panose="02040503050406030204" pitchFamily="18" charset="0"/>
                          <a:ea typeface="Cambria" panose="02040503050406030204" pitchFamily="18" charset="0"/>
                          <a:sym typeface="Arial"/>
                        </a:rPr>
                        <a:t>ANSYS</a:t>
                      </a:r>
                      <a:endParaRPr lang="pt-BR" sz="1400" b="1"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149988"/>
                  </a:ext>
                </a:extLst>
              </a:tr>
              <a:tr h="198120">
                <a:tc>
                  <a:txBody>
                    <a:bodyPr/>
                    <a:lstStyle/>
                    <a:p>
                      <a:pPr marR="0" algn="ctr" rtl="0" fontAlgn="ctr">
                        <a:lnSpc>
                          <a:spcPct val="100000"/>
                        </a:lnSpc>
                        <a:spcBef>
                          <a:spcPts val="0"/>
                        </a:spcBef>
                        <a:spcAft>
                          <a:spcPts val="0"/>
                        </a:spcAft>
                        <a:buClr>
                          <a:srgbClr val="000000"/>
                        </a:buClr>
                        <a:buFont typeface="Arial"/>
                      </a:pP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Distance</a:t>
                      </a: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[m]</a:t>
                      </a:r>
                      <a:endParaRPr lang="pt-BR" sz="1200" b="1"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Thickness</a:t>
                      </a: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[cm] </a:t>
                      </a: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of</a:t>
                      </a: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a:t>
                      </a: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the</a:t>
                      </a: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a:t>
                      </a: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shelter</a:t>
                      </a:r>
                      <a:endParaRPr lang="pt-BR" sz="1200" b="1"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Thickness</a:t>
                      </a: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[cm] </a:t>
                      </a: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of</a:t>
                      </a: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a:t>
                      </a: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the</a:t>
                      </a:r>
                      <a:r>
                        <a:rPr lang="pt-BR" sz="1200" b="1" u="none" strike="noStrike" cap="none" dirty="0">
                          <a:solidFill>
                            <a:schemeClr val="tx1"/>
                          </a:solidFill>
                          <a:effectLst/>
                          <a:latin typeface="Cambria" panose="02040503050406030204" pitchFamily="18" charset="0"/>
                          <a:ea typeface="Cambria" panose="02040503050406030204" pitchFamily="18" charset="0"/>
                          <a:sym typeface="Arial"/>
                        </a:rPr>
                        <a:t> </a:t>
                      </a:r>
                      <a:r>
                        <a:rPr lang="pt-BR" sz="1200" b="1" u="none" strike="noStrike" cap="none" dirty="0" err="1">
                          <a:solidFill>
                            <a:schemeClr val="tx1"/>
                          </a:solidFill>
                          <a:effectLst/>
                          <a:latin typeface="Cambria" panose="02040503050406030204" pitchFamily="18" charset="0"/>
                          <a:ea typeface="Cambria" panose="02040503050406030204" pitchFamily="18" charset="0"/>
                          <a:sym typeface="Arial"/>
                        </a:rPr>
                        <a:t>shelter</a:t>
                      </a:r>
                      <a:endParaRPr lang="pt-BR" sz="1200" b="1"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515290"/>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400</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20,56</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20,55</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30519214"/>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500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20,43</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20,50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2191514291"/>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600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20,29</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20,37</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3844087961"/>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700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20,11</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20,17</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1957503980"/>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800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19,95</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19,95</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1104991813"/>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900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19,81</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19,76</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2500446213"/>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1000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19,68</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19,63</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2642512193"/>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1100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19,54</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19,53</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2680910404"/>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1200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19,42</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19,43</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3241093059"/>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1300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19,31</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19,32</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2389194235"/>
                  </a:ext>
                </a:extLst>
              </a:tr>
              <a:tr h="19812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1400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19,20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19,21</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3815048535"/>
                  </a:ext>
                </a:extLst>
              </a:tr>
              <a:tr h="205740">
                <a:tc>
                  <a:txBody>
                    <a:bodyPr/>
                    <a:lstStyle/>
                    <a:p>
                      <a:pPr marR="0" algn="ctr" rtl="0" fontAlgn="ctr">
                        <a:lnSpc>
                          <a:spcPct val="100000"/>
                        </a:lnSpc>
                        <a:spcBef>
                          <a:spcPts val="0"/>
                        </a:spcBef>
                        <a:spcAft>
                          <a:spcPts val="0"/>
                        </a:spcAft>
                        <a:buClr>
                          <a:srgbClr val="000000"/>
                        </a:buClr>
                        <a:buFont typeface="Arial"/>
                      </a:pPr>
                      <a:r>
                        <a:rPr lang="pt-BR" sz="1200" b="0" u="none" strike="noStrike" cap="none">
                          <a:solidFill>
                            <a:schemeClr val="tx1"/>
                          </a:solidFill>
                          <a:effectLst/>
                          <a:latin typeface="Cambria" panose="02040503050406030204" pitchFamily="18" charset="0"/>
                          <a:ea typeface="Cambria" panose="02040503050406030204" pitchFamily="18" charset="0"/>
                          <a:sym typeface="Arial"/>
                        </a:rPr>
                        <a:t>1500</a:t>
                      </a:r>
                      <a:endParaRPr lang="pt-BR" sz="1200" b="0" i="0" u="none" strike="noStrike" cap="none">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19,09</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tc>
                  <a:txBody>
                    <a:bodyPr/>
                    <a:lstStyle/>
                    <a:p>
                      <a:pPr marR="0" algn="ctr" rtl="0" fontAlgn="ctr">
                        <a:lnSpc>
                          <a:spcPct val="100000"/>
                        </a:lnSpc>
                        <a:spcBef>
                          <a:spcPts val="0"/>
                        </a:spcBef>
                        <a:spcAft>
                          <a:spcPts val="0"/>
                        </a:spcAft>
                        <a:buClr>
                          <a:srgbClr val="000000"/>
                        </a:buClr>
                        <a:buFont typeface="Arial"/>
                      </a:pPr>
                      <a:r>
                        <a:rPr lang="pt-BR" sz="1200" b="0" u="none" strike="noStrike" cap="none" dirty="0">
                          <a:solidFill>
                            <a:schemeClr val="tx1"/>
                          </a:solidFill>
                          <a:effectLst/>
                          <a:latin typeface="Cambria" panose="02040503050406030204" pitchFamily="18" charset="0"/>
                          <a:ea typeface="Cambria" panose="02040503050406030204" pitchFamily="18" charset="0"/>
                          <a:sym typeface="Arial"/>
                        </a:rPr>
                        <a:t>19,10</a:t>
                      </a:r>
                      <a:endParaRPr lang="pt-BR"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marL="7620" marR="7620" marT="7620" marB="0" anchor="ctr"/>
                </a:tc>
                <a:extLst>
                  <a:ext uri="{0D108BD9-81ED-4DB2-BD59-A6C34878D82A}">
                    <a16:rowId xmlns:a16="http://schemas.microsoft.com/office/drawing/2014/main" val="2158751324"/>
                  </a:ext>
                </a:extLst>
              </a:tr>
            </a:tbl>
          </a:graphicData>
        </a:graphic>
      </p:graphicFrame>
      <p:sp>
        <p:nvSpPr>
          <p:cNvPr id="48" name="CaixaDeTexto 47">
            <a:extLst>
              <a:ext uri="{FF2B5EF4-FFF2-40B4-BE49-F238E27FC236}">
                <a16:creationId xmlns:a16="http://schemas.microsoft.com/office/drawing/2014/main" id="{C2AAFD98-F458-4104-8F81-1C68F8664C22}"/>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931189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ixaDeTexto 25">
            <a:extLst>
              <a:ext uri="{FF2B5EF4-FFF2-40B4-BE49-F238E27FC236}">
                <a16:creationId xmlns:a16="http://schemas.microsoft.com/office/drawing/2014/main" id="{E496D898-27E6-42BE-85E2-B2DBC3990437}"/>
              </a:ext>
            </a:extLst>
          </p:cNvPr>
          <p:cNvSpPr txBox="1"/>
          <p:nvPr/>
        </p:nvSpPr>
        <p:spPr>
          <a:xfrm>
            <a:off x="6852937" y="4124422"/>
            <a:ext cx="132475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pt-BR" sz="1200" b="1" dirty="0">
                <a:solidFill>
                  <a:schemeClr val="bg1"/>
                </a:solidFill>
                <a:latin typeface="Cambria" panose="02040503050406030204" pitchFamily="18" charset="0"/>
                <a:ea typeface="Cambria" panose="02040503050406030204" pitchFamily="18" charset="0"/>
              </a:rPr>
              <a:t>5th </a:t>
            </a:r>
            <a:r>
              <a:rPr lang="pt-BR" sz="1200" b="1" dirty="0" err="1">
                <a:solidFill>
                  <a:schemeClr val="bg1"/>
                </a:solidFill>
                <a:latin typeface="Cambria" panose="02040503050406030204" pitchFamily="18" charset="0"/>
                <a:ea typeface="Cambria" panose="02040503050406030204" pitchFamily="18" charset="0"/>
              </a:rPr>
              <a:t>degree</a:t>
            </a:r>
            <a:r>
              <a:rPr lang="pt-BR" sz="1200" b="1" dirty="0">
                <a:solidFill>
                  <a:schemeClr val="bg1"/>
                </a:solidFill>
                <a:latin typeface="Cambria" panose="02040503050406030204" pitchFamily="18" charset="0"/>
                <a:ea typeface="Cambria" panose="02040503050406030204" pitchFamily="18" charset="0"/>
              </a:rPr>
              <a:t> </a:t>
            </a:r>
            <a:r>
              <a:rPr lang="pt-BR" sz="1200" b="1" dirty="0" err="1">
                <a:solidFill>
                  <a:schemeClr val="bg1"/>
                </a:solidFill>
                <a:latin typeface="Cambria" panose="02040503050406030204" pitchFamily="18" charset="0"/>
                <a:ea typeface="Cambria" panose="02040503050406030204" pitchFamily="18" charset="0"/>
              </a:rPr>
              <a:t>polynomial</a:t>
            </a:r>
            <a:r>
              <a:rPr lang="pt-BR" sz="1200" b="1" dirty="0">
                <a:solidFill>
                  <a:schemeClr val="bg1"/>
                </a:solidFill>
                <a:latin typeface="Cambria" panose="02040503050406030204" pitchFamily="18" charset="0"/>
                <a:ea typeface="Cambria" panose="02040503050406030204" pitchFamily="18" charset="0"/>
              </a:rPr>
              <a:t> </a:t>
            </a:r>
          </a:p>
        </p:txBody>
      </p:sp>
      <p:pic>
        <p:nvPicPr>
          <p:cNvPr id="10" name="Imagem 9">
            <a:extLst>
              <a:ext uri="{FF2B5EF4-FFF2-40B4-BE49-F238E27FC236}">
                <a16:creationId xmlns:a16="http://schemas.microsoft.com/office/drawing/2014/main" id="{AFE4037F-9945-4CBD-8C25-D09DCBF34008}"/>
              </a:ext>
            </a:extLst>
          </p:cNvPr>
          <p:cNvPicPr>
            <a:picLocks noChangeAspect="1"/>
          </p:cNvPicPr>
          <p:nvPr/>
        </p:nvPicPr>
        <p:blipFill>
          <a:blip r:embed="rId2"/>
          <a:stretch>
            <a:fillRect/>
          </a:stretch>
        </p:blipFill>
        <p:spPr>
          <a:xfrm>
            <a:off x="1331640" y="4051322"/>
            <a:ext cx="4953446" cy="259708"/>
          </a:xfrm>
          <a:prstGeom prst="rect">
            <a:avLst/>
          </a:prstGeom>
        </p:spPr>
      </p:pic>
      <p:pic>
        <p:nvPicPr>
          <p:cNvPr id="12" name="Imagem 11">
            <a:extLst>
              <a:ext uri="{FF2B5EF4-FFF2-40B4-BE49-F238E27FC236}">
                <a16:creationId xmlns:a16="http://schemas.microsoft.com/office/drawing/2014/main" id="{DD1FDFBF-8CCA-4FAA-BA9B-AB9B62F74EE3}"/>
              </a:ext>
            </a:extLst>
          </p:cNvPr>
          <p:cNvPicPr>
            <a:picLocks noChangeAspect="1"/>
          </p:cNvPicPr>
          <p:nvPr/>
        </p:nvPicPr>
        <p:blipFill>
          <a:blip r:embed="rId3"/>
          <a:stretch>
            <a:fillRect/>
          </a:stretch>
        </p:blipFill>
        <p:spPr>
          <a:xfrm>
            <a:off x="1241682" y="4391729"/>
            <a:ext cx="5133362" cy="289838"/>
          </a:xfrm>
          <a:prstGeom prst="rect">
            <a:avLst/>
          </a:prstGeom>
        </p:spPr>
      </p:pic>
      <p:sp>
        <p:nvSpPr>
          <p:cNvPr id="27" name="CaixaDeTexto 26">
            <a:extLst>
              <a:ext uri="{FF2B5EF4-FFF2-40B4-BE49-F238E27FC236}">
                <a16:creationId xmlns:a16="http://schemas.microsoft.com/office/drawing/2014/main" id="{13DAC192-9630-4353-BB23-DCDBA441E7DD}"/>
              </a:ext>
            </a:extLst>
          </p:cNvPr>
          <p:cNvSpPr txBox="1"/>
          <p:nvPr/>
        </p:nvSpPr>
        <p:spPr>
          <a:xfrm>
            <a:off x="6074479" y="1759939"/>
            <a:ext cx="2160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200" dirty="0">
                <a:solidFill>
                  <a:srgbClr val="0000FF"/>
                </a:solidFill>
                <a:latin typeface="Cambria" panose="02040503050406030204" pitchFamily="18" charset="0"/>
                <a:ea typeface="Cambria" panose="02040503050406030204" pitchFamily="18" charset="0"/>
              </a:rPr>
              <a:t>*</a:t>
            </a:r>
          </a:p>
        </p:txBody>
      </p:sp>
      <p:sp>
        <p:nvSpPr>
          <p:cNvPr id="29" name="CaixaDeTexto 28">
            <a:extLst>
              <a:ext uri="{FF2B5EF4-FFF2-40B4-BE49-F238E27FC236}">
                <a16:creationId xmlns:a16="http://schemas.microsoft.com/office/drawing/2014/main" id="{6DBD2FC4-F971-482B-9CAE-34EAEDA6BEC1}"/>
              </a:ext>
            </a:extLst>
          </p:cNvPr>
          <p:cNvSpPr txBox="1"/>
          <p:nvPr/>
        </p:nvSpPr>
        <p:spPr>
          <a:xfrm>
            <a:off x="6117066" y="1935976"/>
            <a:ext cx="13177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200" dirty="0">
                <a:solidFill>
                  <a:srgbClr val="FF0000"/>
                </a:solidFill>
                <a:latin typeface="Cambria" panose="02040503050406030204" pitchFamily="18" charset="0"/>
                <a:ea typeface="Cambria" panose="02040503050406030204" pitchFamily="18" charset="0"/>
              </a:rPr>
              <a:t>*</a:t>
            </a:r>
          </a:p>
        </p:txBody>
      </p:sp>
      <p:sp>
        <p:nvSpPr>
          <p:cNvPr id="30" name="CaixaDeTexto 29">
            <a:extLst>
              <a:ext uri="{FF2B5EF4-FFF2-40B4-BE49-F238E27FC236}">
                <a16:creationId xmlns:a16="http://schemas.microsoft.com/office/drawing/2014/main" id="{5A481620-F817-404E-A583-28A70913040B}"/>
              </a:ext>
            </a:extLst>
          </p:cNvPr>
          <p:cNvSpPr txBox="1"/>
          <p:nvPr/>
        </p:nvSpPr>
        <p:spPr>
          <a:xfrm>
            <a:off x="1133670" y="4450910"/>
            <a:ext cx="2160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200" dirty="0">
                <a:solidFill>
                  <a:srgbClr val="0000FF"/>
                </a:solidFill>
                <a:latin typeface="Cambria" panose="02040503050406030204" pitchFamily="18" charset="0"/>
                <a:ea typeface="Cambria" panose="02040503050406030204" pitchFamily="18" charset="0"/>
              </a:rPr>
              <a:t>*</a:t>
            </a:r>
          </a:p>
        </p:txBody>
      </p:sp>
      <p:sp>
        <p:nvSpPr>
          <p:cNvPr id="32" name="CaixaDeTexto 31">
            <a:extLst>
              <a:ext uri="{FF2B5EF4-FFF2-40B4-BE49-F238E27FC236}">
                <a16:creationId xmlns:a16="http://schemas.microsoft.com/office/drawing/2014/main" id="{D2A19849-3025-4F95-87BB-2E3925573E13}"/>
              </a:ext>
            </a:extLst>
          </p:cNvPr>
          <p:cNvSpPr txBox="1"/>
          <p:nvPr/>
        </p:nvSpPr>
        <p:spPr>
          <a:xfrm>
            <a:off x="1195165" y="4076525"/>
            <a:ext cx="13177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200" dirty="0">
                <a:solidFill>
                  <a:srgbClr val="FF0000"/>
                </a:solidFill>
                <a:latin typeface="Cambria" panose="02040503050406030204" pitchFamily="18" charset="0"/>
                <a:ea typeface="Cambria" panose="02040503050406030204" pitchFamily="18" charset="0"/>
              </a:rPr>
              <a:t>*</a:t>
            </a:r>
          </a:p>
        </p:txBody>
      </p:sp>
      <p:sp>
        <p:nvSpPr>
          <p:cNvPr id="14" name="Chave Direita 13">
            <a:extLst>
              <a:ext uri="{FF2B5EF4-FFF2-40B4-BE49-F238E27FC236}">
                <a16:creationId xmlns:a16="http://schemas.microsoft.com/office/drawing/2014/main" id="{833B7AEF-AC32-4928-9141-2903A49432C4}"/>
              </a:ext>
            </a:extLst>
          </p:cNvPr>
          <p:cNvSpPr/>
          <p:nvPr/>
        </p:nvSpPr>
        <p:spPr>
          <a:xfrm>
            <a:off x="6516216" y="4121711"/>
            <a:ext cx="105591" cy="5534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050"/>
          </a:p>
        </p:txBody>
      </p:sp>
      <p:sp>
        <p:nvSpPr>
          <p:cNvPr id="23" name="Retângulo 22">
            <a:extLst>
              <a:ext uri="{FF2B5EF4-FFF2-40B4-BE49-F238E27FC236}">
                <a16:creationId xmlns:a16="http://schemas.microsoft.com/office/drawing/2014/main" id="{671FFDAA-8120-4066-B731-33A2E254FF95}"/>
              </a:ext>
            </a:extLst>
          </p:cNvPr>
          <p:cNvSpPr/>
          <p:nvPr/>
        </p:nvSpPr>
        <p:spPr>
          <a:xfrm>
            <a:off x="2185056" y="3852162"/>
            <a:ext cx="4721266" cy="230832"/>
          </a:xfrm>
          <a:prstGeom prst="rect">
            <a:avLst/>
          </a:prstGeom>
        </p:spPr>
        <p:txBody>
          <a:bodyPr wrap="square">
            <a:spAutoFit/>
          </a:bodyPr>
          <a:lstStyle/>
          <a:p>
            <a:pPr algn="ctr"/>
            <a:r>
              <a:rPr lang="fr-FR" sz="900" b="1" dirty="0">
                <a:latin typeface="Cambria" panose="02040503050406030204" pitchFamily="18" charset="0"/>
                <a:ea typeface="Cambria" panose="02040503050406030204" pitchFamily="18" charset="0"/>
                <a:cs typeface="Times New Roman" panose="02020603050405020304" pitchFamily="18" charset="0"/>
              </a:rPr>
              <a:t>Fig. 6</a:t>
            </a:r>
            <a:r>
              <a:rPr lang="fr-FR" sz="900" dirty="0">
                <a:latin typeface="Cambria" panose="02040503050406030204" pitchFamily="18" charset="0"/>
                <a:ea typeface="Cambria" panose="02040503050406030204" pitchFamily="18" charset="0"/>
                <a:cs typeface="Times New Roman" panose="02020603050405020304" pitchFamily="18" charset="0"/>
              </a:rPr>
              <a:t>: Fitted </a:t>
            </a:r>
            <a:r>
              <a:rPr lang="en-US" sz="900" dirty="0">
                <a:latin typeface="Cambria" panose="02040503050406030204" pitchFamily="18" charset="0"/>
                <a:ea typeface="Cambria" panose="02040503050406030204" pitchFamily="18" charset="0"/>
                <a:cs typeface="Times New Roman" panose="02020603050405020304" pitchFamily="18" charset="0"/>
              </a:rPr>
              <a:t>curves to the results obtained in the numerical and analytical simulations.</a:t>
            </a:r>
            <a:endParaRPr lang="pt-BR" sz="9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5" name="Google Shape;118;p19">
            <a:extLst>
              <a:ext uri="{FF2B5EF4-FFF2-40B4-BE49-F238E27FC236}">
                <a16:creationId xmlns:a16="http://schemas.microsoft.com/office/drawing/2014/main" id="{4983397C-2F7B-41FC-B21D-307E4F6AAEEF}"/>
              </a:ext>
            </a:extLst>
          </p:cNvPr>
          <p:cNvSpPr txBox="1"/>
          <p:nvPr/>
        </p:nvSpPr>
        <p:spPr>
          <a:xfrm rot="-5400000">
            <a:off x="-1692005" y="2482395"/>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rPr>
              <a:t>RESULT</a:t>
            </a:r>
            <a:r>
              <a:rPr lang="en-US" sz="3600" dirty="0">
                <a:solidFill>
                  <a:srgbClr val="DFC5DF"/>
                </a:solidFill>
                <a:latin typeface="Arial"/>
                <a:ea typeface="Arial"/>
                <a:cs typeface="Arial"/>
                <a:sym typeface="Arial"/>
              </a:rPr>
              <a:t>S</a:t>
            </a:r>
            <a:endParaRPr dirty="0"/>
          </a:p>
        </p:txBody>
      </p:sp>
      <p:sp>
        <p:nvSpPr>
          <p:cNvPr id="34" name="Google Shape;117;p19">
            <a:extLst>
              <a:ext uri="{FF2B5EF4-FFF2-40B4-BE49-F238E27FC236}">
                <a16:creationId xmlns:a16="http://schemas.microsoft.com/office/drawing/2014/main" id="{BA473540-5DA2-4807-8F0D-C1500689578C}"/>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pic>
        <p:nvPicPr>
          <p:cNvPr id="2" name="Imagem 1">
            <a:extLst>
              <a:ext uri="{FF2B5EF4-FFF2-40B4-BE49-F238E27FC236}">
                <a16:creationId xmlns:a16="http://schemas.microsoft.com/office/drawing/2014/main" id="{350407CF-737A-4233-AC97-18849A658525}"/>
              </a:ext>
            </a:extLst>
          </p:cNvPr>
          <p:cNvPicPr>
            <a:picLocks noChangeAspect="1"/>
          </p:cNvPicPr>
          <p:nvPr/>
        </p:nvPicPr>
        <p:blipFill>
          <a:blip r:embed="rId4"/>
          <a:stretch>
            <a:fillRect/>
          </a:stretch>
        </p:blipFill>
        <p:spPr>
          <a:xfrm>
            <a:off x="2330298" y="1266122"/>
            <a:ext cx="4119010" cy="2611256"/>
          </a:xfrm>
          <a:prstGeom prst="rect">
            <a:avLst/>
          </a:prstGeom>
        </p:spPr>
      </p:pic>
      <p:sp>
        <p:nvSpPr>
          <p:cNvPr id="37" name="CaixaDeTexto 36">
            <a:extLst>
              <a:ext uri="{FF2B5EF4-FFF2-40B4-BE49-F238E27FC236}">
                <a16:creationId xmlns:a16="http://schemas.microsoft.com/office/drawing/2014/main" id="{44F37A18-EB1F-45D6-96AB-4B10A03BF744}"/>
              </a:ext>
            </a:extLst>
          </p:cNvPr>
          <p:cNvSpPr txBox="1"/>
          <p:nvPr/>
        </p:nvSpPr>
        <p:spPr>
          <a:xfrm>
            <a:off x="5958261" y="1839345"/>
            <a:ext cx="2160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200" dirty="0">
                <a:solidFill>
                  <a:srgbClr val="0000FF"/>
                </a:solidFill>
                <a:latin typeface="Cambria" panose="02040503050406030204" pitchFamily="18" charset="0"/>
                <a:ea typeface="Cambria" panose="02040503050406030204" pitchFamily="18" charset="0"/>
              </a:rPr>
              <a:t>*</a:t>
            </a:r>
          </a:p>
        </p:txBody>
      </p:sp>
      <p:sp>
        <p:nvSpPr>
          <p:cNvPr id="38" name="CaixaDeTexto 37">
            <a:extLst>
              <a:ext uri="{FF2B5EF4-FFF2-40B4-BE49-F238E27FC236}">
                <a16:creationId xmlns:a16="http://schemas.microsoft.com/office/drawing/2014/main" id="{E376D3EF-84EF-4E7E-8DD9-700F89D523FB}"/>
              </a:ext>
            </a:extLst>
          </p:cNvPr>
          <p:cNvSpPr txBox="1"/>
          <p:nvPr/>
        </p:nvSpPr>
        <p:spPr>
          <a:xfrm>
            <a:off x="5998012" y="1664198"/>
            <a:ext cx="13177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200" dirty="0">
                <a:solidFill>
                  <a:srgbClr val="FF0000"/>
                </a:solidFill>
                <a:latin typeface="Cambria" panose="02040503050406030204" pitchFamily="18" charset="0"/>
                <a:ea typeface="Cambria" panose="02040503050406030204" pitchFamily="18" charset="0"/>
              </a:rPr>
              <a:t>*</a:t>
            </a:r>
          </a:p>
        </p:txBody>
      </p:sp>
      <p:sp>
        <p:nvSpPr>
          <p:cNvPr id="39" name="CaixaDeTexto 38">
            <a:extLst>
              <a:ext uri="{FF2B5EF4-FFF2-40B4-BE49-F238E27FC236}">
                <a16:creationId xmlns:a16="http://schemas.microsoft.com/office/drawing/2014/main" id="{D0436AA1-4997-4A87-BE35-26E963C85198}"/>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
        <p:nvSpPr>
          <p:cNvPr id="40" name="Retângulo 39">
            <a:extLst>
              <a:ext uri="{FF2B5EF4-FFF2-40B4-BE49-F238E27FC236}">
                <a16:creationId xmlns:a16="http://schemas.microsoft.com/office/drawing/2014/main" id="{A63891D5-3F07-4576-855B-71E83EC1F630}"/>
              </a:ext>
            </a:extLst>
          </p:cNvPr>
          <p:cNvSpPr/>
          <p:nvPr/>
        </p:nvSpPr>
        <p:spPr>
          <a:xfrm>
            <a:off x="89524" y="878698"/>
            <a:ext cx="7857554" cy="629916"/>
          </a:xfrm>
          <a:prstGeom prst="rect">
            <a:avLst/>
          </a:prstGeom>
        </p:spPr>
        <p:txBody>
          <a:bodyPr wrap="square">
            <a:spAutoFit/>
          </a:bodyPr>
          <a:lstStyle/>
          <a:p>
            <a:pPr marL="257175" indent="-257175" algn="just">
              <a:lnSpc>
                <a:spcPct val="150000"/>
              </a:lnSpc>
              <a:buFont typeface="Wingdings" panose="05000000000000000000" pitchFamily="2" charset="2"/>
              <a:buChar char="q"/>
            </a:pPr>
            <a:r>
              <a:rPr lang="pt-BR" sz="2000" dirty="0" err="1">
                <a:latin typeface="Cambria" panose="02040503050406030204" pitchFamily="18" charset="0"/>
                <a:ea typeface="Cambria" panose="02040503050406030204" pitchFamily="18" charset="0"/>
              </a:rPr>
              <a:t>Shelter</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thickness</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analysis</a:t>
            </a:r>
            <a:r>
              <a:rPr lang="pt-BR" sz="2000" dirty="0">
                <a:latin typeface="Cambria" panose="02040503050406030204" pitchFamily="18" charset="0"/>
                <a:ea typeface="Cambria" panose="02040503050406030204" pitchFamily="18" charset="0"/>
              </a:rPr>
              <a:t> (x=[400 a 1.500]; y=0; z=1,5):</a:t>
            </a:r>
          </a:p>
          <a:p>
            <a:pPr marL="257175" indent="-257175" algn="just">
              <a:lnSpc>
                <a:spcPct val="150000"/>
              </a:lnSpc>
              <a:buFont typeface="Wingdings" panose="05000000000000000000" pitchFamily="2" charset="2"/>
              <a:buChar char="q"/>
            </a:pPr>
            <a:endParaRPr lang="pt-BR" sz="37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33390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ixaDeTexto 27"/>
          <p:cNvSpPr txBox="1"/>
          <p:nvPr/>
        </p:nvSpPr>
        <p:spPr>
          <a:xfrm>
            <a:off x="6678234" y="-20538"/>
            <a:ext cx="728700" cy="369332"/>
          </a:xfrm>
          <a:prstGeom prst="rect">
            <a:avLst/>
          </a:prstGeom>
          <a:noFill/>
        </p:spPr>
        <p:txBody>
          <a:bodyPr wrap="square" rtlCol="0">
            <a:spAutoFit/>
          </a:bodyPr>
          <a:lstStyle/>
          <a:p>
            <a:pPr algn="ctr"/>
            <a:r>
              <a:rPr lang="pt-BR" sz="1800" b="1" dirty="0">
                <a:ln w="3175" cmpd="sng">
                  <a:noFill/>
                  <a:prstDash val="solid"/>
                </a:ln>
                <a:solidFill>
                  <a:srgbClr val="002A62"/>
                </a:solidFill>
                <a:latin typeface="Arial Black" pitchFamily="34" charset="0"/>
                <a:ea typeface="Open Sans" pitchFamily="34" charset="0"/>
                <a:cs typeface="Arial" pitchFamily="34" charset="0"/>
              </a:rPr>
              <a:t>IME</a:t>
            </a:r>
            <a:endParaRPr lang="pt-BR" sz="2400" dirty="0">
              <a:ln w="3175" cmpd="sng">
                <a:noFill/>
                <a:prstDash val="solid"/>
              </a:ln>
              <a:solidFill>
                <a:srgbClr val="002A62"/>
              </a:solidFill>
              <a:latin typeface="Arial Black" pitchFamily="34" charset="0"/>
              <a:ea typeface="Open Sans Light" pitchFamily="34" charset="0"/>
              <a:cs typeface="Arial" pitchFamily="34" charset="0"/>
            </a:endParaRPr>
          </a:p>
        </p:txBody>
      </p:sp>
      <p:sp>
        <p:nvSpPr>
          <p:cNvPr id="4" name="Retângulo 3">
            <a:extLst>
              <a:ext uri="{FF2B5EF4-FFF2-40B4-BE49-F238E27FC236}">
                <a16:creationId xmlns:a16="http://schemas.microsoft.com/office/drawing/2014/main" id="{02FFCE64-85EB-4842-88AD-BCFE9FA083B4}"/>
              </a:ext>
            </a:extLst>
          </p:cNvPr>
          <p:cNvSpPr/>
          <p:nvPr/>
        </p:nvSpPr>
        <p:spPr>
          <a:xfrm>
            <a:off x="288293" y="852743"/>
            <a:ext cx="6599307" cy="496931"/>
          </a:xfrm>
          <a:prstGeom prst="rect">
            <a:avLst/>
          </a:prstGeom>
        </p:spPr>
        <p:txBody>
          <a:bodyPr wrap="square">
            <a:spAutoFit/>
          </a:bodyPr>
          <a:lstStyle/>
          <a:p>
            <a:pPr marL="257175" indent="-257175" algn="just">
              <a:lnSpc>
                <a:spcPct val="150000"/>
              </a:lnSpc>
              <a:buFont typeface="Wingdings" panose="05000000000000000000" pitchFamily="2" charset="2"/>
              <a:buChar char="q"/>
            </a:pPr>
            <a:r>
              <a:rPr lang="pt-BR" sz="2000" b="1" dirty="0">
                <a:latin typeface="Cambria" panose="02040503050406030204" pitchFamily="18" charset="0"/>
                <a:ea typeface="Cambria" panose="02040503050406030204" pitchFamily="18" charset="0"/>
              </a:rPr>
              <a:t>Final </a:t>
            </a:r>
            <a:r>
              <a:rPr lang="pt-BR" sz="2000" b="1" dirty="0" err="1">
                <a:latin typeface="Cambria" panose="02040503050406030204" pitchFamily="18" charset="0"/>
                <a:ea typeface="Cambria" panose="02040503050406030204" pitchFamily="18" charset="0"/>
              </a:rPr>
              <a:t>considerations</a:t>
            </a:r>
            <a:r>
              <a:rPr lang="pt-BR" sz="2000" b="1" dirty="0">
                <a:latin typeface="Cambria" panose="02040503050406030204" pitchFamily="18" charset="0"/>
                <a:ea typeface="Cambria" panose="02040503050406030204" pitchFamily="18" charset="0"/>
              </a:rPr>
              <a:t>:</a:t>
            </a:r>
          </a:p>
        </p:txBody>
      </p:sp>
      <p:sp>
        <p:nvSpPr>
          <p:cNvPr id="20" name="CaixaDeTexto 19">
            <a:extLst>
              <a:ext uri="{FF2B5EF4-FFF2-40B4-BE49-F238E27FC236}">
                <a16:creationId xmlns:a16="http://schemas.microsoft.com/office/drawing/2014/main" id="{D3D68ACF-9625-4790-BB39-15579310BB4D}"/>
              </a:ext>
            </a:extLst>
          </p:cNvPr>
          <p:cNvSpPr txBox="1"/>
          <p:nvPr/>
        </p:nvSpPr>
        <p:spPr>
          <a:xfrm>
            <a:off x="3499968" y="1404144"/>
            <a:ext cx="2501247" cy="3231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500" dirty="0" err="1">
                <a:latin typeface="Cambria" panose="02040503050406030204" pitchFamily="18" charset="0"/>
                <a:ea typeface="Cambria" panose="02040503050406030204" pitchFamily="18" charset="0"/>
              </a:rPr>
              <a:t>Atmospheric</a:t>
            </a:r>
            <a:r>
              <a:rPr lang="pt-BR" sz="1500" dirty="0">
                <a:latin typeface="Cambria" panose="02040503050406030204" pitchFamily="18" charset="0"/>
                <a:ea typeface="Cambria" panose="02040503050406030204" pitchFamily="18" charset="0"/>
              </a:rPr>
              <a:t> </a:t>
            </a:r>
            <a:r>
              <a:rPr lang="pt-BR" sz="1500" dirty="0" err="1">
                <a:latin typeface="Cambria" panose="02040503050406030204" pitchFamily="18" charset="0"/>
                <a:ea typeface="Cambria" panose="02040503050406030204" pitchFamily="18" charset="0"/>
              </a:rPr>
              <a:t>Dispersion</a:t>
            </a:r>
            <a:endParaRPr lang="pt-BR" sz="1500" dirty="0"/>
          </a:p>
        </p:txBody>
      </p:sp>
      <p:sp>
        <p:nvSpPr>
          <p:cNvPr id="48" name="CaixaDeTexto 47">
            <a:extLst>
              <a:ext uri="{FF2B5EF4-FFF2-40B4-BE49-F238E27FC236}">
                <a16:creationId xmlns:a16="http://schemas.microsoft.com/office/drawing/2014/main" id="{9EF82060-7AC7-4159-865A-F686FCF55445}"/>
              </a:ext>
            </a:extLst>
          </p:cNvPr>
          <p:cNvSpPr txBox="1"/>
          <p:nvPr/>
        </p:nvSpPr>
        <p:spPr>
          <a:xfrm>
            <a:off x="697727" y="4060024"/>
            <a:ext cx="8178399" cy="3958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en-US" sz="1500" dirty="0">
                <a:latin typeface="Cambria" panose="02040503050406030204" pitchFamily="18" charset="0"/>
                <a:ea typeface="Cambria" panose="02040503050406030204" pitchFamily="18" charset="0"/>
              </a:rPr>
              <a:t>Compliance with normative aspects regarding the planning of responses in emergency situations.</a:t>
            </a:r>
            <a:endParaRPr lang="pt-BR" sz="1500" dirty="0">
              <a:latin typeface="Cambria" panose="02040503050406030204" pitchFamily="18" charset="0"/>
              <a:ea typeface="Cambria" panose="02040503050406030204" pitchFamily="18" charset="0"/>
            </a:endParaRPr>
          </a:p>
        </p:txBody>
      </p:sp>
      <p:sp>
        <p:nvSpPr>
          <p:cNvPr id="25" name="CaixaDeTexto 24">
            <a:extLst>
              <a:ext uri="{FF2B5EF4-FFF2-40B4-BE49-F238E27FC236}">
                <a16:creationId xmlns:a16="http://schemas.microsoft.com/office/drawing/2014/main" id="{F3E3DC22-8110-45DB-B175-FD95B478585A}"/>
              </a:ext>
            </a:extLst>
          </p:cNvPr>
          <p:cNvSpPr txBox="1"/>
          <p:nvPr/>
        </p:nvSpPr>
        <p:spPr>
          <a:xfrm>
            <a:off x="882717" y="2571750"/>
            <a:ext cx="3085171" cy="3231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500" dirty="0">
                <a:latin typeface="Cambria" panose="02040503050406030204" pitchFamily="18" charset="0"/>
                <a:ea typeface="Cambria" panose="02040503050406030204" pitchFamily="18" charset="0"/>
              </a:rPr>
              <a:t>Characterization of the source term</a:t>
            </a:r>
            <a:endParaRPr lang="pt-BR" sz="1500" dirty="0"/>
          </a:p>
        </p:txBody>
      </p:sp>
      <p:sp>
        <p:nvSpPr>
          <p:cNvPr id="26" name="CaixaDeTexto 25">
            <a:extLst>
              <a:ext uri="{FF2B5EF4-FFF2-40B4-BE49-F238E27FC236}">
                <a16:creationId xmlns:a16="http://schemas.microsoft.com/office/drawing/2014/main" id="{60FE63BE-8FE7-4EA6-9277-8215FCE85F69}"/>
              </a:ext>
            </a:extLst>
          </p:cNvPr>
          <p:cNvSpPr txBox="1"/>
          <p:nvPr/>
        </p:nvSpPr>
        <p:spPr>
          <a:xfrm>
            <a:off x="6184316" y="2604959"/>
            <a:ext cx="2062373" cy="3231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500" dirty="0" err="1">
                <a:latin typeface="Cambria" panose="02040503050406030204" pitchFamily="18" charset="0"/>
                <a:ea typeface="Cambria" panose="02040503050406030204" pitchFamily="18" charset="0"/>
              </a:rPr>
              <a:t>Dipersion</a:t>
            </a:r>
            <a:r>
              <a:rPr lang="pt-BR" sz="1500" dirty="0">
                <a:latin typeface="Cambria" panose="02040503050406030204" pitchFamily="18" charset="0"/>
                <a:ea typeface="Cambria" panose="02040503050406030204" pitchFamily="18" charset="0"/>
              </a:rPr>
              <a:t> </a:t>
            </a:r>
            <a:r>
              <a:rPr lang="pt-BR" sz="1500" dirty="0" err="1">
                <a:latin typeface="Cambria" panose="02040503050406030204" pitchFamily="18" charset="0"/>
                <a:ea typeface="Cambria" panose="02040503050406030204" pitchFamily="18" charset="0"/>
              </a:rPr>
              <a:t>scenario</a:t>
            </a:r>
            <a:endParaRPr lang="pt-BR" sz="1500" dirty="0"/>
          </a:p>
        </p:txBody>
      </p:sp>
      <p:cxnSp>
        <p:nvCxnSpPr>
          <p:cNvPr id="3" name="Conector de Seta Reta 2">
            <a:extLst>
              <a:ext uri="{FF2B5EF4-FFF2-40B4-BE49-F238E27FC236}">
                <a16:creationId xmlns:a16="http://schemas.microsoft.com/office/drawing/2014/main" id="{4A8AAD98-8968-461C-A4FC-27E9FD5C84CA}"/>
              </a:ext>
            </a:extLst>
          </p:cNvPr>
          <p:cNvCxnSpPr>
            <a:cxnSpLocks/>
            <a:stCxn id="20" idx="2"/>
            <a:endCxn id="25" idx="0"/>
          </p:cNvCxnSpPr>
          <p:nvPr/>
        </p:nvCxnSpPr>
        <p:spPr>
          <a:xfrm flipH="1">
            <a:off x="2425303" y="1727309"/>
            <a:ext cx="2325289" cy="844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id="{843B4DC3-8D6D-4BBF-956A-DBCF50FA31BB}"/>
              </a:ext>
            </a:extLst>
          </p:cNvPr>
          <p:cNvCxnSpPr>
            <a:cxnSpLocks/>
            <a:stCxn id="20" idx="2"/>
            <a:endCxn id="26" idx="0"/>
          </p:cNvCxnSpPr>
          <p:nvPr/>
        </p:nvCxnSpPr>
        <p:spPr>
          <a:xfrm>
            <a:off x="4750592" y="1727309"/>
            <a:ext cx="2464911" cy="87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id="{26A96859-35DA-4C19-AB77-281D2A71BA0C}"/>
              </a:ext>
            </a:extLst>
          </p:cNvPr>
          <p:cNvCxnSpPr>
            <a:cxnSpLocks/>
            <a:stCxn id="25" idx="2"/>
            <a:endCxn id="48" idx="0"/>
          </p:cNvCxnSpPr>
          <p:nvPr/>
        </p:nvCxnSpPr>
        <p:spPr>
          <a:xfrm>
            <a:off x="2425303" y="2894915"/>
            <a:ext cx="2361624" cy="1165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de Seta Reta 31">
            <a:extLst>
              <a:ext uri="{FF2B5EF4-FFF2-40B4-BE49-F238E27FC236}">
                <a16:creationId xmlns:a16="http://schemas.microsoft.com/office/drawing/2014/main" id="{9B1EDF00-7CEE-49C2-A0D3-5506B1739E63}"/>
              </a:ext>
            </a:extLst>
          </p:cNvPr>
          <p:cNvCxnSpPr>
            <a:cxnSpLocks/>
            <a:stCxn id="26" idx="2"/>
            <a:endCxn id="48" idx="0"/>
          </p:cNvCxnSpPr>
          <p:nvPr/>
        </p:nvCxnSpPr>
        <p:spPr>
          <a:xfrm flipH="1">
            <a:off x="4786927" y="2928124"/>
            <a:ext cx="2428576" cy="11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Google Shape;118;p19">
            <a:extLst>
              <a:ext uri="{FF2B5EF4-FFF2-40B4-BE49-F238E27FC236}">
                <a16:creationId xmlns:a16="http://schemas.microsoft.com/office/drawing/2014/main" id="{AE91CADC-5408-4835-8985-9D69C1BC0BEC}"/>
              </a:ext>
            </a:extLst>
          </p:cNvPr>
          <p:cNvSpPr txBox="1"/>
          <p:nvPr/>
        </p:nvSpPr>
        <p:spPr>
          <a:xfrm rot="-5400000">
            <a:off x="-1673365" y="2683117"/>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rPr>
              <a:t>CONCLUSIONS</a:t>
            </a:r>
            <a:endParaRPr dirty="0"/>
          </a:p>
        </p:txBody>
      </p:sp>
      <p:sp>
        <p:nvSpPr>
          <p:cNvPr id="34" name="Google Shape;117;p19">
            <a:extLst>
              <a:ext uri="{FF2B5EF4-FFF2-40B4-BE49-F238E27FC236}">
                <a16:creationId xmlns:a16="http://schemas.microsoft.com/office/drawing/2014/main" id="{C04A9B7E-426A-4D5B-B9C2-883202DE2D4B}"/>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66" name="CaixaDeTexto 65">
            <a:extLst>
              <a:ext uri="{FF2B5EF4-FFF2-40B4-BE49-F238E27FC236}">
                <a16:creationId xmlns:a16="http://schemas.microsoft.com/office/drawing/2014/main" id="{BC84CD99-943F-4E46-A69E-CB1244FD58AF}"/>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745131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972D28-7595-4C63-91B7-C6617EB08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291" y="882249"/>
            <a:ext cx="5361709" cy="402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 name="Rectangle 4">
            <a:extLst>
              <a:ext uri="{FF2B5EF4-FFF2-40B4-BE49-F238E27FC236}">
                <a16:creationId xmlns:a16="http://schemas.microsoft.com/office/drawing/2014/main" id="{A820F8C5-0083-4E6B-9B9A-71D78074CF33}"/>
              </a:ext>
            </a:extLst>
          </p:cNvPr>
          <p:cNvSpPr>
            <a:spLocks noChangeArrowheads="1"/>
          </p:cNvSpPr>
          <p:nvPr/>
        </p:nvSpPr>
        <p:spPr bwMode="auto">
          <a:xfrm>
            <a:off x="149659" y="1022783"/>
            <a:ext cx="2079415" cy="59644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tIns="91440">
            <a:spAutoFit/>
          </a:bodyPr>
          <a:lstStyle>
            <a:lvl1pPr>
              <a:tabLst>
                <a:tab pos="723900" algn="l"/>
                <a:tab pos="1447800" algn="l"/>
              </a:tabLst>
              <a:defRPr>
                <a:solidFill>
                  <a:schemeClr val="tx1"/>
                </a:solidFill>
                <a:latin typeface="Arial" panose="020B0604020202020204" pitchFamily="34" charset="0"/>
                <a:ea typeface="Droid Sans Fallback"/>
                <a:cs typeface="Droid Sans Fallback"/>
              </a:defRPr>
            </a:lvl1pPr>
            <a:lvl2pPr>
              <a:tabLst>
                <a:tab pos="723900" algn="l"/>
                <a:tab pos="1447800" algn="l"/>
              </a:tabLst>
              <a:defRPr>
                <a:solidFill>
                  <a:schemeClr val="tx1"/>
                </a:solidFill>
                <a:latin typeface="Arial" panose="020B0604020202020204" pitchFamily="34" charset="0"/>
                <a:ea typeface="Droid Sans Fallback"/>
                <a:cs typeface="Droid Sans Fallback"/>
              </a:defRPr>
            </a:lvl2pPr>
            <a:lvl3pPr>
              <a:tabLst>
                <a:tab pos="723900" algn="l"/>
                <a:tab pos="1447800" algn="l"/>
              </a:tabLst>
              <a:defRPr>
                <a:solidFill>
                  <a:schemeClr val="tx1"/>
                </a:solidFill>
                <a:latin typeface="Arial" panose="020B0604020202020204" pitchFamily="34" charset="0"/>
                <a:ea typeface="Droid Sans Fallback"/>
                <a:cs typeface="Droid Sans Fallback"/>
              </a:defRPr>
            </a:lvl3pPr>
            <a:lvl4pPr>
              <a:tabLst>
                <a:tab pos="723900" algn="l"/>
                <a:tab pos="1447800" algn="l"/>
              </a:tabLst>
              <a:defRPr>
                <a:solidFill>
                  <a:schemeClr val="tx1"/>
                </a:solidFill>
                <a:latin typeface="Arial" panose="020B0604020202020204" pitchFamily="34" charset="0"/>
                <a:ea typeface="Droid Sans Fallback"/>
                <a:cs typeface="Droid Sans Fallback"/>
              </a:defRPr>
            </a:lvl4pPr>
            <a:lvl5pPr>
              <a:tabLst>
                <a:tab pos="723900" algn="l"/>
                <a:tab pos="1447800" algn="l"/>
              </a:tabLst>
              <a:defRPr>
                <a:solidFill>
                  <a:schemeClr val="tx1"/>
                </a:solidFill>
                <a:latin typeface="Arial" panose="020B0604020202020204" pitchFamily="34" charset="0"/>
                <a:ea typeface="Droid Sans Fallback"/>
                <a:cs typeface="Droid Sans Fallback"/>
              </a:defRPr>
            </a:lvl5pPr>
            <a:lvl6pPr marL="25146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6pPr>
            <a:lvl7pPr marL="29718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7pPr>
            <a:lvl8pPr marL="34290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8pPr>
            <a:lvl9pPr marL="38862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9pPr>
          </a:lstStyle>
          <a:p>
            <a:pPr>
              <a:lnSpc>
                <a:spcPct val="93000"/>
              </a:lnSpc>
              <a:buClr>
                <a:srgbClr val="000000"/>
              </a:buClr>
              <a:buSzPct val="100000"/>
              <a:buFont typeface="Times New Roman" panose="02020603050405020304" pitchFamily="18" charset="0"/>
              <a:buNone/>
            </a:pPr>
            <a:r>
              <a:rPr lang="pt-BR" altLang="en-US" sz="3200" b="1" dirty="0">
                <a:latin typeface="Cambria" panose="02040503050406030204" pitchFamily="18" charset="0"/>
                <a:ea typeface="Cambria" panose="02040503050406030204" pitchFamily="18" charset="0"/>
              </a:rPr>
              <a:t>Obrigado</a:t>
            </a:r>
            <a:r>
              <a:rPr lang="pt-BR" altLang="en-US" sz="3200" b="1" dirty="0">
                <a:latin typeface="Times New Roman" panose="02020603050405020304" pitchFamily="18" charset="0"/>
                <a:ea typeface="Arial Unicode MS" pitchFamily="34" charset="-128"/>
              </a:rPr>
              <a:t>!</a:t>
            </a:r>
          </a:p>
        </p:txBody>
      </p:sp>
      <p:sp>
        <p:nvSpPr>
          <p:cNvPr id="4" name="Rectangle 4">
            <a:extLst>
              <a:ext uri="{FF2B5EF4-FFF2-40B4-BE49-F238E27FC236}">
                <a16:creationId xmlns:a16="http://schemas.microsoft.com/office/drawing/2014/main" id="{0A30C6E8-7D9A-4F17-AE6A-773B54645881}"/>
              </a:ext>
            </a:extLst>
          </p:cNvPr>
          <p:cNvSpPr>
            <a:spLocks noChangeArrowheads="1"/>
          </p:cNvSpPr>
          <p:nvPr/>
        </p:nvSpPr>
        <p:spPr bwMode="auto">
          <a:xfrm>
            <a:off x="149659" y="1632383"/>
            <a:ext cx="2145139" cy="59644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tIns="91440">
            <a:spAutoFit/>
          </a:bodyPr>
          <a:lstStyle>
            <a:lvl1pPr>
              <a:tabLst>
                <a:tab pos="723900" algn="l"/>
                <a:tab pos="1447800" algn="l"/>
              </a:tabLst>
              <a:defRPr>
                <a:solidFill>
                  <a:schemeClr val="tx1"/>
                </a:solidFill>
                <a:latin typeface="Arial" panose="020B0604020202020204" pitchFamily="34" charset="0"/>
                <a:ea typeface="Droid Sans Fallback"/>
                <a:cs typeface="Droid Sans Fallback"/>
              </a:defRPr>
            </a:lvl1pPr>
            <a:lvl2pPr>
              <a:tabLst>
                <a:tab pos="723900" algn="l"/>
                <a:tab pos="1447800" algn="l"/>
              </a:tabLst>
              <a:defRPr>
                <a:solidFill>
                  <a:schemeClr val="tx1"/>
                </a:solidFill>
                <a:latin typeface="Arial" panose="020B0604020202020204" pitchFamily="34" charset="0"/>
                <a:ea typeface="Droid Sans Fallback"/>
                <a:cs typeface="Droid Sans Fallback"/>
              </a:defRPr>
            </a:lvl2pPr>
            <a:lvl3pPr>
              <a:tabLst>
                <a:tab pos="723900" algn="l"/>
                <a:tab pos="1447800" algn="l"/>
              </a:tabLst>
              <a:defRPr>
                <a:solidFill>
                  <a:schemeClr val="tx1"/>
                </a:solidFill>
                <a:latin typeface="Arial" panose="020B0604020202020204" pitchFamily="34" charset="0"/>
                <a:ea typeface="Droid Sans Fallback"/>
                <a:cs typeface="Droid Sans Fallback"/>
              </a:defRPr>
            </a:lvl3pPr>
            <a:lvl4pPr>
              <a:tabLst>
                <a:tab pos="723900" algn="l"/>
                <a:tab pos="1447800" algn="l"/>
              </a:tabLst>
              <a:defRPr>
                <a:solidFill>
                  <a:schemeClr val="tx1"/>
                </a:solidFill>
                <a:latin typeface="Arial" panose="020B0604020202020204" pitchFamily="34" charset="0"/>
                <a:ea typeface="Droid Sans Fallback"/>
                <a:cs typeface="Droid Sans Fallback"/>
              </a:defRPr>
            </a:lvl4pPr>
            <a:lvl5pPr>
              <a:tabLst>
                <a:tab pos="723900" algn="l"/>
                <a:tab pos="1447800" algn="l"/>
              </a:tabLst>
              <a:defRPr>
                <a:solidFill>
                  <a:schemeClr val="tx1"/>
                </a:solidFill>
                <a:latin typeface="Arial" panose="020B0604020202020204" pitchFamily="34" charset="0"/>
                <a:ea typeface="Droid Sans Fallback"/>
                <a:cs typeface="Droid Sans Fallback"/>
              </a:defRPr>
            </a:lvl5pPr>
            <a:lvl6pPr marL="25146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6pPr>
            <a:lvl7pPr marL="29718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7pPr>
            <a:lvl8pPr marL="34290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8pPr>
            <a:lvl9pPr marL="38862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9pPr>
          </a:lstStyle>
          <a:p>
            <a:pPr>
              <a:lnSpc>
                <a:spcPct val="93000"/>
              </a:lnSpc>
              <a:buClr>
                <a:srgbClr val="000000"/>
              </a:buClr>
              <a:buSzPct val="100000"/>
              <a:buFont typeface="Times New Roman" panose="02020603050405020304" pitchFamily="18" charset="0"/>
              <a:buNone/>
            </a:pPr>
            <a:r>
              <a:rPr lang="pt-BR" altLang="en-US" sz="3200" b="1" dirty="0" err="1">
                <a:latin typeface="Cambria" panose="02040503050406030204" pitchFamily="18" charset="0"/>
                <a:ea typeface="Cambria" panose="02040503050406030204" pitchFamily="18" charset="0"/>
              </a:rPr>
              <a:t>Thank</a:t>
            </a:r>
            <a:r>
              <a:rPr lang="pt-BR" altLang="en-US" sz="3200" b="1" dirty="0">
                <a:latin typeface="Times New Roman" panose="02020603050405020304" pitchFamily="18" charset="0"/>
                <a:ea typeface="Arial Unicode MS" pitchFamily="34" charset="-128"/>
              </a:rPr>
              <a:t> </a:t>
            </a:r>
            <a:r>
              <a:rPr lang="pt-BR" altLang="en-US" sz="3200" b="1" dirty="0" err="1">
                <a:latin typeface="Times New Roman" panose="02020603050405020304" pitchFamily="18" charset="0"/>
                <a:ea typeface="Arial Unicode MS" pitchFamily="34" charset="-128"/>
              </a:rPr>
              <a:t>you</a:t>
            </a:r>
            <a:endParaRPr lang="pt-BR" altLang="en-US" sz="3200" b="1" dirty="0">
              <a:latin typeface="Times New Roman" panose="02020603050405020304" pitchFamily="18" charset="0"/>
              <a:ea typeface="Arial Unicode MS" pitchFamily="34" charset="-128"/>
            </a:endParaRPr>
          </a:p>
        </p:txBody>
      </p:sp>
      <p:sp>
        <p:nvSpPr>
          <p:cNvPr id="5" name="Rectangle 3">
            <a:extLst>
              <a:ext uri="{FF2B5EF4-FFF2-40B4-BE49-F238E27FC236}">
                <a16:creationId xmlns:a16="http://schemas.microsoft.com/office/drawing/2014/main" id="{C7E6941B-F8A1-476D-8BC8-5FC0F30D411A}"/>
              </a:ext>
            </a:extLst>
          </p:cNvPr>
          <p:cNvSpPr>
            <a:spLocks noChangeArrowheads="1"/>
          </p:cNvSpPr>
          <p:nvPr/>
        </p:nvSpPr>
        <p:spPr bwMode="auto">
          <a:xfrm>
            <a:off x="149659" y="2334636"/>
            <a:ext cx="3632632" cy="202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square" tIns="91440">
            <a:spAutoFit/>
          </a:bodyPr>
          <a:lstStyle>
            <a:lvl1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1pPr>
            <a:lvl2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2pPr>
            <a:lvl3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3pPr>
            <a:lvl4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4pPr>
            <a:lvl5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5pPr>
            <a:lvl6pPr marL="25146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6pPr>
            <a:lvl7pPr marL="29718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7pPr>
            <a:lvl8pPr marL="34290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8pPr>
            <a:lvl9pPr marL="38862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9pPr>
          </a:lstStyle>
          <a:p>
            <a:pPr algn="just">
              <a:lnSpc>
                <a:spcPct val="150000"/>
              </a:lnSpc>
              <a:buClr>
                <a:srgbClr val="000000"/>
              </a:buClr>
              <a:buSzPct val="100000"/>
              <a:buFont typeface="Times New Roman" panose="02020603050405020304" pitchFamily="18" charset="0"/>
              <a:buNone/>
            </a:pPr>
            <a:r>
              <a:rPr lang="pt-BR" altLang="en-US" sz="2400" b="1" dirty="0" err="1">
                <a:solidFill>
                  <a:schemeClr val="accent6">
                    <a:lumMod val="50000"/>
                  </a:schemeClr>
                </a:solidFill>
                <a:latin typeface="Cambria" panose="02040503050406030204" pitchFamily="18" charset="0"/>
                <a:ea typeface="Cambria" panose="02040503050406030204" pitchFamily="18" charset="0"/>
              </a:rPr>
              <a:t>Capitain</a:t>
            </a:r>
            <a:r>
              <a:rPr lang="pt-BR" altLang="en-US" sz="2400" b="1" dirty="0">
                <a:solidFill>
                  <a:schemeClr val="accent6">
                    <a:lumMod val="50000"/>
                  </a:schemeClr>
                </a:solidFill>
                <a:latin typeface="Cambria" panose="02040503050406030204" pitchFamily="18" charset="0"/>
                <a:ea typeface="Cambria" panose="02040503050406030204" pitchFamily="18" charset="0"/>
              </a:rPr>
              <a:t> Curzio, </a:t>
            </a:r>
            <a:r>
              <a:rPr lang="pt-BR" altLang="en-US" sz="2400" b="1" dirty="0" err="1">
                <a:solidFill>
                  <a:schemeClr val="accent6">
                    <a:lumMod val="50000"/>
                  </a:schemeClr>
                </a:solidFill>
                <a:latin typeface="Cambria" panose="02040503050406030204" pitchFamily="18" charset="0"/>
                <a:ea typeface="Cambria" panose="02040503050406030204" pitchFamily="18" charset="0"/>
              </a:rPr>
              <a:t>M.Sc</a:t>
            </a:r>
            <a:r>
              <a:rPr lang="pt-BR" altLang="en-US" sz="2400" b="1" i="1" dirty="0">
                <a:solidFill>
                  <a:schemeClr val="accent6">
                    <a:lumMod val="50000"/>
                  </a:schemeClr>
                </a:solidFill>
                <a:latin typeface="Cambria" panose="02040503050406030204" pitchFamily="18" charset="0"/>
                <a:ea typeface="Cambria" panose="02040503050406030204" pitchFamily="18" charset="0"/>
              </a:rPr>
              <a:t>.</a:t>
            </a:r>
          </a:p>
          <a:p>
            <a:pPr algn="just">
              <a:lnSpc>
                <a:spcPct val="150000"/>
              </a:lnSpc>
              <a:buClr>
                <a:srgbClr val="000000"/>
              </a:buClr>
              <a:buSzPct val="100000"/>
              <a:buFont typeface="Times New Roman" panose="02020603050405020304" pitchFamily="18" charset="0"/>
              <a:buNone/>
            </a:pPr>
            <a:r>
              <a:rPr lang="pt-BR" altLang="en-US" sz="2000" b="1" i="1" dirty="0" err="1">
                <a:latin typeface="Cambria" panose="02040503050406030204" pitchFamily="18" charset="0"/>
                <a:ea typeface="Cambria" panose="02040503050406030204" pitchFamily="18" charset="0"/>
              </a:rPr>
              <a:t>Brazilian</a:t>
            </a:r>
            <a:r>
              <a:rPr lang="pt-BR" altLang="en-US" sz="2000" b="1" i="1" dirty="0">
                <a:latin typeface="Cambria" panose="02040503050406030204" pitchFamily="18" charset="0"/>
                <a:ea typeface="Cambria" panose="02040503050406030204" pitchFamily="18" charset="0"/>
              </a:rPr>
              <a:t> Army Officer</a:t>
            </a:r>
          </a:p>
          <a:p>
            <a:pPr algn="just">
              <a:lnSpc>
                <a:spcPct val="150000"/>
              </a:lnSpc>
              <a:buClr>
                <a:srgbClr val="000000"/>
              </a:buClr>
              <a:buSzPct val="100000"/>
              <a:buFont typeface="Times New Roman" panose="02020603050405020304" pitchFamily="18" charset="0"/>
              <a:buNone/>
            </a:pPr>
            <a:r>
              <a:rPr lang="pt-BR" altLang="en-US" sz="2000" b="1" i="1" dirty="0">
                <a:latin typeface="Cambria" panose="02040503050406030204" pitchFamily="18" charset="0"/>
                <a:ea typeface="Cambria" panose="02040503050406030204" pitchFamily="18" charset="0"/>
              </a:rPr>
              <a:t>+ 55 21 2410-6329</a:t>
            </a:r>
          </a:p>
          <a:p>
            <a:pPr algn="just">
              <a:lnSpc>
                <a:spcPct val="150000"/>
              </a:lnSpc>
              <a:buClr>
                <a:srgbClr val="000000"/>
              </a:buClr>
              <a:buSzPct val="100000"/>
              <a:buFont typeface="Times New Roman" panose="02020603050405020304" pitchFamily="18" charset="0"/>
              <a:buNone/>
            </a:pPr>
            <a:r>
              <a:rPr lang="pt-BR" altLang="en-US" sz="2000" b="1" i="1" dirty="0">
                <a:latin typeface="Cambria" panose="02040503050406030204" pitchFamily="18" charset="0"/>
                <a:ea typeface="Cambria" panose="02040503050406030204" pitchFamily="18" charset="0"/>
              </a:rPr>
              <a:t>curzio.carneiro@eb.mil.br</a:t>
            </a:r>
          </a:p>
        </p:txBody>
      </p:sp>
      <p:sp>
        <p:nvSpPr>
          <p:cNvPr id="6" name="Google Shape;131;p21">
            <a:extLst>
              <a:ext uri="{FF2B5EF4-FFF2-40B4-BE49-F238E27FC236}">
                <a16:creationId xmlns:a16="http://schemas.microsoft.com/office/drawing/2014/main" id="{B6C666F9-F3B0-4432-A5A5-FBB92EEB0B28}"/>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dirty="0">
                <a:solidFill>
                  <a:schemeClr val="dk1"/>
                </a:solidFill>
                <a:latin typeface="Arial"/>
                <a:ea typeface="Arial"/>
                <a:cs typeface="Arial"/>
                <a:sym typeface="Arial"/>
              </a:rPr>
              <a:t>P2.4-088</a:t>
            </a:r>
            <a:endParaRPr sz="700" dirty="0">
              <a:solidFill>
                <a:schemeClr val="dk1"/>
              </a:solidFill>
              <a:latin typeface="Arial"/>
              <a:ea typeface="Arial"/>
              <a:cs typeface="Arial"/>
              <a:sym typeface="Arial"/>
            </a:endParaRPr>
          </a:p>
        </p:txBody>
      </p:sp>
      <p:sp>
        <p:nvSpPr>
          <p:cNvPr id="7" name="Google Shape;117;p19">
            <a:extLst>
              <a:ext uri="{FF2B5EF4-FFF2-40B4-BE49-F238E27FC236}">
                <a16:creationId xmlns:a16="http://schemas.microsoft.com/office/drawing/2014/main" id="{9CD62451-E2D7-4694-A10B-9E3B27D62A90}"/>
              </a:ext>
            </a:extLst>
          </p:cNvPr>
          <p:cNvSpPr txBox="1"/>
          <p:nvPr/>
        </p:nvSpPr>
        <p:spPr>
          <a:xfrm>
            <a:off x="1105877" y="7201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8" name="CaixaDeTexto 7">
            <a:extLst>
              <a:ext uri="{FF2B5EF4-FFF2-40B4-BE49-F238E27FC236}">
                <a16:creationId xmlns:a16="http://schemas.microsoft.com/office/drawing/2014/main" id="{B84A70E0-AB59-404F-92F8-DE75DCC80D33}"/>
              </a:ext>
            </a:extLst>
          </p:cNvPr>
          <p:cNvSpPr txBox="1"/>
          <p:nvPr/>
        </p:nvSpPr>
        <p:spPr>
          <a:xfrm>
            <a:off x="1778000" y="120752"/>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9856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7"/>
          <p:cNvSpPr txBox="1"/>
          <p:nvPr/>
        </p:nvSpPr>
        <p:spPr>
          <a:xfrm rot="-5400000">
            <a:off x="-1704937" y="2529552"/>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latin typeface="Arial"/>
                <a:ea typeface="Arial"/>
                <a:cs typeface="Arial"/>
                <a:sym typeface="Arial"/>
              </a:rPr>
              <a:t>ABSTRACT</a:t>
            </a:r>
            <a:endParaRPr dirty="0"/>
          </a:p>
        </p:txBody>
      </p:sp>
      <p:sp>
        <p:nvSpPr>
          <p:cNvPr id="6" name="CaixaDeTexto 5">
            <a:extLst>
              <a:ext uri="{FF2B5EF4-FFF2-40B4-BE49-F238E27FC236}">
                <a16:creationId xmlns:a16="http://schemas.microsoft.com/office/drawing/2014/main" id="{DE0DB43B-E1C3-41F3-AD55-A731088EFCE2}"/>
              </a:ext>
            </a:extLst>
          </p:cNvPr>
          <p:cNvSpPr txBox="1"/>
          <p:nvPr/>
        </p:nvSpPr>
        <p:spPr>
          <a:xfrm>
            <a:off x="544602" y="1128268"/>
            <a:ext cx="7313293" cy="3108543"/>
          </a:xfrm>
          <a:prstGeom prst="rect">
            <a:avLst/>
          </a:prstGeom>
          <a:noFill/>
        </p:spPr>
        <p:txBody>
          <a:bodyPr wrap="square">
            <a:spAutoFit/>
          </a:bodyPr>
          <a:lstStyle/>
          <a:p>
            <a:pPr algn="just"/>
            <a:r>
              <a:rPr lang="en-US" b="0" i="0" dirty="0">
                <a:solidFill>
                  <a:schemeClr val="tx1"/>
                </a:solidFill>
                <a:effectLst/>
                <a:latin typeface="Liberation Serif"/>
              </a:rPr>
              <a:t>This study describes the determination of the shielding against ionizing radiation from atmospheric dispersion arising from a radiological accident in a small nuclear reactor (SMR). Among the radionuclides from the inventory of this reactor, the contribution of Cs-137 was considered for simulation in HotSpot (analytical modeling) and ANSYS (numerical modeling), of the concentration and total effective doses (TEDE) received, both depending on the distance of the event. The analytical solution, based on the hypotheses of the Gaussian approach, aims to validate the numerical solution brought by the CFD techniques, in a simplified computational scenario, taking into account the set of partial differential equations that govern the physical phenomenon of the transport of this material radioactive. Additionally, for the analysis of shielding, Taylor’s formulations were used to perform simple shielding calculations, considering only shelters, based on ordinary concrete, possibly existing in the contaminated area, and Broder, in </a:t>
            </a:r>
            <a:r>
              <a:rPr lang="en-US" b="0" i="0" dirty="0" err="1">
                <a:solidFill>
                  <a:schemeClr val="tx1"/>
                </a:solidFill>
                <a:effectLst/>
                <a:latin typeface="Liberation Serif"/>
              </a:rPr>
              <a:t>multilaminated</a:t>
            </a:r>
            <a:r>
              <a:rPr lang="en-US" b="0" i="0" dirty="0">
                <a:solidFill>
                  <a:schemeClr val="tx1"/>
                </a:solidFill>
                <a:effectLst/>
                <a:latin typeface="Liberation Serif"/>
              </a:rPr>
              <a:t> cases, with adding a layer of lead to the front of the wall. The relevance of this investigation shows the importance of planning responses in an emergency situation, considering the data assumed in the simulations..</a:t>
            </a:r>
            <a:endParaRPr lang="pt-BR" dirty="0">
              <a:solidFill>
                <a:schemeClr val="tx1"/>
              </a:solidFill>
            </a:endParaRPr>
          </a:p>
        </p:txBody>
      </p:sp>
      <p:sp>
        <p:nvSpPr>
          <p:cNvPr id="7" name="Google Shape;131;p21">
            <a:extLst>
              <a:ext uri="{FF2B5EF4-FFF2-40B4-BE49-F238E27FC236}">
                <a16:creationId xmlns:a16="http://schemas.microsoft.com/office/drawing/2014/main" id="{2A229556-FB38-454F-BDF0-0CD9C800E3A9}"/>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dirty="0">
                <a:solidFill>
                  <a:schemeClr val="dk1"/>
                </a:solidFill>
                <a:latin typeface="Arial"/>
                <a:ea typeface="Arial"/>
                <a:cs typeface="Arial"/>
                <a:sym typeface="Arial"/>
              </a:rPr>
              <a:t>P2.4-274</a:t>
            </a:r>
            <a:endParaRPr sz="700" dirty="0">
              <a:solidFill>
                <a:schemeClr val="dk1"/>
              </a:solidFill>
              <a:latin typeface="Arial"/>
              <a:ea typeface="Arial"/>
              <a:cs typeface="Arial"/>
              <a:sym typeface="Arial"/>
            </a:endParaRPr>
          </a:p>
        </p:txBody>
      </p:sp>
      <p:sp>
        <p:nvSpPr>
          <p:cNvPr id="8" name="CaixaDeTexto 7">
            <a:extLst>
              <a:ext uri="{FF2B5EF4-FFF2-40B4-BE49-F238E27FC236}">
                <a16:creationId xmlns:a16="http://schemas.microsoft.com/office/drawing/2014/main" id="{DEACBD39-7428-458F-97F4-2BE5314AA366}"/>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cxnSp>
        <p:nvCxnSpPr>
          <p:cNvPr id="3" name="Conector reto 2">
            <a:extLst>
              <a:ext uri="{FF2B5EF4-FFF2-40B4-BE49-F238E27FC236}">
                <a16:creationId xmlns:a16="http://schemas.microsoft.com/office/drawing/2014/main" id="{C89379E1-0FC5-4CF2-A11A-DD9B00C4403A}"/>
              </a:ext>
            </a:extLst>
          </p:cNvPr>
          <p:cNvCxnSpPr>
            <a:cxnSpLocks/>
          </p:cNvCxnSpPr>
          <p:nvPr/>
        </p:nvCxnSpPr>
        <p:spPr>
          <a:xfrm>
            <a:off x="7954539" y="1128268"/>
            <a:ext cx="0" cy="3241288"/>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9" name="Conector reto 8">
            <a:extLst>
              <a:ext uri="{FF2B5EF4-FFF2-40B4-BE49-F238E27FC236}">
                <a16:creationId xmlns:a16="http://schemas.microsoft.com/office/drawing/2014/main" id="{A5D96D73-C7A8-452B-BC72-FB20A09F553B}"/>
              </a:ext>
            </a:extLst>
          </p:cNvPr>
          <p:cNvCxnSpPr>
            <a:cxnSpLocks/>
          </p:cNvCxnSpPr>
          <p:nvPr/>
        </p:nvCxnSpPr>
        <p:spPr>
          <a:xfrm>
            <a:off x="3635300" y="4363844"/>
            <a:ext cx="4319239"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3" name="Conector reto 12">
            <a:extLst>
              <a:ext uri="{FF2B5EF4-FFF2-40B4-BE49-F238E27FC236}">
                <a16:creationId xmlns:a16="http://schemas.microsoft.com/office/drawing/2014/main" id="{192AFC06-3D85-4AC7-BB2D-9D2195299B16}"/>
              </a:ext>
            </a:extLst>
          </p:cNvPr>
          <p:cNvCxnSpPr>
            <a:cxnSpLocks/>
          </p:cNvCxnSpPr>
          <p:nvPr/>
        </p:nvCxnSpPr>
        <p:spPr>
          <a:xfrm flipH="1">
            <a:off x="537167" y="1053928"/>
            <a:ext cx="11152" cy="3178093"/>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4" name="Conector reto 13">
            <a:extLst>
              <a:ext uri="{FF2B5EF4-FFF2-40B4-BE49-F238E27FC236}">
                <a16:creationId xmlns:a16="http://schemas.microsoft.com/office/drawing/2014/main" id="{DDB5D3F4-1FBA-42AF-8AA3-28D639F0BD7F}"/>
              </a:ext>
            </a:extLst>
          </p:cNvPr>
          <p:cNvCxnSpPr>
            <a:cxnSpLocks/>
          </p:cNvCxnSpPr>
          <p:nvPr/>
        </p:nvCxnSpPr>
        <p:spPr>
          <a:xfrm flipH="1">
            <a:off x="544603" y="1053928"/>
            <a:ext cx="3656646" cy="1"/>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dirty="0">
                <a:solidFill>
                  <a:schemeClr val="dk1"/>
                </a:solidFill>
                <a:latin typeface="Arial"/>
                <a:ea typeface="Arial"/>
                <a:cs typeface="Arial"/>
                <a:sym typeface="Arial"/>
              </a:rPr>
              <a:t>P2.4-274</a:t>
            </a:r>
            <a:endParaRPr sz="700" dirty="0">
              <a:solidFill>
                <a:schemeClr val="dk1"/>
              </a:solidFill>
              <a:latin typeface="Arial"/>
              <a:ea typeface="Arial"/>
              <a:cs typeface="Arial"/>
              <a:sym typeface="Arial"/>
            </a:endParaRPr>
          </a:p>
        </p:txBody>
      </p:sp>
      <p:sp>
        <p:nvSpPr>
          <p:cNvPr id="111" name="Google Shape;111;p18"/>
          <p:cNvSpPr txBox="1"/>
          <p:nvPr/>
        </p:nvSpPr>
        <p:spPr>
          <a:xfrm rot="-5400000">
            <a:off x="-1587465" y="2522120"/>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latin typeface="Arial"/>
                <a:ea typeface="Arial"/>
                <a:cs typeface="Arial"/>
                <a:sym typeface="Arial"/>
              </a:rPr>
              <a:t>INTRODUCTION</a:t>
            </a:r>
            <a:endParaRPr dirty="0"/>
          </a:p>
        </p:txBody>
      </p:sp>
      <p:sp>
        <p:nvSpPr>
          <p:cNvPr id="30" name="CaixaDeTexto 29">
            <a:extLst>
              <a:ext uri="{FF2B5EF4-FFF2-40B4-BE49-F238E27FC236}">
                <a16:creationId xmlns:a16="http://schemas.microsoft.com/office/drawing/2014/main" id="{5688759F-6E9D-4F75-B7A0-9BF2B3EC23D1}"/>
              </a:ext>
            </a:extLst>
          </p:cNvPr>
          <p:cNvSpPr txBox="1"/>
          <p:nvPr/>
        </p:nvSpPr>
        <p:spPr>
          <a:xfrm>
            <a:off x="6500787" y="1103894"/>
            <a:ext cx="1336843" cy="692468"/>
          </a:xfrm>
          <a:prstGeom prst="ellipse">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err="1"/>
              <a:t>Source</a:t>
            </a:r>
            <a:r>
              <a:rPr lang="pt-BR" sz="1300" dirty="0"/>
              <a:t> </a:t>
            </a:r>
            <a:r>
              <a:rPr lang="pt-BR" sz="1300" dirty="0" err="1"/>
              <a:t>Term</a:t>
            </a:r>
            <a:endParaRPr lang="pt-BR" sz="1300" dirty="0"/>
          </a:p>
        </p:txBody>
      </p:sp>
      <p:sp>
        <p:nvSpPr>
          <p:cNvPr id="31" name="CaixaDeTexto 30">
            <a:extLst>
              <a:ext uri="{FF2B5EF4-FFF2-40B4-BE49-F238E27FC236}">
                <a16:creationId xmlns:a16="http://schemas.microsoft.com/office/drawing/2014/main" id="{8AA22E6A-66FE-4DDA-9990-2A82254B6FCC}"/>
              </a:ext>
            </a:extLst>
          </p:cNvPr>
          <p:cNvSpPr txBox="1"/>
          <p:nvPr/>
        </p:nvSpPr>
        <p:spPr>
          <a:xfrm>
            <a:off x="1613913" y="1074459"/>
            <a:ext cx="2520280" cy="2923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err="1"/>
              <a:t>Radiological</a:t>
            </a:r>
            <a:r>
              <a:rPr lang="pt-BR" sz="1300" dirty="0"/>
              <a:t> </a:t>
            </a:r>
            <a:r>
              <a:rPr lang="pt-BR" sz="1300" dirty="0" err="1"/>
              <a:t>Accident</a:t>
            </a:r>
            <a:endParaRPr lang="pt-BR" sz="1300" dirty="0"/>
          </a:p>
        </p:txBody>
      </p:sp>
      <p:sp>
        <p:nvSpPr>
          <p:cNvPr id="35" name="CaixaDeTexto 34">
            <a:extLst>
              <a:ext uri="{FF2B5EF4-FFF2-40B4-BE49-F238E27FC236}">
                <a16:creationId xmlns:a16="http://schemas.microsoft.com/office/drawing/2014/main" id="{7019C1B4-BEF6-4001-9C95-49562E83E320}"/>
              </a:ext>
            </a:extLst>
          </p:cNvPr>
          <p:cNvSpPr txBox="1"/>
          <p:nvPr/>
        </p:nvSpPr>
        <p:spPr>
          <a:xfrm>
            <a:off x="1613913" y="1751758"/>
            <a:ext cx="2520280" cy="2923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err="1"/>
              <a:t>Atmospheric</a:t>
            </a:r>
            <a:r>
              <a:rPr lang="pt-BR" sz="1300" dirty="0"/>
              <a:t> </a:t>
            </a:r>
            <a:r>
              <a:rPr lang="pt-BR" sz="1300" dirty="0" err="1"/>
              <a:t>Dispersion</a:t>
            </a:r>
            <a:endParaRPr lang="pt-BR" sz="1300" dirty="0"/>
          </a:p>
        </p:txBody>
      </p:sp>
      <p:sp>
        <p:nvSpPr>
          <p:cNvPr id="36" name="CaixaDeTexto 35">
            <a:extLst>
              <a:ext uri="{FF2B5EF4-FFF2-40B4-BE49-F238E27FC236}">
                <a16:creationId xmlns:a16="http://schemas.microsoft.com/office/drawing/2014/main" id="{10356C81-7F0C-4405-969F-A3390DA65D5A}"/>
              </a:ext>
            </a:extLst>
          </p:cNvPr>
          <p:cNvSpPr txBox="1"/>
          <p:nvPr/>
        </p:nvSpPr>
        <p:spPr>
          <a:xfrm>
            <a:off x="1613913" y="2456530"/>
            <a:ext cx="2520280" cy="2923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err="1"/>
              <a:t>Equivalent</a:t>
            </a:r>
            <a:r>
              <a:rPr lang="pt-BR" sz="1300" dirty="0"/>
              <a:t> Doses</a:t>
            </a:r>
          </a:p>
        </p:txBody>
      </p:sp>
      <p:sp>
        <p:nvSpPr>
          <p:cNvPr id="37" name="CaixaDeTexto 36">
            <a:extLst>
              <a:ext uri="{FF2B5EF4-FFF2-40B4-BE49-F238E27FC236}">
                <a16:creationId xmlns:a16="http://schemas.microsoft.com/office/drawing/2014/main" id="{AB1B008F-5FF7-4E7F-9D4F-02D471CFDC10}"/>
              </a:ext>
            </a:extLst>
          </p:cNvPr>
          <p:cNvSpPr txBox="1"/>
          <p:nvPr/>
        </p:nvSpPr>
        <p:spPr>
          <a:xfrm>
            <a:off x="5977722" y="1996926"/>
            <a:ext cx="2382974" cy="692468"/>
          </a:xfrm>
          <a:prstGeom prst="ellipse">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err="1"/>
              <a:t>Meterological</a:t>
            </a:r>
            <a:r>
              <a:rPr lang="pt-BR" sz="1300" dirty="0"/>
              <a:t> </a:t>
            </a:r>
            <a:r>
              <a:rPr lang="pt-BR" sz="1300" dirty="0" err="1"/>
              <a:t>conditions</a:t>
            </a:r>
            <a:endParaRPr lang="pt-BR" sz="1300" dirty="0"/>
          </a:p>
        </p:txBody>
      </p:sp>
      <p:sp>
        <p:nvSpPr>
          <p:cNvPr id="38" name="CaixaDeTexto 37">
            <a:extLst>
              <a:ext uri="{FF2B5EF4-FFF2-40B4-BE49-F238E27FC236}">
                <a16:creationId xmlns:a16="http://schemas.microsoft.com/office/drawing/2014/main" id="{7DFC5109-A3C0-43D6-9947-12394A083401}"/>
              </a:ext>
            </a:extLst>
          </p:cNvPr>
          <p:cNvSpPr txBox="1"/>
          <p:nvPr/>
        </p:nvSpPr>
        <p:spPr>
          <a:xfrm>
            <a:off x="2134840" y="3161302"/>
            <a:ext cx="1478425"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err="1"/>
              <a:t>Protective</a:t>
            </a:r>
            <a:r>
              <a:rPr lang="pt-BR" sz="1300" dirty="0"/>
              <a:t> </a:t>
            </a:r>
            <a:r>
              <a:rPr lang="pt-BR" sz="1300" dirty="0" err="1"/>
              <a:t>Actions</a:t>
            </a:r>
            <a:endParaRPr lang="pt-BR" sz="1300" dirty="0"/>
          </a:p>
        </p:txBody>
      </p:sp>
      <p:cxnSp>
        <p:nvCxnSpPr>
          <p:cNvPr id="39" name="Conector de Seta Reta 38">
            <a:extLst>
              <a:ext uri="{FF2B5EF4-FFF2-40B4-BE49-F238E27FC236}">
                <a16:creationId xmlns:a16="http://schemas.microsoft.com/office/drawing/2014/main" id="{9EF71186-5164-4E44-BB4F-0F413E88C0C3}"/>
              </a:ext>
            </a:extLst>
          </p:cNvPr>
          <p:cNvCxnSpPr>
            <a:stCxn id="35" idx="2"/>
            <a:endCxn id="36" idx="0"/>
          </p:cNvCxnSpPr>
          <p:nvPr/>
        </p:nvCxnSpPr>
        <p:spPr>
          <a:xfrm>
            <a:off x="2874053" y="2044146"/>
            <a:ext cx="0" cy="41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ector de Seta Reta 39">
            <a:extLst>
              <a:ext uri="{FF2B5EF4-FFF2-40B4-BE49-F238E27FC236}">
                <a16:creationId xmlns:a16="http://schemas.microsoft.com/office/drawing/2014/main" id="{104F8A07-97A0-4B75-8279-F0F5C9E1D479}"/>
              </a:ext>
            </a:extLst>
          </p:cNvPr>
          <p:cNvCxnSpPr>
            <a:stCxn id="31" idx="2"/>
            <a:endCxn id="35" idx="0"/>
          </p:cNvCxnSpPr>
          <p:nvPr/>
        </p:nvCxnSpPr>
        <p:spPr>
          <a:xfrm>
            <a:off x="2874053" y="1366847"/>
            <a:ext cx="0" cy="384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ector reto 40">
            <a:extLst>
              <a:ext uri="{FF2B5EF4-FFF2-40B4-BE49-F238E27FC236}">
                <a16:creationId xmlns:a16="http://schemas.microsoft.com/office/drawing/2014/main" id="{6226EC8C-B368-43A6-9746-E73E1E6F4D14}"/>
              </a:ext>
            </a:extLst>
          </p:cNvPr>
          <p:cNvCxnSpPr>
            <a:cxnSpLocks/>
            <a:stCxn id="31" idx="3"/>
            <a:endCxn id="30" idx="2"/>
          </p:cNvCxnSpPr>
          <p:nvPr/>
        </p:nvCxnSpPr>
        <p:spPr>
          <a:xfrm>
            <a:off x="4134193" y="1220653"/>
            <a:ext cx="2366594" cy="22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545C7CEB-4395-4201-832D-30AB591A5728}"/>
              </a:ext>
            </a:extLst>
          </p:cNvPr>
          <p:cNvCxnSpPr>
            <a:cxnSpLocks/>
            <a:stCxn id="35" idx="3"/>
            <a:endCxn id="37" idx="2"/>
          </p:cNvCxnSpPr>
          <p:nvPr/>
        </p:nvCxnSpPr>
        <p:spPr>
          <a:xfrm>
            <a:off x="4134193" y="1897952"/>
            <a:ext cx="1843529" cy="445208"/>
          </a:xfrm>
          <a:prstGeom prst="line">
            <a:avLst/>
          </a:prstGeom>
        </p:spPr>
        <p:style>
          <a:lnRef idx="1">
            <a:schemeClr val="accent1"/>
          </a:lnRef>
          <a:fillRef idx="0">
            <a:schemeClr val="accent1"/>
          </a:fillRef>
          <a:effectRef idx="0">
            <a:schemeClr val="accent1"/>
          </a:effectRef>
          <a:fontRef idx="minor">
            <a:schemeClr val="tx1"/>
          </a:fontRef>
        </p:style>
      </p:cxnSp>
      <p:sp>
        <p:nvSpPr>
          <p:cNvPr id="43" name="CaixaDeTexto 42">
            <a:extLst>
              <a:ext uri="{FF2B5EF4-FFF2-40B4-BE49-F238E27FC236}">
                <a16:creationId xmlns:a16="http://schemas.microsoft.com/office/drawing/2014/main" id="{CF10CF94-1E4D-4217-A7D1-A90E73938952}"/>
              </a:ext>
            </a:extLst>
          </p:cNvPr>
          <p:cNvSpPr txBox="1"/>
          <p:nvPr/>
        </p:nvSpPr>
        <p:spPr>
          <a:xfrm>
            <a:off x="2108686" y="4004376"/>
            <a:ext cx="1530732" cy="292388"/>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algn="ctr">
              <a:defRPr sz="1300"/>
            </a:lvl1pPr>
          </a:lstStyle>
          <a:p>
            <a:r>
              <a:rPr lang="pt-BR" dirty="0"/>
              <a:t>SHELTER</a:t>
            </a:r>
          </a:p>
        </p:txBody>
      </p:sp>
      <p:sp>
        <p:nvSpPr>
          <p:cNvPr id="44" name="Retângulo 43">
            <a:extLst>
              <a:ext uri="{FF2B5EF4-FFF2-40B4-BE49-F238E27FC236}">
                <a16:creationId xmlns:a16="http://schemas.microsoft.com/office/drawing/2014/main" id="{E863E727-5E6E-4BE6-B84F-5EEE496E1342}"/>
              </a:ext>
            </a:extLst>
          </p:cNvPr>
          <p:cNvSpPr/>
          <p:nvPr/>
        </p:nvSpPr>
        <p:spPr>
          <a:xfrm>
            <a:off x="4713823" y="3911783"/>
            <a:ext cx="4359812" cy="492443"/>
          </a:xfrm>
          <a:prstGeom prst="rect">
            <a:avLst/>
          </a:prstGeom>
        </p:spPr>
        <p:txBody>
          <a:bodyPr wrap="square">
            <a:spAutoFit/>
          </a:bodyPr>
          <a:lstStyle/>
          <a:p>
            <a:pPr algn="ctr"/>
            <a:r>
              <a:rPr lang="en-US" sz="1300" b="1" dirty="0">
                <a:solidFill>
                  <a:srgbClr val="FF0000"/>
                </a:solidFill>
                <a:latin typeface="Cambria" panose="02040503050406030204" pitchFamily="18" charset="0"/>
                <a:ea typeface="Cambria" panose="02040503050406030204" pitchFamily="18" charset="0"/>
              </a:rPr>
              <a:t>Protection actions linked to the initial phase of the radiological event</a:t>
            </a:r>
            <a:endParaRPr lang="pt-BR" sz="1300" b="1" dirty="0">
              <a:solidFill>
                <a:srgbClr val="FF0000"/>
              </a:solidFill>
            </a:endParaRPr>
          </a:p>
        </p:txBody>
      </p:sp>
      <p:sp>
        <p:nvSpPr>
          <p:cNvPr id="45" name="CaixaDeTexto 44">
            <a:extLst>
              <a:ext uri="{FF2B5EF4-FFF2-40B4-BE49-F238E27FC236}">
                <a16:creationId xmlns:a16="http://schemas.microsoft.com/office/drawing/2014/main" id="{6F6359E3-D2B7-4775-A1DB-FADA481ED34E}"/>
              </a:ext>
            </a:extLst>
          </p:cNvPr>
          <p:cNvSpPr txBox="1"/>
          <p:nvPr/>
        </p:nvSpPr>
        <p:spPr>
          <a:xfrm>
            <a:off x="5909069" y="3030403"/>
            <a:ext cx="2520280" cy="411153"/>
          </a:xfrm>
          <a:prstGeom prst="ellipse">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a:t>Health </a:t>
            </a:r>
            <a:r>
              <a:rPr lang="pt-BR" sz="1300" dirty="0" err="1"/>
              <a:t>damage</a:t>
            </a:r>
            <a:endParaRPr lang="pt-BR" sz="1300" dirty="0"/>
          </a:p>
        </p:txBody>
      </p:sp>
      <p:cxnSp>
        <p:nvCxnSpPr>
          <p:cNvPr id="46" name="Conector reto 45">
            <a:extLst>
              <a:ext uri="{FF2B5EF4-FFF2-40B4-BE49-F238E27FC236}">
                <a16:creationId xmlns:a16="http://schemas.microsoft.com/office/drawing/2014/main" id="{339E8466-BF0B-4212-989C-84E2FB4CA963}"/>
              </a:ext>
            </a:extLst>
          </p:cNvPr>
          <p:cNvCxnSpPr>
            <a:stCxn id="36" idx="3"/>
            <a:endCxn id="45" idx="2"/>
          </p:cNvCxnSpPr>
          <p:nvPr/>
        </p:nvCxnSpPr>
        <p:spPr>
          <a:xfrm>
            <a:off x="4134193" y="2602724"/>
            <a:ext cx="1774876" cy="633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de Seta Reta 46">
            <a:extLst>
              <a:ext uri="{FF2B5EF4-FFF2-40B4-BE49-F238E27FC236}">
                <a16:creationId xmlns:a16="http://schemas.microsoft.com/office/drawing/2014/main" id="{8CE28537-07EB-4C3A-A454-E49343EB87B6}"/>
              </a:ext>
            </a:extLst>
          </p:cNvPr>
          <p:cNvCxnSpPr>
            <a:stCxn id="36" idx="2"/>
            <a:endCxn id="38" idx="0"/>
          </p:cNvCxnSpPr>
          <p:nvPr/>
        </p:nvCxnSpPr>
        <p:spPr>
          <a:xfrm>
            <a:off x="2874053" y="2748918"/>
            <a:ext cx="0" cy="41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ector de Seta Reta 47">
            <a:extLst>
              <a:ext uri="{FF2B5EF4-FFF2-40B4-BE49-F238E27FC236}">
                <a16:creationId xmlns:a16="http://schemas.microsoft.com/office/drawing/2014/main" id="{84377035-0139-448C-9554-CF36BA9B9737}"/>
              </a:ext>
            </a:extLst>
          </p:cNvPr>
          <p:cNvCxnSpPr>
            <a:cxnSpLocks/>
            <a:stCxn id="38" idx="2"/>
            <a:endCxn id="43" idx="0"/>
          </p:cNvCxnSpPr>
          <p:nvPr/>
        </p:nvCxnSpPr>
        <p:spPr>
          <a:xfrm flipH="1">
            <a:off x="2874052" y="3653745"/>
            <a:ext cx="1" cy="350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Angulado 48">
            <a:extLst>
              <a:ext uri="{FF2B5EF4-FFF2-40B4-BE49-F238E27FC236}">
                <a16:creationId xmlns:a16="http://schemas.microsoft.com/office/drawing/2014/main" id="{41E828B7-120C-44F2-B1F9-CC851A990446}"/>
              </a:ext>
            </a:extLst>
          </p:cNvPr>
          <p:cNvCxnSpPr>
            <a:cxnSpLocks/>
            <a:stCxn id="43" idx="2"/>
            <a:endCxn id="44" idx="2"/>
          </p:cNvCxnSpPr>
          <p:nvPr/>
        </p:nvCxnSpPr>
        <p:spPr>
          <a:xfrm rot="16200000" flipH="1">
            <a:off x="4830159" y="2340656"/>
            <a:ext cx="107462" cy="4019677"/>
          </a:xfrm>
          <a:prstGeom prst="bentConnector3">
            <a:avLst>
              <a:gd name="adj1" fmla="val 312726"/>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CaixaDeTexto 90">
            <a:extLst>
              <a:ext uri="{FF2B5EF4-FFF2-40B4-BE49-F238E27FC236}">
                <a16:creationId xmlns:a16="http://schemas.microsoft.com/office/drawing/2014/main" id="{BAD4BB44-B476-4EBB-9E4B-2F91CBB15709}"/>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111" name="Google Shape;111;p18"/>
          <p:cNvSpPr txBox="1"/>
          <p:nvPr/>
        </p:nvSpPr>
        <p:spPr>
          <a:xfrm rot="-5400000">
            <a:off x="-1673560" y="2648759"/>
            <a:ext cx="379034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latin typeface="Arial"/>
                <a:ea typeface="Arial"/>
                <a:cs typeface="Arial"/>
                <a:sym typeface="Arial"/>
              </a:rPr>
              <a:t>INTRODUCTION</a:t>
            </a:r>
            <a:endParaRPr dirty="0"/>
          </a:p>
        </p:txBody>
      </p:sp>
      <p:sp>
        <p:nvSpPr>
          <p:cNvPr id="22" name="Retângulo 21">
            <a:extLst>
              <a:ext uri="{FF2B5EF4-FFF2-40B4-BE49-F238E27FC236}">
                <a16:creationId xmlns:a16="http://schemas.microsoft.com/office/drawing/2014/main" id="{EE1C56BF-8971-4CD1-A277-5BB10ADF4FEC}"/>
              </a:ext>
            </a:extLst>
          </p:cNvPr>
          <p:cNvSpPr/>
          <p:nvPr/>
        </p:nvSpPr>
        <p:spPr>
          <a:xfrm>
            <a:off x="317112" y="828265"/>
            <a:ext cx="9086809" cy="496931"/>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pt-BR" sz="2000" dirty="0" err="1">
                <a:latin typeface="Cambria" panose="02040503050406030204" pitchFamily="18" charset="0"/>
                <a:ea typeface="Cambria" panose="02040503050406030204" pitchFamily="18" charset="0"/>
              </a:rPr>
              <a:t>Source</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term</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of</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atmospheric</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dispersion</a:t>
            </a:r>
            <a:r>
              <a:rPr lang="pt-BR" sz="2000" dirty="0">
                <a:latin typeface="Cambria" panose="02040503050406030204" pitchFamily="18" charset="0"/>
                <a:ea typeface="Cambria" panose="02040503050406030204" pitchFamily="18" charset="0"/>
              </a:rPr>
              <a:t>: </a:t>
            </a:r>
          </a:p>
        </p:txBody>
      </p:sp>
      <p:sp>
        <p:nvSpPr>
          <p:cNvPr id="23" name="CaixaDeTexto 22">
            <a:extLst>
              <a:ext uri="{FF2B5EF4-FFF2-40B4-BE49-F238E27FC236}">
                <a16:creationId xmlns:a16="http://schemas.microsoft.com/office/drawing/2014/main" id="{8B617708-5197-4F9F-BFAE-747D46C55E97}"/>
              </a:ext>
            </a:extLst>
          </p:cNvPr>
          <p:cNvSpPr txBox="1"/>
          <p:nvPr/>
        </p:nvSpPr>
        <p:spPr>
          <a:xfrm>
            <a:off x="2657824" y="5493106"/>
            <a:ext cx="3902256" cy="461665"/>
          </a:xfrm>
          <a:prstGeom prst="rect">
            <a:avLst/>
          </a:prstGeom>
          <a:noFill/>
        </p:spPr>
        <p:txBody>
          <a:bodyPr wrap="square" rtlCol="0">
            <a:spAutoFit/>
          </a:bodyPr>
          <a:lstStyle/>
          <a:p>
            <a:pPr algn="ctr"/>
            <a:r>
              <a:rPr lang="pt-BR" sz="1200" b="1" dirty="0">
                <a:latin typeface="Cambria" panose="02040503050406030204" pitchFamily="18" charset="0"/>
                <a:ea typeface="Cambria" panose="02040503050406030204" pitchFamily="18" charset="0"/>
              </a:rPr>
              <a:t>Fig. 2</a:t>
            </a:r>
            <a:r>
              <a:rPr lang="pt-BR" sz="1200" dirty="0">
                <a:latin typeface="Cambria" panose="02040503050406030204" pitchFamily="18" charset="0"/>
                <a:ea typeface="Cambria" panose="02040503050406030204" pitchFamily="18" charset="0"/>
              </a:rPr>
              <a:t>: Figura ilustrativa da dispersão atmosférica</a:t>
            </a:r>
          </a:p>
          <a:p>
            <a:pPr algn="ctr"/>
            <a:r>
              <a:rPr lang="pt-BR" sz="1200" dirty="0">
                <a:latin typeface="Cambria" panose="02040503050406030204" pitchFamily="18" charset="0"/>
                <a:ea typeface="Cambria" panose="02040503050406030204" pitchFamily="18" charset="0"/>
              </a:rPr>
              <a:t>(STOKIE, 2015)</a:t>
            </a:r>
          </a:p>
        </p:txBody>
      </p:sp>
      <p:graphicFrame>
        <p:nvGraphicFramePr>
          <p:cNvPr id="25" name="Tabela 24">
            <a:extLst>
              <a:ext uri="{FF2B5EF4-FFF2-40B4-BE49-F238E27FC236}">
                <a16:creationId xmlns:a16="http://schemas.microsoft.com/office/drawing/2014/main" id="{5E5E8DF7-7B58-4856-9991-EDB085326240}"/>
              </a:ext>
            </a:extLst>
          </p:cNvPr>
          <p:cNvGraphicFramePr>
            <a:graphicFrameLocks noGrp="1"/>
          </p:cNvGraphicFramePr>
          <p:nvPr>
            <p:extLst>
              <p:ext uri="{D42A27DB-BD31-4B8C-83A1-F6EECF244321}">
                <p14:modId xmlns:p14="http://schemas.microsoft.com/office/powerpoint/2010/main" val="167301301"/>
              </p:ext>
            </p:extLst>
          </p:nvPr>
        </p:nvGraphicFramePr>
        <p:xfrm>
          <a:off x="4986271" y="1400645"/>
          <a:ext cx="3369410" cy="3384621"/>
        </p:xfrm>
        <a:graphic>
          <a:graphicData uri="http://schemas.openxmlformats.org/drawingml/2006/table">
            <a:tbl>
              <a:tblPr firstRow="1" firstCol="1" lastRow="1">
                <a:tableStyleId>{9D7B26C5-4107-4FEC-AEDC-1716B250A1EF}</a:tableStyleId>
              </a:tblPr>
              <a:tblGrid>
                <a:gridCol w="927495">
                  <a:extLst>
                    <a:ext uri="{9D8B030D-6E8A-4147-A177-3AD203B41FA5}">
                      <a16:colId xmlns:a16="http://schemas.microsoft.com/office/drawing/2014/main" val="935800699"/>
                    </a:ext>
                  </a:extLst>
                </a:gridCol>
                <a:gridCol w="927495">
                  <a:extLst>
                    <a:ext uri="{9D8B030D-6E8A-4147-A177-3AD203B41FA5}">
                      <a16:colId xmlns:a16="http://schemas.microsoft.com/office/drawing/2014/main" val="4270987184"/>
                    </a:ext>
                  </a:extLst>
                </a:gridCol>
                <a:gridCol w="662496">
                  <a:extLst>
                    <a:ext uri="{9D8B030D-6E8A-4147-A177-3AD203B41FA5}">
                      <a16:colId xmlns:a16="http://schemas.microsoft.com/office/drawing/2014/main" val="1511527700"/>
                    </a:ext>
                  </a:extLst>
                </a:gridCol>
                <a:gridCol w="851924">
                  <a:extLst>
                    <a:ext uri="{9D8B030D-6E8A-4147-A177-3AD203B41FA5}">
                      <a16:colId xmlns:a16="http://schemas.microsoft.com/office/drawing/2014/main" val="1507156317"/>
                    </a:ext>
                  </a:extLst>
                </a:gridCol>
              </a:tblGrid>
              <a:tr h="371673">
                <a:tc>
                  <a:txBody>
                    <a:bodyPr/>
                    <a:lstStyle/>
                    <a:p>
                      <a:pPr algn="ctr" fontAlgn="b">
                        <a:lnSpc>
                          <a:spcPct val="150000"/>
                        </a:lnSpc>
                      </a:pPr>
                      <a:r>
                        <a:rPr lang="pt-BR" sz="900" u="none" strike="noStrike" dirty="0" err="1">
                          <a:effectLst/>
                          <a:latin typeface="Cambria" panose="02040503050406030204" pitchFamily="18" charset="0"/>
                          <a:ea typeface="Cambria" panose="02040503050406030204" pitchFamily="18" charset="0"/>
                        </a:rPr>
                        <a:t>Radionulide</a:t>
                      </a:r>
                      <a:endParaRPr lang="pt-BR" sz="9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err="1">
                          <a:effectLst/>
                          <a:latin typeface="Cambria" panose="02040503050406030204" pitchFamily="18" charset="0"/>
                          <a:ea typeface="Cambria" panose="02040503050406030204" pitchFamily="18" charset="0"/>
                        </a:rPr>
                        <a:t>Activity</a:t>
                      </a:r>
                      <a:endParaRPr lang="pt-BR" sz="9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Mass (g)</a:t>
                      </a:r>
                      <a:endParaRPr lang="pt-BR" sz="9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b="1" i="0" u="none" strike="noStrike" dirty="0" err="1">
                          <a:solidFill>
                            <a:srgbClr val="000000"/>
                          </a:solidFill>
                          <a:effectLst/>
                          <a:latin typeface="Cambria" panose="02040503050406030204" pitchFamily="18" charset="0"/>
                          <a:ea typeface="Cambria" panose="02040503050406030204" pitchFamily="18" charset="0"/>
                        </a:rPr>
                        <a:t>Percentage</a:t>
                      </a:r>
                      <a:endParaRPr lang="pt-BR" sz="9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112259982"/>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Ba140</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9,228E+16</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3,41E+01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1,52E-02</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2557764805"/>
                  </a:ext>
                </a:extLst>
              </a:tr>
              <a:tr h="166740">
                <a:tc>
                  <a:txBody>
                    <a:bodyPr/>
                    <a:lstStyle/>
                    <a:p>
                      <a:pPr algn="ctr" fontAlgn="b">
                        <a:lnSpc>
                          <a:spcPct val="150000"/>
                        </a:lnSpc>
                      </a:pPr>
                      <a:r>
                        <a:rPr lang="pt-BR" sz="900" u="none" strike="noStrike" dirty="0">
                          <a:effectLst/>
                          <a:highlight>
                            <a:srgbClr val="FFFF00"/>
                          </a:highlight>
                          <a:latin typeface="Cambria" panose="02040503050406030204" pitchFamily="18" charset="0"/>
                          <a:ea typeface="Cambria" panose="02040503050406030204" pitchFamily="18" charset="0"/>
                        </a:rPr>
                        <a:t>Cs137</a:t>
                      </a:r>
                      <a:endParaRPr lang="pt-BR" sz="900" b="0" i="0" u="none" strike="noStrike" dirty="0">
                        <a:solidFill>
                          <a:srgbClr val="000000"/>
                        </a:solidFill>
                        <a:effectLst/>
                        <a:highlight>
                          <a:srgbClr val="FFFF00"/>
                        </a:highligh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highlight>
                            <a:srgbClr val="FFFF00"/>
                          </a:highlight>
                          <a:latin typeface="Cambria" panose="02040503050406030204" pitchFamily="18" charset="0"/>
                          <a:ea typeface="Cambria" panose="02040503050406030204" pitchFamily="18" charset="0"/>
                        </a:rPr>
                        <a:t>4,295E+15</a:t>
                      </a:r>
                      <a:endParaRPr lang="pt-BR" sz="900" b="0" i="0" u="none" strike="noStrike" dirty="0">
                        <a:solidFill>
                          <a:srgbClr val="000000"/>
                        </a:solidFill>
                        <a:effectLst/>
                        <a:highlight>
                          <a:srgbClr val="FFFF00"/>
                        </a:highligh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highlight>
                            <a:srgbClr val="FFFF00"/>
                          </a:highlight>
                          <a:latin typeface="Cambria" panose="02040503050406030204" pitchFamily="18" charset="0"/>
                          <a:ea typeface="Cambria" panose="02040503050406030204" pitchFamily="18" charset="0"/>
                        </a:rPr>
                        <a:t>1,34E+03</a:t>
                      </a:r>
                      <a:endParaRPr lang="pt-BR" sz="900" b="0" i="0" u="none" strike="noStrike" dirty="0">
                        <a:solidFill>
                          <a:srgbClr val="000000"/>
                        </a:solidFill>
                        <a:effectLst/>
                        <a:highlight>
                          <a:srgbClr val="FFFF00"/>
                        </a:highligh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highlight>
                            <a:srgbClr val="FFFF00"/>
                          </a:highlight>
                          <a:latin typeface="Cambria" panose="02040503050406030204" pitchFamily="18" charset="0"/>
                          <a:ea typeface="Cambria" panose="02040503050406030204" pitchFamily="18" charset="0"/>
                        </a:rPr>
                        <a:t>5,98E-01</a:t>
                      </a:r>
                      <a:endParaRPr lang="pt-BR" sz="900" b="0" i="0" u="none" strike="noStrike" dirty="0">
                        <a:solidFill>
                          <a:srgbClr val="000000"/>
                        </a:solidFill>
                        <a:effectLst/>
                        <a:highlight>
                          <a:srgbClr val="FFFF00"/>
                        </a:highligh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3292779696"/>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I131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4,746E+16</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1,03E+01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4,62E-03</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1680653833"/>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I135</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9,744E+16</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7,45E-01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3,33E-04</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1249553264"/>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Kr85</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6,153E+14</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4,25E+01</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1,90E-02</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1018787859"/>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Kr85m</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1,735E+16</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5,70E-02</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2,55E-05</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1376196718"/>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Rn218</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2,811E+04</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5,14E-19</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2,30E-22</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3624476461"/>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Rn219</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7,766E+03</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1,61E-17</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7,21E-21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37290411"/>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Rn220</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2,334E+07</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6,84E-13</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3,06E-16</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2322686609"/>
                  </a:ext>
                </a:extLst>
              </a:tr>
              <a:tr h="16674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Rn222</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7,553E+01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1,33E-14</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5,93E-18</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3476828655"/>
                  </a:ext>
                </a:extLst>
              </a:tr>
              <a:tr h="16674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Sr89</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6,185E+16</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5,76E+01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2,57E-02</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3752890335"/>
                  </a:ext>
                </a:extLst>
              </a:tr>
              <a:tr h="16674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Sr90</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3,739E+15</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7,32E+02</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3,28E-01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1787532109"/>
                  </a:ext>
                </a:extLst>
              </a:tr>
              <a:tr h="16674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Te132</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6,911E+16</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6,05E+00</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2,71E-03</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1837210157"/>
                  </a:ext>
                </a:extLst>
              </a:tr>
              <a:tr h="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Xe133</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1,000E+17</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1,44E+01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6,45E-03</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3611827672"/>
                  </a:ext>
                </a:extLst>
              </a:tr>
              <a:tr h="15368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Xe133m</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1,210E+15</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7,29E-02</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3,26E-05</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917413856"/>
                  </a:ext>
                </a:extLst>
              </a:tr>
              <a:tr h="16674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Xe135</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4,697E+16</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5,00E-01</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2,24E-04</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3308472722"/>
                  </a:ext>
                </a:extLst>
              </a:tr>
              <a:tr h="166740">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Xe135m</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1,383E+16</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4,10E-03</a:t>
                      </a:r>
                      <a:endParaRPr lang="pt-BR" sz="900" b="0"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1,83E-06</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extLst>
                  <a:ext uri="{0D108BD9-81ED-4DB2-BD59-A6C34878D82A}">
                    <a16:rowId xmlns:a16="http://schemas.microsoft.com/office/drawing/2014/main" val="2438001267"/>
                  </a:ext>
                </a:extLst>
              </a:tr>
              <a:tr h="166740">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TOTAL</a:t>
                      </a:r>
                      <a:endParaRPr lang="pt-BR" sz="9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dirty="0">
                          <a:effectLst/>
                          <a:latin typeface="Cambria" panose="02040503050406030204" pitchFamily="18" charset="0"/>
                          <a:ea typeface="Cambria" panose="02040503050406030204" pitchFamily="18" charset="0"/>
                        </a:rPr>
                        <a:t>5,561E+17</a:t>
                      </a:r>
                      <a:endParaRPr lang="pt-BR" sz="9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u="none" strike="noStrike">
                          <a:effectLst/>
                          <a:latin typeface="Cambria" panose="02040503050406030204" pitchFamily="18" charset="0"/>
                          <a:ea typeface="Cambria" panose="02040503050406030204" pitchFamily="18" charset="0"/>
                        </a:rPr>
                        <a:t>2,24E+03</a:t>
                      </a:r>
                      <a:endParaRPr lang="pt-BR" sz="900" b="1" i="0" u="none" strike="noStrike">
                        <a:solidFill>
                          <a:srgbClr val="000000"/>
                        </a:solidFill>
                        <a:effectLst/>
                        <a:latin typeface="Cambria" panose="02040503050406030204" pitchFamily="18" charset="0"/>
                        <a:ea typeface="Cambria" panose="02040503050406030204" pitchFamily="18" charset="0"/>
                      </a:endParaRPr>
                    </a:p>
                  </a:txBody>
                  <a:tcPr marL="0" marR="0" marT="0" marB="0" anchor="ctr" anchorCtr="1"/>
                </a:tc>
                <a:tc>
                  <a:txBody>
                    <a:bodyPr/>
                    <a:lstStyle/>
                    <a:p>
                      <a:pPr algn="ctr" fontAlgn="b">
                        <a:lnSpc>
                          <a:spcPct val="150000"/>
                        </a:lnSpc>
                      </a:pPr>
                      <a:r>
                        <a:rPr lang="pt-BR" sz="900" b="1" i="0" u="none" strike="noStrike" dirty="0">
                          <a:solidFill>
                            <a:srgbClr val="000000"/>
                          </a:solidFill>
                          <a:effectLst/>
                          <a:latin typeface="Cambria" panose="02040503050406030204" pitchFamily="18" charset="0"/>
                          <a:ea typeface="Cambria" panose="02040503050406030204" pitchFamily="18" charset="0"/>
                        </a:rPr>
                        <a:t>100%</a:t>
                      </a:r>
                    </a:p>
                  </a:txBody>
                  <a:tcPr marL="0" marR="0" marT="0" marB="0" anchor="ctr" anchorCtr="1"/>
                </a:tc>
                <a:extLst>
                  <a:ext uri="{0D108BD9-81ED-4DB2-BD59-A6C34878D82A}">
                    <a16:rowId xmlns:a16="http://schemas.microsoft.com/office/drawing/2014/main" val="403249013"/>
                  </a:ext>
                </a:extLst>
              </a:tr>
            </a:tbl>
          </a:graphicData>
        </a:graphic>
      </p:graphicFrame>
      <p:cxnSp>
        <p:nvCxnSpPr>
          <p:cNvPr id="26" name="Conector reto 25">
            <a:extLst>
              <a:ext uri="{FF2B5EF4-FFF2-40B4-BE49-F238E27FC236}">
                <a16:creationId xmlns:a16="http://schemas.microsoft.com/office/drawing/2014/main" id="{8C5AE268-F2F1-4B8F-B820-87A16F501AD9}"/>
              </a:ext>
            </a:extLst>
          </p:cNvPr>
          <p:cNvCxnSpPr>
            <a:cxnSpLocks/>
          </p:cNvCxnSpPr>
          <p:nvPr/>
        </p:nvCxnSpPr>
        <p:spPr>
          <a:xfrm>
            <a:off x="4556821" y="1348893"/>
            <a:ext cx="18193" cy="3436373"/>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Imagem 26">
            <a:extLst>
              <a:ext uri="{FF2B5EF4-FFF2-40B4-BE49-F238E27FC236}">
                <a16:creationId xmlns:a16="http://schemas.microsoft.com/office/drawing/2014/main" id="{CA831EB8-CDC4-4CA9-95E5-201A6B6C9F37}"/>
              </a:ext>
            </a:extLst>
          </p:cNvPr>
          <p:cNvPicPr>
            <a:picLocks noChangeAspect="1"/>
          </p:cNvPicPr>
          <p:nvPr/>
        </p:nvPicPr>
        <p:blipFill>
          <a:blip r:embed="rId3"/>
          <a:stretch>
            <a:fillRect/>
          </a:stretch>
        </p:blipFill>
        <p:spPr>
          <a:xfrm>
            <a:off x="544759" y="1615966"/>
            <a:ext cx="3900992" cy="2376182"/>
          </a:xfrm>
          <a:prstGeom prst="rect">
            <a:avLst/>
          </a:prstGeom>
          <a:noFill/>
          <a:ln>
            <a:solidFill>
              <a:schemeClr val="tx1"/>
            </a:solidFill>
          </a:ln>
          <a:effectLst>
            <a:outerShdw blurRad="50800" dist="38100" dir="5400000" algn="t" rotWithShape="0">
              <a:prstClr val="black">
                <a:alpha val="40000"/>
              </a:prstClr>
            </a:outerShdw>
          </a:effectLst>
        </p:spPr>
      </p:pic>
      <p:sp>
        <p:nvSpPr>
          <p:cNvPr id="29" name="CaixaDeTexto 28">
            <a:extLst>
              <a:ext uri="{FF2B5EF4-FFF2-40B4-BE49-F238E27FC236}">
                <a16:creationId xmlns:a16="http://schemas.microsoft.com/office/drawing/2014/main" id="{3FB9B99C-0C2D-4B78-8A16-9E354D2247DB}"/>
              </a:ext>
            </a:extLst>
          </p:cNvPr>
          <p:cNvSpPr txBox="1"/>
          <p:nvPr/>
        </p:nvSpPr>
        <p:spPr>
          <a:xfrm>
            <a:off x="400687" y="4010082"/>
            <a:ext cx="3900992" cy="276999"/>
          </a:xfrm>
          <a:prstGeom prst="rect">
            <a:avLst/>
          </a:prstGeom>
          <a:noFill/>
        </p:spPr>
        <p:txBody>
          <a:bodyPr wrap="square" rtlCol="0">
            <a:spAutoFit/>
          </a:bodyPr>
          <a:lstStyle/>
          <a:p>
            <a:pPr algn="ctr"/>
            <a:r>
              <a:rPr lang="pt-BR" sz="1200" b="1" dirty="0">
                <a:latin typeface="Cambria" panose="02040503050406030204" pitchFamily="18" charset="0"/>
                <a:ea typeface="Cambria" panose="02040503050406030204" pitchFamily="18" charset="0"/>
              </a:rPr>
              <a:t>Fig. 1</a:t>
            </a:r>
            <a:r>
              <a:rPr lang="pt-BR" sz="1200" dirty="0">
                <a:latin typeface="Cambria" panose="02040503050406030204" pitchFamily="18" charset="0"/>
                <a:ea typeface="Cambria" panose="02040503050406030204" pitchFamily="18" charset="0"/>
              </a:rPr>
              <a:t>: SMR </a:t>
            </a:r>
            <a:r>
              <a:rPr lang="pt-BR" sz="1200" dirty="0" err="1">
                <a:latin typeface="Cambria" panose="02040503050406030204" pitchFamily="18" charset="0"/>
                <a:ea typeface="Cambria" panose="02040503050406030204" pitchFamily="18" charset="0"/>
              </a:rPr>
              <a:t>with</a:t>
            </a:r>
            <a:r>
              <a:rPr lang="pt-BR" sz="1200" dirty="0">
                <a:latin typeface="Cambria" panose="02040503050406030204" pitchFamily="18" charset="0"/>
                <a:ea typeface="Cambria" panose="02040503050406030204" pitchFamily="18" charset="0"/>
              </a:rPr>
              <a:t> 4%, 5% e 20% </a:t>
            </a:r>
            <a:r>
              <a:rPr lang="pt-BR" sz="1200" dirty="0" err="1">
                <a:latin typeface="Cambria" panose="02040503050406030204" pitchFamily="18" charset="0"/>
                <a:ea typeface="Cambria" panose="02040503050406030204" pitchFamily="18" charset="0"/>
              </a:rPr>
              <a:t>enrichment</a:t>
            </a:r>
            <a:r>
              <a:rPr lang="pt-BR" sz="1200" dirty="0">
                <a:latin typeface="Cambria" panose="02040503050406030204" pitchFamily="18" charset="0"/>
                <a:ea typeface="Cambria" panose="02040503050406030204" pitchFamily="18" charset="0"/>
              </a:rPr>
              <a:t> (SCALE).</a:t>
            </a:r>
          </a:p>
        </p:txBody>
      </p:sp>
      <p:sp>
        <p:nvSpPr>
          <p:cNvPr id="32" name="CaixaDeTexto 31">
            <a:extLst>
              <a:ext uri="{FF2B5EF4-FFF2-40B4-BE49-F238E27FC236}">
                <a16:creationId xmlns:a16="http://schemas.microsoft.com/office/drawing/2014/main" id="{929FA218-0964-43DC-9951-9C3C6813A731}"/>
              </a:ext>
            </a:extLst>
          </p:cNvPr>
          <p:cNvSpPr txBox="1"/>
          <p:nvPr/>
        </p:nvSpPr>
        <p:spPr>
          <a:xfrm>
            <a:off x="4592891" y="1161432"/>
            <a:ext cx="4216579" cy="246221"/>
          </a:xfrm>
          <a:prstGeom prst="rect">
            <a:avLst/>
          </a:prstGeom>
          <a:noFill/>
        </p:spPr>
        <p:txBody>
          <a:bodyPr wrap="square" rtlCol="0">
            <a:spAutoFit/>
          </a:bodyPr>
          <a:lstStyle/>
          <a:p>
            <a:pPr algn="ctr"/>
            <a:r>
              <a:rPr lang="pt-BR" sz="1000" b="1" dirty="0">
                <a:latin typeface="Cambria" panose="02040503050406030204" pitchFamily="18" charset="0"/>
                <a:ea typeface="Cambria" panose="02040503050406030204" pitchFamily="18" charset="0"/>
              </a:rPr>
              <a:t>Tab. 1: </a:t>
            </a:r>
            <a:r>
              <a:rPr lang="pt-BR" sz="1000" dirty="0">
                <a:latin typeface="Cambria" panose="02040503050406030204" pitchFamily="18" charset="0"/>
                <a:ea typeface="Cambria" panose="02040503050406030204" pitchFamily="18" charset="0"/>
              </a:rPr>
              <a:t>SMR </a:t>
            </a:r>
            <a:r>
              <a:rPr lang="pt-BR" sz="1000" dirty="0" err="1">
                <a:latin typeface="Cambria" panose="02040503050406030204" pitchFamily="18" charset="0"/>
                <a:ea typeface="Cambria" panose="02040503050406030204" pitchFamily="18" charset="0"/>
              </a:rPr>
              <a:t>radionuclide</a:t>
            </a:r>
            <a:r>
              <a:rPr lang="pt-BR" sz="1000" dirty="0">
                <a:latin typeface="Cambria" panose="02040503050406030204" pitchFamily="18" charset="0"/>
                <a:ea typeface="Cambria" panose="02040503050406030204" pitchFamily="18" charset="0"/>
              </a:rPr>
              <a:t> </a:t>
            </a:r>
            <a:r>
              <a:rPr lang="pt-BR" sz="1000" dirty="0" err="1">
                <a:latin typeface="Cambria" panose="02040503050406030204" pitchFamily="18" charset="0"/>
                <a:ea typeface="Cambria" panose="02040503050406030204" pitchFamily="18" charset="0"/>
              </a:rPr>
              <a:t>inventory</a:t>
            </a:r>
            <a:r>
              <a:rPr lang="pt-BR" sz="1000" dirty="0">
                <a:latin typeface="Cambria" panose="02040503050406030204" pitchFamily="18" charset="0"/>
                <a:ea typeface="Cambria" panose="02040503050406030204" pitchFamily="18" charset="0"/>
              </a:rPr>
              <a:t> (SCALE, 2020).</a:t>
            </a:r>
          </a:p>
        </p:txBody>
      </p:sp>
      <p:sp>
        <p:nvSpPr>
          <p:cNvPr id="51" name="CaixaDeTexto 50">
            <a:extLst>
              <a:ext uri="{FF2B5EF4-FFF2-40B4-BE49-F238E27FC236}">
                <a16:creationId xmlns:a16="http://schemas.microsoft.com/office/drawing/2014/main" id="{80CBF0EF-DC3B-42AD-855C-53C1D43E2D61}"/>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2690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22" name="Retângulo 21">
            <a:extLst>
              <a:ext uri="{FF2B5EF4-FFF2-40B4-BE49-F238E27FC236}">
                <a16:creationId xmlns:a16="http://schemas.microsoft.com/office/drawing/2014/main" id="{EE1C56BF-8971-4CD1-A277-5BB10ADF4FEC}"/>
              </a:ext>
            </a:extLst>
          </p:cNvPr>
          <p:cNvSpPr/>
          <p:nvPr/>
        </p:nvSpPr>
        <p:spPr>
          <a:xfrm>
            <a:off x="317112" y="828265"/>
            <a:ext cx="9086809" cy="496931"/>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pt-BR" sz="2000" dirty="0" err="1">
                <a:latin typeface="Cambria" panose="02040503050406030204" pitchFamily="18" charset="0"/>
                <a:ea typeface="Cambria" panose="02040503050406030204" pitchFamily="18" charset="0"/>
              </a:rPr>
              <a:t>Descrition</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of</a:t>
            </a:r>
            <a:r>
              <a:rPr lang="pt-BR" sz="2000" dirty="0">
                <a:latin typeface="Cambria" panose="02040503050406030204" pitchFamily="18" charset="0"/>
                <a:ea typeface="Cambria" panose="02040503050406030204" pitchFamily="18" charset="0"/>
              </a:rPr>
              <a:t> computacional </a:t>
            </a:r>
            <a:r>
              <a:rPr lang="pt-BR" sz="2000" dirty="0" err="1">
                <a:latin typeface="Cambria" panose="02040503050406030204" pitchFamily="18" charset="0"/>
                <a:ea typeface="Cambria" panose="02040503050406030204" pitchFamily="18" charset="0"/>
              </a:rPr>
              <a:t>scenario</a:t>
            </a:r>
            <a:r>
              <a:rPr lang="pt-BR" sz="2000" dirty="0">
                <a:latin typeface="Cambria" panose="02040503050406030204" pitchFamily="18" charset="0"/>
                <a:ea typeface="Cambria" panose="02040503050406030204" pitchFamily="18" charset="0"/>
              </a:rPr>
              <a:t>: </a:t>
            </a:r>
          </a:p>
        </p:txBody>
      </p:sp>
      <p:sp>
        <p:nvSpPr>
          <p:cNvPr id="23" name="CaixaDeTexto 22">
            <a:extLst>
              <a:ext uri="{FF2B5EF4-FFF2-40B4-BE49-F238E27FC236}">
                <a16:creationId xmlns:a16="http://schemas.microsoft.com/office/drawing/2014/main" id="{8B617708-5197-4F9F-BFAE-747D46C55E97}"/>
              </a:ext>
            </a:extLst>
          </p:cNvPr>
          <p:cNvSpPr txBox="1"/>
          <p:nvPr/>
        </p:nvSpPr>
        <p:spPr>
          <a:xfrm>
            <a:off x="2657824" y="5493106"/>
            <a:ext cx="3902256" cy="461665"/>
          </a:xfrm>
          <a:prstGeom prst="rect">
            <a:avLst/>
          </a:prstGeom>
          <a:noFill/>
        </p:spPr>
        <p:txBody>
          <a:bodyPr wrap="square" rtlCol="0">
            <a:spAutoFit/>
          </a:bodyPr>
          <a:lstStyle/>
          <a:p>
            <a:pPr algn="ctr"/>
            <a:r>
              <a:rPr lang="pt-BR" sz="1200" b="1" dirty="0">
                <a:latin typeface="Cambria" panose="02040503050406030204" pitchFamily="18" charset="0"/>
                <a:ea typeface="Cambria" panose="02040503050406030204" pitchFamily="18" charset="0"/>
              </a:rPr>
              <a:t>Fig. 2</a:t>
            </a:r>
            <a:r>
              <a:rPr lang="pt-BR" sz="1200" dirty="0">
                <a:latin typeface="Cambria" panose="02040503050406030204" pitchFamily="18" charset="0"/>
                <a:ea typeface="Cambria" panose="02040503050406030204" pitchFamily="18" charset="0"/>
              </a:rPr>
              <a:t>: Figura ilustrativa da dispersão atmosférica</a:t>
            </a:r>
          </a:p>
          <a:p>
            <a:pPr algn="ctr"/>
            <a:r>
              <a:rPr lang="pt-BR" sz="1200" dirty="0">
                <a:latin typeface="Cambria" panose="02040503050406030204" pitchFamily="18" charset="0"/>
                <a:ea typeface="Cambria" panose="02040503050406030204" pitchFamily="18" charset="0"/>
              </a:rPr>
              <a:t>(STOKIE, 2015)</a:t>
            </a:r>
          </a:p>
        </p:txBody>
      </p:sp>
      <p:cxnSp>
        <p:nvCxnSpPr>
          <p:cNvPr id="26" name="Conector reto 25">
            <a:extLst>
              <a:ext uri="{FF2B5EF4-FFF2-40B4-BE49-F238E27FC236}">
                <a16:creationId xmlns:a16="http://schemas.microsoft.com/office/drawing/2014/main" id="{8C5AE268-F2F1-4B8F-B820-87A16F501AD9}"/>
              </a:ext>
            </a:extLst>
          </p:cNvPr>
          <p:cNvCxnSpPr>
            <a:cxnSpLocks/>
          </p:cNvCxnSpPr>
          <p:nvPr/>
        </p:nvCxnSpPr>
        <p:spPr>
          <a:xfrm>
            <a:off x="5211187" y="1333596"/>
            <a:ext cx="18715" cy="3051385"/>
          </a:xfrm>
          <a:prstGeom prst="line">
            <a:avLst/>
          </a:prstGeom>
        </p:spPr>
        <p:style>
          <a:lnRef idx="1">
            <a:schemeClr val="accent1"/>
          </a:lnRef>
          <a:fillRef idx="0">
            <a:schemeClr val="accent1"/>
          </a:fillRef>
          <a:effectRef idx="0">
            <a:schemeClr val="accent1"/>
          </a:effectRef>
          <a:fontRef idx="minor">
            <a:schemeClr val="tx1"/>
          </a:fontRef>
        </p:style>
      </p:cxnSp>
      <p:sp>
        <p:nvSpPr>
          <p:cNvPr id="51" name="CaixaDeTexto 50">
            <a:extLst>
              <a:ext uri="{FF2B5EF4-FFF2-40B4-BE49-F238E27FC236}">
                <a16:creationId xmlns:a16="http://schemas.microsoft.com/office/drawing/2014/main" id="{80CBF0EF-DC3B-42AD-855C-53C1D43E2D61}"/>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
        <p:nvSpPr>
          <p:cNvPr id="13" name="CaixaDeTexto 12">
            <a:extLst>
              <a:ext uri="{FF2B5EF4-FFF2-40B4-BE49-F238E27FC236}">
                <a16:creationId xmlns:a16="http://schemas.microsoft.com/office/drawing/2014/main" id="{98DC0677-1FF3-4444-943B-EB47ECAE25C0}"/>
              </a:ext>
            </a:extLst>
          </p:cNvPr>
          <p:cNvSpPr txBox="1"/>
          <p:nvPr/>
        </p:nvSpPr>
        <p:spPr>
          <a:xfrm>
            <a:off x="623495" y="3947478"/>
            <a:ext cx="4533879" cy="276999"/>
          </a:xfrm>
          <a:prstGeom prst="rect">
            <a:avLst/>
          </a:prstGeom>
          <a:noFill/>
        </p:spPr>
        <p:txBody>
          <a:bodyPr wrap="square">
            <a:spAutoFit/>
          </a:bodyPr>
          <a:lstStyle/>
          <a:p>
            <a:pPr algn="ctr"/>
            <a:r>
              <a:rPr lang="pt-BR" sz="1200" b="1" dirty="0">
                <a:latin typeface="Cambria" panose="02040503050406030204" pitchFamily="18" charset="0"/>
                <a:ea typeface="Cambria" panose="02040503050406030204" pitchFamily="18" charset="0"/>
              </a:rPr>
              <a:t>Fig. 2</a:t>
            </a:r>
            <a:r>
              <a:rPr lang="pt-BR" sz="1200" b="1" i="0" u="none" strike="noStrike" baseline="0" dirty="0">
                <a:latin typeface="Cambria" panose="02040503050406030204" pitchFamily="18" charset="0"/>
                <a:ea typeface="Cambria" panose="02040503050406030204" pitchFamily="18" charset="0"/>
              </a:rPr>
              <a:t>:</a:t>
            </a:r>
            <a:r>
              <a:rPr lang="pt-BR" sz="1200" b="0" i="0" u="none" strike="noStrike" baseline="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Illustrative</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scheme</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of</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the</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dispersion</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scenario</a:t>
            </a:r>
            <a:r>
              <a:rPr lang="pt-BR" sz="1200" dirty="0">
                <a:latin typeface="Cambria" panose="02040503050406030204" pitchFamily="18" charset="0"/>
                <a:ea typeface="Cambria" panose="02040503050406030204" pitchFamily="18" charset="0"/>
              </a:rPr>
              <a:t>.</a:t>
            </a:r>
          </a:p>
        </p:txBody>
      </p:sp>
      <p:pic>
        <p:nvPicPr>
          <p:cNvPr id="3" name="Imagem 2">
            <a:extLst>
              <a:ext uri="{FF2B5EF4-FFF2-40B4-BE49-F238E27FC236}">
                <a16:creationId xmlns:a16="http://schemas.microsoft.com/office/drawing/2014/main" id="{77EAC478-8D35-4E06-8191-C5D0FDEF8983}"/>
              </a:ext>
            </a:extLst>
          </p:cNvPr>
          <p:cNvPicPr>
            <a:picLocks noChangeAspect="1"/>
          </p:cNvPicPr>
          <p:nvPr/>
        </p:nvPicPr>
        <p:blipFill>
          <a:blip r:embed="rId3"/>
          <a:stretch>
            <a:fillRect/>
          </a:stretch>
        </p:blipFill>
        <p:spPr>
          <a:xfrm>
            <a:off x="649867" y="1395982"/>
            <a:ext cx="4362450" cy="2613075"/>
          </a:xfrm>
          <a:prstGeom prst="rect">
            <a:avLst/>
          </a:prstGeom>
        </p:spPr>
      </p:pic>
      <p:sp>
        <p:nvSpPr>
          <p:cNvPr id="16" name="Retângulo 15">
            <a:extLst>
              <a:ext uri="{FF2B5EF4-FFF2-40B4-BE49-F238E27FC236}">
                <a16:creationId xmlns:a16="http://schemas.microsoft.com/office/drawing/2014/main" id="{9ACBCFD7-841C-47E3-8178-7A77AFF0E0C6}"/>
              </a:ext>
            </a:extLst>
          </p:cNvPr>
          <p:cNvSpPr/>
          <p:nvPr/>
        </p:nvSpPr>
        <p:spPr>
          <a:xfrm>
            <a:off x="5293335" y="1272565"/>
            <a:ext cx="3537416" cy="3235053"/>
          </a:xfrm>
          <a:prstGeom prst="rect">
            <a:avLst/>
          </a:prstGeom>
        </p:spPr>
        <p:txBody>
          <a:bodyPr wrap="square">
            <a:spAutoFit/>
          </a:bodyPr>
          <a:lstStyle/>
          <a:p>
            <a:pPr algn="just">
              <a:lnSpc>
                <a:spcPct val="150000"/>
              </a:lnSpc>
            </a:pPr>
            <a:r>
              <a:rPr lang="pt-BR" sz="1500" b="1" dirty="0">
                <a:latin typeface="Cambria" panose="02040503050406030204" pitchFamily="18" charset="0"/>
                <a:ea typeface="Cambria" panose="02040503050406030204" pitchFamily="18" charset="0"/>
              </a:rPr>
              <a:t># General </a:t>
            </a:r>
            <a:r>
              <a:rPr lang="pt-BR" sz="1500" b="1" dirty="0" err="1">
                <a:latin typeface="Cambria" panose="02040503050406030204" pitchFamily="18" charset="0"/>
                <a:ea typeface="Cambria" panose="02040503050406030204" pitchFamily="18" charset="0"/>
              </a:rPr>
              <a:t>information</a:t>
            </a:r>
            <a:r>
              <a:rPr lang="pt-BR" sz="1500" b="1" dirty="0">
                <a:latin typeface="Cambria" panose="02040503050406030204" pitchFamily="18" charset="0"/>
                <a:ea typeface="Cambria" panose="02040503050406030204" pitchFamily="18" charset="0"/>
              </a:rPr>
              <a:t> </a:t>
            </a:r>
            <a:r>
              <a:rPr lang="pt-BR" sz="1500" b="1" dirty="0" err="1">
                <a:latin typeface="Cambria" panose="02040503050406030204" pitchFamily="18" charset="0"/>
                <a:ea typeface="Cambria" panose="02040503050406030204" pitchFamily="18" charset="0"/>
              </a:rPr>
              <a:t>about</a:t>
            </a:r>
            <a:r>
              <a:rPr lang="pt-BR" sz="1500" b="1" dirty="0">
                <a:latin typeface="Cambria" panose="02040503050406030204" pitchFamily="18" charset="0"/>
                <a:ea typeface="Cambria" panose="02040503050406030204" pitchFamily="18" charset="0"/>
              </a:rPr>
              <a:t> </a:t>
            </a:r>
            <a:r>
              <a:rPr lang="pt-BR" sz="1500" b="1" dirty="0" err="1">
                <a:latin typeface="Cambria" panose="02040503050406030204" pitchFamily="18" charset="0"/>
                <a:ea typeface="Cambria" panose="02040503050406030204" pitchFamily="18" charset="0"/>
              </a:rPr>
              <a:t>Accident</a:t>
            </a:r>
            <a:r>
              <a:rPr lang="pt-BR" sz="1500" b="1" dirty="0">
                <a:latin typeface="Cambria" panose="02040503050406030204" pitchFamily="18" charset="0"/>
                <a:ea typeface="Cambria" panose="02040503050406030204" pitchFamily="18" charset="0"/>
              </a:rPr>
              <a:t>:</a:t>
            </a:r>
          </a:p>
          <a:p>
            <a:pPr marL="171450" lvl="2" indent="-171450" algn="just">
              <a:lnSpc>
                <a:spcPct val="150000"/>
              </a:lnSpc>
              <a:buFont typeface="Arial" panose="020B0604020202020204" pitchFamily="34" charset="0"/>
              <a:buChar char="•"/>
            </a:pPr>
            <a:r>
              <a:rPr lang="pt-BR" sz="1200" dirty="0">
                <a:latin typeface="Cambria" panose="02040503050406030204" pitchFamily="18" charset="0"/>
                <a:ea typeface="Cambria" panose="02040503050406030204" pitchFamily="18" charset="0"/>
              </a:rPr>
              <a:t>SRM </a:t>
            </a:r>
            <a:r>
              <a:rPr lang="pt-BR" sz="1200" dirty="0" err="1">
                <a:latin typeface="Cambria" panose="02040503050406030204" pitchFamily="18" charset="0"/>
                <a:ea typeface="Cambria" panose="02040503050406030204" pitchFamily="18" charset="0"/>
              </a:rPr>
              <a:t>chimney</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height</a:t>
            </a:r>
            <a:r>
              <a:rPr lang="pt-BR" sz="1200" dirty="0">
                <a:latin typeface="Cambria" panose="02040503050406030204" pitchFamily="18" charset="0"/>
                <a:ea typeface="Cambria" panose="02040503050406030204" pitchFamily="18" charset="0"/>
              </a:rPr>
              <a:t>: 8 m;</a:t>
            </a:r>
          </a:p>
          <a:p>
            <a:pPr marL="171450" lvl="2" indent="-171450" algn="just">
              <a:lnSpc>
                <a:spcPct val="150000"/>
              </a:lnSpc>
              <a:buFont typeface="Arial" panose="020B0604020202020204" pitchFamily="34" charset="0"/>
              <a:buChar char="•"/>
            </a:pPr>
            <a:r>
              <a:rPr lang="pt-BR" sz="1200" dirty="0" err="1">
                <a:latin typeface="Cambria" panose="02040503050406030204" pitchFamily="18" charset="0"/>
                <a:ea typeface="Cambria" panose="02040503050406030204" pitchFamily="18" charset="0"/>
              </a:rPr>
              <a:t>Pasquill-Gifford’s</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Class</a:t>
            </a:r>
            <a:r>
              <a:rPr lang="pt-BR" sz="1200" dirty="0">
                <a:latin typeface="Cambria" panose="02040503050406030204" pitchFamily="18" charset="0"/>
                <a:ea typeface="Cambria" panose="02040503050406030204" pitchFamily="18" charset="0"/>
              </a:rPr>
              <a:t>: F (</a:t>
            </a:r>
            <a:r>
              <a:rPr lang="pt-BR" sz="1200" dirty="0" err="1">
                <a:latin typeface="Cambria" panose="02040503050406030204" pitchFamily="18" charset="0"/>
                <a:ea typeface="Cambria" panose="02040503050406030204" pitchFamily="18" charset="0"/>
              </a:rPr>
              <a:t>moderately</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stable</a:t>
            </a:r>
            <a:r>
              <a:rPr lang="pt-BR" sz="1200" dirty="0">
                <a:latin typeface="Cambria" panose="02040503050406030204" pitchFamily="18" charset="0"/>
                <a:ea typeface="Cambria" panose="02040503050406030204" pitchFamily="18" charset="0"/>
              </a:rPr>
              <a:t>)</a:t>
            </a:r>
          </a:p>
          <a:p>
            <a:pPr marL="171450" lvl="2" indent="-171450" algn="just">
              <a:lnSpc>
                <a:spcPct val="150000"/>
              </a:lnSpc>
              <a:buFont typeface="Arial" panose="020B0604020202020204" pitchFamily="34" charset="0"/>
              <a:buChar char="•"/>
            </a:pPr>
            <a:r>
              <a:rPr lang="pt-BR" sz="1200" dirty="0">
                <a:latin typeface="Cambria" panose="02040503050406030204" pitchFamily="18" charset="0"/>
                <a:ea typeface="Cambria" panose="02040503050406030204" pitchFamily="18" charset="0"/>
              </a:rPr>
              <a:t>The </a:t>
            </a:r>
            <a:r>
              <a:rPr lang="pt-BR" sz="1200" dirty="0" err="1">
                <a:latin typeface="Cambria" panose="02040503050406030204" pitchFamily="18" charset="0"/>
                <a:ea typeface="Cambria" panose="02040503050406030204" pitchFamily="18" charset="0"/>
              </a:rPr>
              <a:t>Accident</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has</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occurred</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daytime</a:t>
            </a:r>
            <a:r>
              <a:rPr lang="pt-BR" sz="1200" dirty="0">
                <a:latin typeface="Cambria" panose="02040503050406030204" pitchFamily="18" charset="0"/>
                <a:ea typeface="Cambria" panose="02040503050406030204" pitchFamily="18" charset="0"/>
              </a:rPr>
              <a:t>;</a:t>
            </a:r>
          </a:p>
          <a:p>
            <a:pPr marL="171450" lvl="2" indent="-171450" algn="just">
              <a:lnSpc>
                <a:spcPct val="150000"/>
              </a:lnSpc>
              <a:buFont typeface="Arial" panose="020B0604020202020204" pitchFamily="34" charset="0"/>
              <a:buChar char="•"/>
            </a:pPr>
            <a:r>
              <a:rPr lang="pt-BR" sz="1200" dirty="0">
                <a:latin typeface="Cambria" panose="02040503050406030204" pitchFamily="18" charset="0"/>
                <a:ea typeface="Cambria" panose="02040503050406030204" pitchFamily="18" charset="0"/>
              </a:rPr>
              <a:t>No </a:t>
            </a:r>
            <a:r>
              <a:rPr lang="pt-BR" sz="1200" dirty="0" err="1">
                <a:latin typeface="Cambria" panose="02040503050406030204" pitchFamily="18" charset="0"/>
                <a:ea typeface="Cambria" panose="02040503050406030204" pitchFamily="18" charset="0"/>
              </a:rPr>
              <a:t>rain</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at</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moment</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of</a:t>
            </a:r>
            <a:r>
              <a:rPr lang="pt-BR" sz="1200" dirty="0">
                <a:latin typeface="Cambria" panose="02040503050406030204" pitchFamily="18" charset="0"/>
                <a:ea typeface="Cambria" panose="02040503050406030204" pitchFamily="18" charset="0"/>
              </a:rPr>
              <a:t> </a:t>
            </a:r>
            <a:r>
              <a:rPr lang="pt-BR" sz="1200" dirty="0" err="1">
                <a:latin typeface="Cambria" panose="02040503050406030204" pitchFamily="18" charset="0"/>
                <a:ea typeface="Cambria" panose="02040503050406030204" pitchFamily="18" charset="0"/>
              </a:rPr>
              <a:t>accident</a:t>
            </a:r>
            <a:r>
              <a:rPr lang="pt-BR" sz="1200" dirty="0">
                <a:latin typeface="Cambria" panose="02040503050406030204" pitchFamily="18" charset="0"/>
                <a:ea typeface="Cambria" panose="02040503050406030204" pitchFamily="18" charset="0"/>
              </a:rPr>
              <a:t> in SMR;</a:t>
            </a:r>
          </a:p>
          <a:p>
            <a:pPr marL="171450" lvl="2" indent="-171450" algn="just">
              <a:lnSpc>
                <a:spcPct val="150000"/>
              </a:lnSpc>
              <a:buFont typeface="Arial" panose="020B0604020202020204" pitchFamily="34" charset="0"/>
              <a:buChar char="•"/>
            </a:pPr>
            <a:r>
              <a:rPr lang="en-US" sz="1200" dirty="0">
                <a:latin typeface="Cambria" panose="02040503050406030204" pitchFamily="18" charset="0"/>
                <a:ea typeface="Cambria" panose="02040503050406030204" pitchFamily="18" charset="0"/>
              </a:rPr>
              <a:t>Flat terrain, not very rough and without natural obstacles downstream;</a:t>
            </a:r>
          </a:p>
          <a:p>
            <a:pPr marL="171450" lvl="2" indent="-171450" algn="just">
              <a:lnSpc>
                <a:spcPct val="150000"/>
              </a:lnSpc>
              <a:buFont typeface="Arial" panose="020B0604020202020204" pitchFamily="34" charset="0"/>
              <a:buChar char="•"/>
            </a:pPr>
            <a:r>
              <a:rPr lang="en-US" sz="1200" dirty="0">
                <a:latin typeface="Cambria" panose="02040503050406030204" pitchFamily="18" charset="0"/>
                <a:ea typeface="Cambria" panose="02040503050406030204" pitchFamily="18" charset="0"/>
              </a:rPr>
              <a:t>Diameter of the Cs-137 particle: </a:t>
            </a:r>
            <a:r>
              <a:rPr lang="en-US" sz="1200" dirty="0" err="1">
                <a:latin typeface="Cambria" panose="02040503050406030204" pitchFamily="18" charset="0"/>
                <a:ea typeface="Cambria" panose="02040503050406030204" pitchFamily="18" charset="0"/>
              </a:rPr>
              <a:t>dp</a:t>
            </a:r>
            <a:r>
              <a:rPr lang="en-US" sz="1200" dirty="0">
                <a:latin typeface="Cambria" panose="02040503050406030204" pitchFamily="18" charset="0"/>
                <a:ea typeface="Cambria" panose="02040503050406030204" pitchFamily="18" charset="0"/>
              </a:rPr>
              <a:t> = 1</a:t>
            </a:r>
            <a:r>
              <a:rPr lang="el-GR" sz="1200" dirty="0">
                <a:latin typeface="Cambria" panose="02040503050406030204" pitchFamily="18" charset="0"/>
                <a:ea typeface="Cambria" panose="02040503050406030204" pitchFamily="18" charset="0"/>
              </a:rPr>
              <a:t>μ</a:t>
            </a:r>
            <a:r>
              <a:rPr lang="pt-BR" sz="1200" dirty="0">
                <a:latin typeface="Cambria" panose="02040503050406030204" pitchFamily="18" charset="0"/>
                <a:ea typeface="Cambria" panose="02040503050406030204" pitchFamily="18" charset="0"/>
              </a:rPr>
              <a:t>m</a:t>
            </a:r>
            <a:endParaRPr lang="en-US" sz="1200" dirty="0">
              <a:latin typeface="Cambria" panose="02040503050406030204" pitchFamily="18" charset="0"/>
              <a:ea typeface="Cambria" panose="02040503050406030204" pitchFamily="18" charset="0"/>
            </a:endParaRPr>
          </a:p>
          <a:p>
            <a:pPr marL="171450" lvl="2" indent="-171450" algn="just">
              <a:lnSpc>
                <a:spcPct val="150000"/>
              </a:lnSpc>
              <a:buFont typeface="Arial" panose="020B0604020202020204" pitchFamily="34" charset="0"/>
              <a:buChar char="•"/>
            </a:pPr>
            <a:r>
              <a:rPr lang="en-US" sz="1200" dirty="0" err="1">
                <a:latin typeface="Cambria" panose="02040503050406030204" pitchFamily="18" charset="0"/>
                <a:ea typeface="Cambria" panose="02040503050406030204" pitchFamily="18" charset="0"/>
              </a:rPr>
              <a:t>Airbone</a:t>
            </a:r>
            <a:r>
              <a:rPr lang="en-US" sz="1200" dirty="0">
                <a:latin typeface="Cambria" panose="02040503050406030204" pitchFamily="18" charset="0"/>
                <a:ea typeface="Cambria" panose="02040503050406030204" pitchFamily="18" charset="0"/>
              </a:rPr>
              <a:t> fraction: 100%;</a:t>
            </a:r>
          </a:p>
          <a:p>
            <a:pPr marL="171450" lvl="2" indent="-171450" algn="just">
              <a:lnSpc>
                <a:spcPct val="150000"/>
              </a:lnSpc>
              <a:buFont typeface="Arial" panose="020B0604020202020204" pitchFamily="34" charset="0"/>
              <a:buChar char="•"/>
            </a:pPr>
            <a:r>
              <a:rPr lang="en-US" sz="1200" dirty="0">
                <a:latin typeface="Cambria" panose="02040503050406030204" pitchFamily="18" charset="0"/>
                <a:ea typeface="Cambria" panose="02040503050406030204" pitchFamily="18" charset="0"/>
              </a:rPr>
              <a:t>Respirable fraction: 100%</a:t>
            </a:r>
            <a:endParaRPr lang="pt-BR" sz="1200" dirty="0">
              <a:latin typeface="Cambria" panose="02040503050406030204" pitchFamily="18" charset="0"/>
              <a:ea typeface="Cambria" panose="02040503050406030204" pitchFamily="18" charset="0"/>
            </a:endParaRPr>
          </a:p>
          <a:p>
            <a:pPr lvl="1" algn="just">
              <a:lnSpc>
                <a:spcPct val="150000"/>
              </a:lnSpc>
            </a:pPr>
            <a:endParaRPr lang="pt-BR" sz="1500" dirty="0">
              <a:latin typeface="Cambria" panose="02040503050406030204" pitchFamily="18" charset="0"/>
              <a:ea typeface="Cambria" panose="02040503050406030204" pitchFamily="18" charset="0"/>
            </a:endParaRPr>
          </a:p>
        </p:txBody>
      </p:sp>
      <p:sp>
        <p:nvSpPr>
          <p:cNvPr id="11" name="Google Shape;118;p19">
            <a:extLst>
              <a:ext uri="{FF2B5EF4-FFF2-40B4-BE49-F238E27FC236}">
                <a16:creationId xmlns:a16="http://schemas.microsoft.com/office/drawing/2014/main" id="{94E6E6D3-93AE-461F-AE36-643DBE39582A}"/>
              </a:ext>
            </a:extLst>
          </p:cNvPr>
          <p:cNvSpPr txBox="1"/>
          <p:nvPr/>
        </p:nvSpPr>
        <p:spPr>
          <a:xfrm rot="-5400000">
            <a:off x="-1711306" y="2556741"/>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latin typeface="Arial"/>
                <a:ea typeface="Arial"/>
                <a:cs typeface="Arial"/>
                <a:sym typeface="Arial"/>
              </a:rPr>
              <a:t>METHODS</a:t>
            </a:r>
            <a:endParaRPr dirty="0"/>
          </a:p>
        </p:txBody>
      </p:sp>
    </p:spTree>
    <p:extLst>
      <p:ext uri="{BB962C8B-B14F-4D97-AF65-F5344CB8AC3E}">
        <p14:creationId xmlns:p14="http://schemas.microsoft.com/office/powerpoint/2010/main" val="23072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118" name="Google Shape;118;p19"/>
          <p:cNvSpPr txBox="1"/>
          <p:nvPr/>
        </p:nvSpPr>
        <p:spPr>
          <a:xfrm rot="-5400000">
            <a:off x="-1711306" y="2556741"/>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latin typeface="Arial"/>
                <a:ea typeface="Arial"/>
                <a:cs typeface="Arial"/>
                <a:sym typeface="Arial"/>
              </a:rPr>
              <a:t>METHODS</a:t>
            </a:r>
            <a:endParaRPr dirty="0"/>
          </a:p>
        </p:txBody>
      </p:sp>
      <p:sp>
        <p:nvSpPr>
          <p:cNvPr id="25" name="CaixaDeTexto 24">
            <a:extLst>
              <a:ext uri="{FF2B5EF4-FFF2-40B4-BE49-F238E27FC236}">
                <a16:creationId xmlns:a16="http://schemas.microsoft.com/office/drawing/2014/main" id="{FF9C3D06-9E0E-4E30-A994-837FAF06A1A2}"/>
              </a:ext>
            </a:extLst>
          </p:cNvPr>
          <p:cNvSpPr txBox="1"/>
          <p:nvPr/>
        </p:nvSpPr>
        <p:spPr>
          <a:xfrm>
            <a:off x="2340361" y="964617"/>
            <a:ext cx="410323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dirty="0" err="1">
                <a:latin typeface="Cambria" panose="02040503050406030204" pitchFamily="18" charset="0"/>
                <a:ea typeface="Cambria" panose="02040503050406030204" pitchFamily="18" charset="0"/>
              </a:rPr>
              <a:t>Radiological</a:t>
            </a:r>
            <a:r>
              <a:rPr lang="pt-BR" dirty="0">
                <a:latin typeface="Cambria" panose="02040503050406030204" pitchFamily="18" charset="0"/>
                <a:ea typeface="Cambria" panose="02040503050406030204" pitchFamily="18" charset="0"/>
              </a:rPr>
              <a:t> </a:t>
            </a:r>
            <a:r>
              <a:rPr lang="pt-BR" dirty="0" err="1">
                <a:latin typeface="Cambria" panose="02040503050406030204" pitchFamily="18" charset="0"/>
                <a:ea typeface="Cambria" panose="02040503050406030204" pitchFamily="18" charset="0"/>
              </a:rPr>
              <a:t>Aciddent</a:t>
            </a:r>
            <a:r>
              <a:rPr lang="pt-BR" dirty="0">
                <a:latin typeface="Cambria" panose="02040503050406030204" pitchFamily="18" charset="0"/>
                <a:ea typeface="Cambria" panose="02040503050406030204" pitchFamily="18" charset="0"/>
              </a:rPr>
              <a:t> in a SMR </a:t>
            </a:r>
            <a:r>
              <a:rPr lang="pt-BR" dirty="0" err="1">
                <a:latin typeface="Cambria" panose="02040503050406030204" pitchFamily="18" charset="0"/>
                <a:ea typeface="Cambria" panose="02040503050406030204" pitchFamily="18" charset="0"/>
              </a:rPr>
              <a:t>Reactor</a:t>
            </a:r>
            <a:endParaRPr lang="pt-BR" dirty="0">
              <a:latin typeface="Cambria" panose="02040503050406030204" pitchFamily="18" charset="0"/>
              <a:ea typeface="Cambria" panose="02040503050406030204" pitchFamily="18" charset="0"/>
            </a:endParaRPr>
          </a:p>
        </p:txBody>
      </p:sp>
      <p:sp>
        <p:nvSpPr>
          <p:cNvPr id="26" name="CaixaDeTexto 25">
            <a:extLst>
              <a:ext uri="{FF2B5EF4-FFF2-40B4-BE49-F238E27FC236}">
                <a16:creationId xmlns:a16="http://schemas.microsoft.com/office/drawing/2014/main" id="{E96A12F6-D1DE-4AE0-B26F-A8811C8B173D}"/>
              </a:ext>
            </a:extLst>
          </p:cNvPr>
          <p:cNvSpPr txBox="1"/>
          <p:nvPr/>
        </p:nvSpPr>
        <p:spPr>
          <a:xfrm>
            <a:off x="3131840" y="1608911"/>
            <a:ext cx="252028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dirty="0" err="1">
                <a:latin typeface="Cambria" panose="02040503050406030204" pitchFamily="18" charset="0"/>
                <a:ea typeface="Cambria" panose="02040503050406030204" pitchFamily="18" charset="0"/>
              </a:rPr>
              <a:t>Atmospheric</a:t>
            </a:r>
            <a:r>
              <a:rPr lang="pt-BR" dirty="0">
                <a:latin typeface="Cambria" panose="02040503050406030204" pitchFamily="18" charset="0"/>
                <a:ea typeface="Cambria" panose="02040503050406030204" pitchFamily="18" charset="0"/>
              </a:rPr>
              <a:t> </a:t>
            </a:r>
            <a:r>
              <a:rPr lang="pt-BR" dirty="0" err="1">
                <a:latin typeface="Cambria" panose="02040503050406030204" pitchFamily="18" charset="0"/>
                <a:ea typeface="Cambria" panose="02040503050406030204" pitchFamily="18" charset="0"/>
              </a:rPr>
              <a:t>Dispersion</a:t>
            </a:r>
            <a:r>
              <a:rPr lang="pt-BR" dirty="0">
                <a:latin typeface="Cambria" panose="02040503050406030204" pitchFamily="18" charset="0"/>
                <a:ea typeface="Cambria" panose="02040503050406030204" pitchFamily="18" charset="0"/>
              </a:rPr>
              <a:t> </a:t>
            </a:r>
          </a:p>
        </p:txBody>
      </p:sp>
      <p:cxnSp>
        <p:nvCxnSpPr>
          <p:cNvPr id="28" name="Conector de Seta Reta 27">
            <a:extLst>
              <a:ext uri="{FF2B5EF4-FFF2-40B4-BE49-F238E27FC236}">
                <a16:creationId xmlns:a16="http://schemas.microsoft.com/office/drawing/2014/main" id="{18003E1E-F6DC-498E-A517-8B4EAFC8A18B}"/>
              </a:ext>
            </a:extLst>
          </p:cNvPr>
          <p:cNvCxnSpPr>
            <a:cxnSpLocks/>
            <a:stCxn id="25" idx="2"/>
            <a:endCxn id="26" idx="0"/>
          </p:cNvCxnSpPr>
          <p:nvPr/>
        </p:nvCxnSpPr>
        <p:spPr>
          <a:xfrm>
            <a:off x="4391980" y="1272394"/>
            <a:ext cx="0" cy="3365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CaixaDeTexto 29">
            <a:extLst>
              <a:ext uri="{FF2B5EF4-FFF2-40B4-BE49-F238E27FC236}">
                <a16:creationId xmlns:a16="http://schemas.microsoft.com/office/drawing/2014/main" id="{32D3942E-13FB-41E0-BB8B-E27312C5CADF}"/>
              </a:ext>
            </a:extLst>
          </p:cNvPr>
          <p:cNvSpPr txBox="1"/>
          <p:nvPr/>
        </p:nvSpPr>
        <p:spPr>
          <a:xfrm>
            <a:off x="3131840" y="2224465"/>
            <a:ext cx="252028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dirty="0" err="1">
                <a:latin typeface="Cambria" panose="02040503050406030204" pitchFamily="18" charset="0"/>
                <a:ea typeface="Cambria" panose="02040503050406030204" pitchFamily="18" charset="0"/>
              </a:rPr>
              <a:t>Computational</a:t>
            </a:r>
            <a:r>
              <a:rPr lang="pt-BR" dirty="0">
                <a:latin typeface="Cambria" panose="02040503050406030204" pitchFamily="18" charset="0"/>
                <a:ea typeface="Cambria" panose="02040503050406030204" pitchFamily="18" charset="0"/>
              </a:rPr>
              <a:t> </a:t>
            </a:r>
            <a:r>
              <a:rPr lang="pt-BR" dirty="0" err="1">
                <a:latin typeface="Cambria" panose="02040503050406030204" pitchFamily="18" charset="0"/>
                <a:ea typeface="Cambria" panose="02040503050406030204" pitchFamily="18" charset="0"/>
              </a:rPr>
              <a:t>Modeling</a:t>
            </a:r>
            <a:endParaRPr lang="pt-BR" dirty="0">
              <a:latin typeface="Cambria" panose="02040503050406030204" pitchFamily="18" charset="0"/>
              <a:ea typeface="Cambria" panose="02040503050406030204" pitchFamily="18" charset="0"/>
            </a:endParaRPr>
          </a:p>
        </p:txBody>
      </p:sp>
      <p:cxnSp>
        <p:nvCxnSpPr>
          <p:cNvPr id="31" name="Conector de Seta Reta 30">
            <a:extLst>
              <a:ext uri="{FF2B5EF4-FFF2-40B4-BE49-F238E27FC236}">
                <a16:creationId xmlns:a16="http://schemas.microsoft.com/office/drawing/2014/main" id="{5F0DCB6C-0308-4A78-99AB-AA4A16F91151}"/>
              </a:ext>
            </a:extLst>
          </p:cNvPr>
          <p:cNvCxnSpPr>
            <a:cxnSpLocks/>
            <a:stCxn id="26" idx="2"/>
            <a:endCxn id="30" idx="0"/>
          </p:cNvCxnSpPr>
          <p:nvPr/>
        </p:nvCxnSpPr>
        <p:spPr>
          <a:xfrm>
            <a:off x="4391980" y="1916688"/>
            <a:ext cx="0" cy="307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de Seta Reta 31">
            <a:extLst>
              <a:ext uri="{FF2B5EF4-FFF2-40B4-BE49-F238E27FC236}">
                <a16:creationId xmlns:a16="http://schemas.microsoft.com/office/drawing/2014/main" id="{CF6D0E6E-1DBE-4E52-9CF3-370E3C2B09D0}"/>
              </a:ext>
            </a:extLst>
          </p:cNvPr>
          <p:cNvCxnSpPr>
            <a:cxnSpLocks/>
            <a:stCxn id="30" idx="2"/>
            <a:endCxn id="41" idx="3"/>
          </p:cNvCxnSpPr>
          <p:nvPr/>
        </p:nvCxnSpPr>
        <p:spPr>
          <a:xfrm flipH="1">
            <a:off x="2967986" y="2532242"/>
            <a:ext cx="1423994" cy="625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CaixaDeTexto 40">
            <a:extLst>
              <a:ext uri="{FF2B5EF4-FFF2-40B4-BE49-F238E27FC236}">
                <a16:creationId xmlns:a16="http://schemas.microsoft.com/office/drawing/2014/main" id="{B92827F1-5049-46F6-8053-9F8ECD70F941}"/>
              </a:ext>
            </a:extLst>
          </p:cNvPr>
          <p:cNvSpPr txBox="1"/>
          <p:nvPr/>
        </p:nvSpPr>
        <p:spPr>
          <a:xfrm>
            <a:off x="725514" y="3003399"/>
            <a:ext cx="224247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dirty="0">
                <a:latin typeface="Cambria" panose="02040503050406030204" pitchFamily="18" charset="0"/>
                <a:ea typeface="Cambria" panose="02040503050406030204" pitchFamily="18" charset="0"/>
              </a:rPr>
              <a:t>HotSpot Health </a:t>
            </a:r>
            <a:r>
              <a:rPr lang="pt-BR" dirty="0" err="1">
                <a:latin typeface="Cambria" panose="02040503050406030204" pitchFamily="18" charset="0"/>
                <a:ea typeface="Cambria" panose="02040503050406030204" pitchFamily="18" charset="0"/>
              </a:rPr>
              <a:t>Physics</a:t>
            </a:r>
            <a:endParaRPr lang="pt-BR" dirty="0">
              <a:latin typeface="Cambria" panose="02040503050406030204" pitchFamily="18" charset="0"/>
              <a:ea typeface="Cambria" panose="02040503050406030204" pitchFamily="18" charset="0"/>
            </a:endParaRPr>
          </a:p>
        </p:txBody>
      </p:sp>
      <p:sp>
        <p:nvSpPr>
          <p:cNvPr id="42" name="CaixaDeTexto 41">
            <a:extLst>
              <a:ext uri="{FF2B5EF4-FFF2-40B4-BE49-F238E27FC236}">
                <a16:creationId xmlns:a16="http://schemas.microsoft.com/office/drawing/2014/main" id="{FD025864-0C66-4AD9-B86D-565914302390}"/>
              </a:ext>
            </a:extLst>
          </p:cNvPr>
          <p:cNvSpPr txBox="1"/>
          <p:nvPr/>
        </p:nvSpPr>
        <p:spPr>
          <a:xfrm>
            <a:off x="5815976" y="2944718"/>
            <a:ext cx="148127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dirty="0">
                <a:latin typeface="Cambria" panose="02040503050406030204" pitchFamily="18" charset="0"/>
                <a:ea typeface="Cambria" panose="02040503050406030204" pitchFamily="18" charset="0"/>
              </a:rPr>
              <a:t>ANSYS 2021 R1</a:t>
            </a:r>
          </a:p>
        </p:txBody>
      </p:sp>
      <p:sp>
        <p:nvSpPr>
          <p:cNvPr id="44" name="CaixaDeTexto 43">
            <a:extLst>
              <a:ext uri="{FF2B5EF4-FFF2-40B4-BE49-F238E27FC236}">
                <a16:creationId xmlns:a16="http://schemas.microsoft.com/office/drawing/2014/main" id="{CB132593-C4A4-4CEA-A598-1ACD9A98300A}"/>
              </a:ext>
            </a:extLst>
          </p:cNvPr>
          <p:cNvSpPr txBox="1"/>
          <p:nvPr/>
        </p:nvSpPr>
        <p:spPr>
          <a:xfrm>
            <a:off x="3131840" y="4250447"/>
            <a:ext cx="2520280" cy="3231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500" dirty="0" err="1">
                <a:latin typeface="Cambria" panose="02040503050406030204" pitchFamily="18" charset="0"/>
                <a:ea typeface="Cambria" panose="02040503050406030204" pitchFamily="18" charset="0"/>
              </a:rPr>
              <a:t>Equivalent</a:t>
            </a:r>
            <a:r>
              <a:rPr lang="pt-BR" sz="1500" dirty="0">
                <a:latin typeface="Cambria" panose="02040503050406030204" pitchFamily="18" charset="0"/>
                <a:ea typeface="Cambria" panose="02040503050406030204" pitchFamily="18" charset="0"/>
              </a:rPr>
              <a:t> Dose, TEDE, (</a:t>
            </a:r>
            <a:r>
              <a:rPr lang="pt-BR" sz="1500" dirty="0" err="1">
                <a:latin typeface="Cambria" panose="02040503050406030204" pitchFamily="18" charset="0"/>
                <a:ea typeface="Cambria" panose="02040503050406030204" pitchFamily="18" charset="0"/>
              </a:rPr>
              <a:t>Sv</a:t>
            </a:r>
            <a:r>
              <a:rPr lang="pt-BR" sz="1500" dirty="0">
                <a:latin typeface="Cambria" panose="02040503050406030204" pitchFamily="18" charset="0"/>
                <a:ea typeface="Cambria" panose="02040503050406030204" pitchFamily="18" charset="0"/>
              </a:rPr>
              <a:t>)</a:t>
            </a:r>
          </a:p>
        </p:txBody>
      </p:sp>
      <p:sp>
        <p:nvSpPr>
          <p:cNvPr id="46" name="CaixaDeTexto 45">
            <a:extLst>
              <a:ext uri="{FF2B5EF4-FFF2-40B4-BE49-F238E27FC236}">
                <a16:creationId xmlns:a16="http://schemas.microsoft.com/office/drawing/2014/main" id="{F904E7F0-E32F-4907-BED4-7FB6F0A6A0BE}"/>
              </a:ext>
            </a:extLst>
          </p:cNvPr>
          <p:cNvSpPr txBox="1"/>
          <p:nvPr/>
        </p:nvSpPr>
        <p:spPr>
          <a:xfrm>
            <a:off x="6443599" y="4274844"/>
            <a:ext cx="2247677" cy="482120"/>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marR="0" lvl="0" algn="l" rtl="0">
              <a:lnSpc>
                <a:spcPct val="100000"/>
              </a:lnSpc>
              <a:spcBef>
                <a:spcPts val="0"/>
              </a:spcBef>
              <a:spcAft>
                <a:spcPts val="0"/>
              </a:spcAft>
            </a:defPPr>
            <a:lvl1pPr algn="just">
              <a:lnSpc>
                <a:spcPct val="150000"/>
              </a:lnSpc>
              <a:defRPr sz="900" b="1">
                <a:latin typeface="Cambria Math" panose="02040503050406030204" pitchFamily="18" charset="0"/>
                <a:ea typeface="Cambria Math" panose="02040503050406030204" pitchFamily="18" charset="0"/>
              </a:defRPr>
            </a:lvl1pPr>
            <a:lvl4pPr marL="268288" indent="-179388" algn="just">
              <a:lnSpc>
                <a:spcPct val="150000"/>
              </a:lnSpc>
              <a:buFont typeface="Wingdings" panose="05000000000000000000" pitchFamily="2" charset="2"/>
              <a:buChar char="ü"/>
              <a:tabLst>
                <a:tab pos="268288" algn="l"/>
              </a:tabLst>
              <a:defRPr sz="900">
                <a:latin typeface="Cambria Math" panose="02040503050406030204" pitchFamily="18" charset="0"/>
                <a:ea typeface="Cambria Math" panose="02040503050406030204" pitchFamily="18" charset="0"/>
              </a:defRPr>
            </a:lvl4pPr>
          </a:lstStyle>
          <a:p>
            <a:r>
              <a:rPr lang="pt-BR" dirty="0" err="1"/>
              <a:t>Conversion</a:t>
            </a:r>
            <a:r>
              <a:rPr lang="pt-BR" dirty="0"/>
              <a:t> </a:t>
            </a:r>
            <a:r>
              <a:rPr lang="pt-BR" dirty="0" err="1"/>
              <a:t>factors</a:t>
            </a:r>
            <a:r>
              <a:rPr lang="pt-BR" dirty="0"/>
              <a:t> (</a:t>
            </a:r>
            <a:r>
              <a:rPr lang="pt-BR" dirty="0" err="1"/>
              <a:t>concentration</a:t>
            </a:r>
            <a:r>
              <a:rPr lang="pt-BR" dirty="0"/>
              <a:t> </a:t>
            </a:r>
            <a:r>
              <a:rPr lang="pt-BR" dirty="0" err="1"/>
              <a:t>to</a:t>
            </a:r>
            <a:r>
              <a:rPr lang="pt-BR" dirty="0"/>
              <a:t> dose)</a:t>
            </a:r>
          </a:p>
          <a:p>
            <a:pPr algn="ctr"/>
            <a:r>
              <a:rPr lang="pt-BR" dirty="0"/>
              <a:t># Federal </a:t>
            </a:r>
            <a:r>
              <a:rPr lang="pt-BR" dirty="0" err="1"/>
              <a:t>Guidance</a:t>
            </a:r>
            <a:r>
              <a:rPr lang="pt-BR" dirty="0"/>
              <a:t> </a:t>
            </a:r>
            <a:r>
              <a:rPr lang="pt-BR" dirty="0" err="1"/>
              <a:t>Report</a:t>
            </a:r>
            <a:r>
              <a:rPr lang="pt-BR" dirty="0"/>
              <a:t> 11</a:t>
            </a:r>
          </a:p>
        </p:txBody>
      </p:sp>
      <p:sp>
        <p:nvSpPr>
          <p:cNvPr id="59" name="CaixaDeTexto 58">
            <a:extLst>
              <a:ext uri="{FF2B5EF4-FFF2-40B4-BE49-F238E27FC236}">
                <a16:creationId xmlns:a16="http://schemas.microsoft.com/office/drawing/2014/main" id="{0C4F567C-7365-4417-9459-B24C1E6BBBF3}"/>
              </a:ext>
            </a:extLst>
          </p:cNvPr>
          <p:cNvSpPr txBox="1"/>
          <p:nvPr/>
        </p:nvSpPr>
        <p:spPr>
          <a:xfrm>
            <a:off x="3131840" y="3566018"/>
            <a:ext cx="2520280" cy="2923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300" dirty="0">
                <a:latin typeface="Cambria" panose="02040503050406030204" pitchFamily="18" charset="0"/>
                <a:ea typeface="Cambria" panose="02040503050406030204" pitchFamily="18" charset="0"/>
              </a:rPr>
              <a:t>Cs-137 </a:t>
            </a:r>
            <a:r>
              <a:rPr lang="pt-BR" sz="1300" dirty="0" err="1">
                <a:latin typeface="Cambria" panose="02040503050406030204" pitchFamily="18" charset="0"/>
                <a:ea typeface="Cambria" panose="02040503050406030204" pitchFamily="18" charset="0"/>
              </a:rPr>
              <a:t>Concentration</a:t>
            </a:r>
            <a:r>
              <a:rPr lang="pt-BR" sz="1300" dirty="0">
                <a:latin typeface="Cambria" panose="02040503050406030204" pitchFamily="18" charset="0"/>
                <a:ea typeface="Cambria" panose="02040503050406030204" pitchFamily="18" charset="0"/>
              </a:rPr>
              <a:t> (</a:t>
            </a:r>
            <a:r>
              <a:rPr lang="pt-BR" sz="1300" dirty="0" err="1">
                <a:latin typeface="Cambria" panose="02040503050406030204" pitchFamily="18" charset="0"/>
                <a:ea typeface="Cambria" panose="02040503050406030204" pitchFamily="18" charset="0"/>
              </a:rPr>
              <a:t>Bq</a:t>
            </a:r>
            <a:r>
              <a:rPr lang="pt-BR" sz="1300" dirty="0">
                <a:latin typeface="Cambria" panose="02040503050406030204" pitchFamily="18" charset="0"/>
                <a:ea typeface="Cambria" panose="02040503050406030204" pitchFamily="18" charset="0"/>
              </a:rPr>
              <a:t>/m³)</a:t>
            </a:r>
          </a:p>
        </p:txBody>
      </p:sp>
      <p:cxnSp>
        <p:nvCxnSpPr>
          <p:cNvPr id="60" name="Conector: Angulado 59">
            <a:extLst>
              <a:ext uri="{FF2B5EF4-FFF2-40B4-BE49-F238E27FC236}">
                <a16:creationId xmlns:a16="http://schemas.microsoft.com/office/drawing/2014/main" id="{DC3DF62D-AF85-4885-BA0F-FDFF63565EB0}"/>
              </a:ext>
            </a:extLst>
          </p:cNvPr>
          <p:cNvCxnSpPr>
            <a:cxnSpLocks/>
            <a:stCxn id="41" idx="2"/>
            <a:endCxn id="59" idx="1"/>
          </p:cNvCxnSpPr>
          <p:nvPr/>
        </p:nvCxnSpPr>
        <p:spPr>
          <a:xfrm rot="16200000" flipH="1">
            <a:off x="2288777" y="2869149"/>
            <a:ext cx="401036" cy="128509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1" name="Conector: Angulado 60">
            <a:extLst>
              <a:ext uri="{FF2B5EF4-FFF2-40B4-BE49-F238E27FC236}">
                <a16:creationId xmlns:a16="http://schemas.microsoft.com/office/drawing/2014/main" id="{4393DC54-A4B9-44CA-8228-9985E44E958B}"/>
              </a:ext>
            </a:extLst>
          </p:cNvPr>
          <p:cNvCxnSpPr>
            <a:cxnSpLocks/>
            <a:stCxn id="42" idx="2"/>
            <a:endCxn id="59" idx="3"/>
          </p:cNvCxnSpPr>
          <p:nvPr/>
        </p:nvCxnSpPr>
        <p:spPr>
          <a:xfrm rot="5400000">
            <a:off x="5874509" y="3030107"/>
            <a:ext cx="459717" cy="90449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4" name="Conector de Seta Reta 63">
            <a:extLst>
              <a:ext uri="{FF2B5EF4-FFF2-40B4-BE49-F238E27FC236}">
                <a16:creationId xmlns:a16="http://schemas.microsoft.com/office/drawing/2014/main" id="{A28F8362-68BB-45B7-8988-270B453EF1AD}"/>
              </a:ext>
            </a:extLst>
          </p:cNvPr>
          <p:cNvCxnSpPr>
            <a:cxnSpLocks/>
            <a:stCxn id="30" idx="2"/>
            <a:endCxn id="42" idx="1"/>
          </p:cNvCxnSpPr>
          <p:nvPr/>
        </p:nvCxnSpPr>
        <p:spPr>
          <a:xfrm>
            <a:off x="4391980" y="2532242"/>
            <a:ext cx="1423996" cy="566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Conector de Seta Reta 68">
            <a:extLst>
              <a:ext uri="{FF2B5EF4-FFF2-40B4-BE49-F238E27FC236}">
                <a16:creationId xmlns:a16="http://schemas.microsoft.com/office/drawing/2014/main" id="{6D7879DE-6478-4436-94FC-D31FDEE46CF9}"/>
              </a:ext>
            </a:extLst>
          </p:cNvPr>
          <p:cNvCxnSpPr>
            <a:cxnSpLocks/>
            <a:stCxn id="59" idx="2"/>
            <a:endCxn id="44" idx="0"/>
          </p:cNvCxnSpPr>
          <p:nvPr/>
        </p:nvCxnSpPr>
        <p:spPr>
          <a:xfrm>
            <a:off x="4391980" y="3858406"/>
            <a:ext cx="0" cy="392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Conector reto 77">
            <a:extLst>
              <a:ext uri="{FF2B5EF4-FFF2-40B4-BE49-F238E27FC236}">
                <a16:creationId xmlns:a16="http://schemas.microsoft.com/office/drawing/2014/main" id="{ABFCFF0F-220C-4360-9E6C-E749B55A037B}"/>
              </a:ext>
            </a:extLst>
          </p:cNvPr>
          <p:cNvCxnSpPr>
            <a:cxnSpLocks/>
            <a:stCxn id="44" idx="3"/>
            <a:endCxn id="46" idx="1"/>
          </p:cNvCxnSpPr>
          <p:nvPr/>
        </p:nvCxnSpPr>
        <p:spPr>
          <a:xfrm>
            <a:off x="5652120" y="4412030"/>
            <a:ext cx="791479" cy="103874"/>
          </a:xfrm>
          <a:prstGeom prst="line">
            <a:avLst/>
          </a:prstGeom>
        </p:spPr>
        <p:style>
          <a:lnRef idx="1">
            <a:schemeClr val="accent1"/>
          </a:lnRef>
          <a:fillRef idx="0">
            <a:schemeClr val="accent1"/>
          </a:fillRef>
          <a:effectRef idx="0">
            <a:schemeClr val="accent1"/>
          </a:effectRef>
          <a:fontRef idx="minor">
            <a:schemeClr val="tx1"/>
          </a:fontRef>
        </p:style>
      </p:cxnSp>
      <p:sp>
        <p:nvSpPr>
          <p:cNvPr id="89" name="CaixaDeTexto 88">
            <a:extLst>
              <a:ext uri="{FF2B5EF4-FFF2-40B4-BE49-F238E27FC236}">
                <a16:creationId xmlns:a16="http://schemas.microsoft.com/office/drawing/2014/main" id="{6D5E2AE2-7C6E-47FA-89F8-54E127B3A752}"/>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
        <p:nvSpPr>
          <p:cNvPr id="23" name="CaixaDeTexto 22">
            <a:extLst>
              <a:ext uri="{FF2B5EF4-FFF2-40B4-BE49-F238E27FC236}">
                <a16:creationId xmlns:a16="http://schemas.microsoft.com/office/drawing/2014/main" id="{6A834B5F-D6D7-49DE-955A-D145C2F3DDA4}"/>
              </a:ext>
            </a:extLst>
          </p:cNvPr>
          <p:cNvSpPr txBox="1"/>
          <p:nvPr/>
        </p:nvSpPr>
        <p:spPr>
          <a:xfrm>
            <a:off x="927921" y="2387084"/>
            <a:ext cx="1837659" cy="369332"/>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pt-BR" sz="900" b="1" dirty="0">
                <a:latin typeface="Cambria Math" panose="02040503050406030204" pitchFamily="18" charset="0"/>
                <a:ea typeface="Cambria Math" panose="02040503050406030204" pitchFamily="18" charset="0"/>
              </a:rPr>
              <a:t># </a:t>
            </a:r>
            <a:r>
              <a:rPr lang="pt-BR" sz="900" b="1" u="sng" dirty="0" err="1">
                <a:latin typeface="Cambria Math" panose="02040503050406030204" pitchFamily="18" charset="0"/>
                <a:ea typeface="Cambria Math" panose="02040503050406030204" pitchFamily="18" charset="0"/>
              </a:rPr>
              <a:t>Gaussian</a:t>
            </a:r>
            <a:r>
              <a:rPr lang="pt-BR" sz="900" b="1" u="sng" dirty="0">
                <a:latin typeface="Cambria Math" panose="02040503050406030204" pitchFamily="18" charset="0"/>
                <a:ea typeface="Cambria Math" panose="02040503050406030204" pitchFamily="18" charset="0"/>
              </a:rPr>
              <a:t> Approach</a:t>
            </a:r>
            <a:r>
              <a:rPr lang="pt-BR" sz="900" b="1" dirty="0">
                <a:latin typeface="Cambria Math" panose="02040503050406030204" pitchFamily="18" charset="0"/>
                <a:ea typeface="Cambria Math" panose="02040503050406030204" pitchFamily="18" charset="0"/>
              </a:rPr>
              <a:t>:</a:t>
            </a:r>
          </a:p>
          <a:p>
            <a:pPr marL="171450" lvl="1" indent="-171450" algn="ctr">
              <a:buFont typeface="Wingdings" panose="05000000000000000000" pitchFamily="2" charset="2"/>
              <a:buChar char="ü"/>
            </a:pPr>
            <a:r>
              <a:rPr lang="pt-BR" sz="900" dirty="0" err="1">
                <a:latin typeface="Cambria Math" panose="02040503050406030204" pitchFamily="18" charset="0"/>
                <a:ea typeface="Cambria Math" panose="02040503050406030204" pitchFamily="18" charset="0"/>
              </a:rPr>
              <a:t>Advection-diffusion</a:t>
            </a:r>
            <a:r>
              <a:rPr lang="pt-BR" sz="900" dirty="0">
                <a:latin typeface="Cambria Math" panose="02040503050406030204" pitchFamily="18" charset="0"/>
                <a:ea typeface="Cambria Math" panose="02040503050406030204" pitchFamily="18" charset="0"/>
              </a:rPr>
              <a:t> </a:t>
            </a:r>
            <a:r>
              <a:rPr lang="pt-BR" sz="900" dirty="0" err="1">
                <a:latin typeface="Cambria Math" panose="02040503050406030204" pitchFamily="18" charset="0"/>
                <a:ea typeface="Cambria Math" panose="02040503050406030204" pitchFamily="18" charset="0"/>
              </a:rPr>
              <a:t>equation</a:t>
            </a:r>
            <a:endParaRPr lang="pt-BR" sz="900" dirty="0">
              <a:latin typeface="Cambria Math" panose="02040503050406030204" pitchFamily="18" charset="0"/>
              <a:ea typeface="Cambria Math" panose="02040503050406030204" pitchFamily="18" charset="0"/>
            </a:endParaRPr>
          </a:p>
        </p:txBody>
      </p:sp>
      <p:sp>
        <p:nvSpPr>
          <p:cNvPr id="27" name="CaixaDeTexto 26">
            <a:extLst>
              <a:ext uri="{FF2B5EF4-FFF2-40B4-BE49-F238E27FC236}">
                <a16:creationId xmlns:a16="http://schemas.microsoft.com/office/drawing/2014/main" id="{A1708F30-66C9-4DAD-9D8C-7452343EF62C}"/>
              </a:ext>
            </a:extLst>
          </p:cNvPr>
          <p:cNvSpPr txBox="1"/>
          <p:nvPr/>
        </p:nvSpPr>
        <p:spPr>
          <a:xfrm>
            <a:off x="6930619" y="1352839"/>
            <a:ext cx="2109302" cy="1313116"/>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pt-BR" sz="900" b="1" dirty="0">
                <a:latin typeface="Cambria Math" panose="02040503050406030204" pitchFamily="18" charset="0"/>
                <a:ea typeface="Cambria Math" panose="02040503050406030204" pitchFamily="18" charset="0"/>
              </a:rPr>
              <a:t>#</a:t>
            </a:r>
            <a:r>
              <a:rPr lang="pt-BR" sz="900" b="1" u="sng" dirty="0">
                <a:latin typeface="Cambria Math" panose="02040503050406030204" pitchFamily="18" charset="0"/>
                <a:ea typeface="Cambria Math" panose="02040503050406030204" pitchFamily="18" charset="0"/>
              </a:rPr>
              <a:t>Computational </a:t>
            </a:r>
            <a:r>
              <a:rPr lang="pt-BR" sz="900" b="1" u="sng" dirty="0" err="1">
                <a:latin typeface="Cambria Math" panose="02040503050406030204" pitchFamily="18" charset="0"/>
                <a:ea typeface="Cambria Math" panose="02040503050406030204" pitchFamily="18" charset="0"/>
              </a:rPr>
              <a:t>Fluid</a:t>
            </a:r>
            <a:r>
              <a:rPr lang="pt-BR" sz="900" b="1" u="sng" dirty="0">
                <a:latin typeface="Cambria Math" panose="02040503050406030204" pitchFamily="18" charset="0"/>
                <a:ea typeface="Cambria Math" panose="02040503050406030204" pitchFamily="18" charset="0"/>
              </a:rPr>
              <a:t> Dynamics:</a:t>
            </a:r>
          </a:p>
          <a:p>
            <a:pPr marL="171450" indent="-171450" algn="just">
              <a:lnSpc>
                <a:spcPct val="150000"/>
              </a:lnSpc>
              <a:buFont typeface="Arial" panose="020B0604020202020204" pitchFamily="34" charset="0"/>
              <a:buChar char="•"/>
            </a:pPr>
            <a:r>
              <a:rPr lang="pt-BR" sz="900" b="1" dirty="0">
                <a:latin typeface="Cambria Math" panose="02040503050406030204" pitchFamily="18" charset="0"/>
                <a:ea typeface="Cambria Math" panose="02040503050406030204" pitchFamily="18" charset="0"/>
              </a:rPr>
              <a:t>RANS Model:</a:t>
            </a:r>
          </a:p>
          <a:p>
            <a:pPr marL="268288" lvl="3" indent="-179388" algn="just">
              <a:lnSpc>
                <a:spcPct val="150000"/>
              </a:lnSpc>
              <a:buFont typeface="Wingdings" panose="05000000000000000000" pitchFamily="2" charset="2"/>
              <a:buChar char="ü"/>
              <a:tabLst>
                <a:tab pos="268288" algn="l"/>
              </a:tabLst>
            </a:pPr>
            <a:r>
              <a:rPr lang="pt-BR" sz="900" dirty="0" err="1">
                <a:latin typeface="Cambria Math" panose="02040503050406030204" pitchFamily="18" charset="0"/>
                <a:ea typeface="Cambria Math" panose="02040503050406030204" pitchFamily="18" charset="0"/>
              </a:rPr>
              <a:t>Continuity</a:t>
            </a:r>
            <a:r>
              <a:rPr lang="pt-BR" sz="900" dirty="0">
                <a:latin typeface="Cambria Math" panose="02040503050406030204" pitchFamily="18" charset="0"/>
                <a:ea typeface="Cambria Math" panose="02040503050406030204" pitchFamily="18" charset="0"/>
              </a:rPr>
              <a:t> </a:t>
            </a:r>
            <a:r>
              <a:rPr lang="pt-BR" sz="900" dirty="0" err="1">
                <a:latin typeface="Cambria Math" panose="02040503050406030204" pitchFamily="18" charset="0"/>
                <a:ea typeface="Cambria Math" panose="02040503050406030204" pitchFamily="18" charset="0"/>
              </a:rPr>
              <a:t>Equation</a:t>
            </a:r>
            <a:r>
              <a:rPr lang="pt-BR" sz="900" dirty="0">
                <a:latin typeface="Cambria Math" panose="02040503050406030204" pitchFamily="18" charset="0"/>
                <a:ea typeface="Cambria Math" panose="02040503050406030204" pitchFamily="18" charset="0"/>
              </a:rPr>
              <a:t>;</a:t>
            </a:r>
          </a:p>
          <a:p>
            <a:pPr marL="268288" lvl="3" indent="-179388" algn="just">
              <a:lnSpc>
                <a:spcPct val="150000"/>
              </a:lnSpc>
              <a:buFont typeface="Wingdings" panose="05000000000000000000" pitchFamily="2" charset="2"/>
              <a:buChar char="ü"/>
              <a:tabLst>
                <a:tab pos="268288" algn="l"/>
              </a:tabLst>
            </a:pPr>
            <a:r>
              <a:rPr lang="pt-BR" sz="900" dirty="0" err="1">
                <a:latin typeface="Cambria Math" panose="02040503050406030204" pitchFamily="18" charset="0"/>
                <a:ea typeface="Cambria Math" panose="02040503050406030204" pitchFamily="18" charset="0"/>
              </a:rPr>
              <a:t>Moviment</a:t>
            </a:r>
            <a:r>
              <a:rPr lang="pt-BR" sz="900" dirty="0">
                <a:latin typeface="Cambria Math" panose="02040503050406030204" pitchFamily="18" charset="0"/>
                <a:ea typeface="Cambria Math" panose="02040503050406030204" pitchFamily="18" charset="0"/>
              </a:rPr>
              <a:t> </a:t>
            </a:r>
            <a:r>
              <a:rPr lang="pt-BR" sz="900" dirty="0" err="1">
                <a:latin typeface="Cambria Math" panose="02040503050406030204" pitchFamily="18" charset="0"/>
                <a:ea typeface="Cambria Math" panose="02040503050406030204" pitchFamily="18" charset="0"/>
              </a:rPr>
              <a:t>Equation</a:t>
            </a:r>
            <a:r>
              <a:rPr lang="pt-BR" sz="900" dirty="0">
                <a:latin typeface="Cambria Math" panose="02040503050406030204" pitchFamily="18" charset="0"/>
                <a:ea typeface="Cambria Math" panose="02040503050406030204" pitchFamily="18" charset="0"/>
              </a:rPr>
              <a:t>;</a:t>
            </a:r>
          </a:p>
          <a:p>
            <a:pPr marL="268288" lvl="3" indent="-179388" algn="just">
              <a:lnSpc>
                <a:spcPct val="150000"/>
              </a:lnSpc>
              <a:buFont typeface="Wingdings" panose="05000000000000000000" pitchFamily="2" charset="2"/>
              <a:buChar char="ü"/>
              <a:tabLst>
                <a:tab pos="268288" algn="l"/>
              </a:tabLst>
            </a:pPr>
            <a:r>
              <a:rPr lang="pt-BR" sz="900" dirty="0" err="1">
                <a:latin typeface="Cambria Math" panose="02040503050406030204" pitchFamily="18" charset="0"/>
                <a:ea typeface="Cambria Math" panose="02040503050406030204" pitchFamily="18" charset="0"/>
              </a:rPr>
              <a:t>Advection-diffusion</a:t>
            </a:r>
            <a:r>
              <a:rPr lang="pt-BR" sz="900" dirty="0">
                <a:latin typeface="Cambria Math" panose="02040503050406030204" pitchFamily="18" charset="0"/>
                <a:ea typeface="Cambria Math" panose="02040503050406030204" pitchFamily="18" charset="0"/>
              </a:rPr>
              <a:t> </a:t>
            </a:r>
            <a:r>
              <a:rPr lang="pt-BR" sz="900" dirty="0" err="1">
                <a:latin typeface="Cambria Math" panose="02040503050406030204" pitchFamily="18" charset="0"/>
                <a:ea typeface="Cambria Math" panose="02040503050406030204" pitchFamily="18" charset="0"/>
              </a:rPr>
              <a:t>Equation</a:t>
            </a:r>
            <a:r>
              <a:rPr lang="pt-BR" sz="900" dirty="0">
                <a:latin typeface="Cambria Math" panose="02040503050406030204" pitchFamily="18" charset="0"/>
                <a:ea typeface="Cambria Math" panose="02040503050406030204" pitchFamily="18" charset="0"/>
              </a:rPr>
              <a:t>.</a:t>
            </a:r>
          </a:p>
          <a:p>
            <a:pPr marL="171450" indent="-171450" algn="just">
              <a:lnSpc>
                <a:spcPct val="150000"/>
              </a:lnSpc>
              <a:buFont typeface="Arial" panose="020B0604020202020204" pitchFamily="34" charset="0"/>
              <a:buChar char="•"/>
            </a:pPr>
            <a:r>
              <a:rPr lang="pt-BR" sz="900" b="1" dirty="0">
                <a:latin typeface="Cambria Math" panose="02040503050406030204" pitchFamily="18" charset="0"/>
                <a:ea typeface="Cambria Math" panose="02040503050406030204" pitchFamily="18" charset="0"/>
              </a:rPr>
              <a:t> k-ε </a:t>
            </a:r>
            <a:r>
              <a:rPr lang="pt-BR" sz="900" b="1" dirty="0" err="1">
                <a:latin typeface="Cambria Math" panose="02040503050406030204" pitchFamily="18" charset="0"/>
                <a:ea typeface="Cambria Math" panose="02040503050406030204" pitchFamily="18" charset="0"/>
              </a:rPr>
              <a:t>Turbulence</a:t>
            </a:r>
            <a:r>
              <a:rPr lang="pt-BR" sz="900" b="1" dirty="0">
                <a:latin typeface="Cambria Math" panose="02040503050406030204" pitchFamily="18" charset="0"/>
                <a:ea typeface="Cambria Math" panose="02040503050406030204" pitchFamily="18" charset="0"/>
              </a:rPr>
              <a:t> Model </a:t>
            </a:r>
          </a:p>
        </p:txBody>
      </p:sp>
      <p:cxnSp>
        <p:nvCxnSpPr>
          <p:cNvPr id="5" name="Conector: Angulado 4">
            <a:extLst>
              <a:ext uri="{FF2B5EF4-FFF2-40B4-BE49-F238E27FC236}">
                <a16:creationId xmlns:a16="http://schemas.microsoft.com/office/drawing/2014/main" id="{CBD94D19-6AC4-437A-B797-CEE9C84411B8}"/>
              </a:ext>
            </a:extLst>
          </p:cNvPr>
          <p:cNvCxnSpPr>
            <a:cxnSpLocks/>
            <a:stCxn id="42" idx="0"/>
            <a:endCxn id="27" idx="1"/>
          </p:cNvCxnSpPr>
          <p:nvPr/>
        </p:nvCxnSpPr>
        <p:spPr>
          <a:xfrm rot="5400000" flipH="1" flipV="1">
            <a:off x="6275956" y="2290055"/>
            <a:ext cx="935321" cy="3740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a:extLst>
              <a:ext uri="{FF2B5EF4-FFF2-40B4-BE49-F238E27FC236}">
                <a16:creationId xmlns:a16="http://schemas.microsoft.com/office/drawing/2014/main" id="{A0320707-2BD8-48C1-B9E4-58856C1C9AF6}"/>
              </a:ext>
            </a:extLst>
          </p:cNvPr>
          <p:cNvCxnSpPr>
            <a:cxnSpLocks/>
            <a:stCxn id="41" idx="0"/>
            <a:endCxn id="23" idx="2"/>
          </p:cNvCxnSpPr>
          <p:nvPr/>
        </p:nvCxnSpPr>
        <p:spPr>
          <a:xfrm flipV="1">
            <a:off x="1846750" y="2756416"/>
            <a:ext cx="1" cy="246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61596101-28C6-48CE-86EE-422635E0B03E}"/>
              </a:ext>
            </a:extLst>
          </p:cNvPr>
          <p:cNvSpPr txBox="1"/>
          <p:nvPr/>
        </p:nvSpPr>
        <p:spPr>
          <a:xfrm>
            <a:off x="529730" y="1572346"/>
            <a:ext cx="2246641" cy="369332"/>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900" b="1" dirty="0" err="1">
                <a:latin typeface="Cambria Math" panose="02040503050406030204" pitchFamily="18" charset="0"/>
                <a:ea typeface="Cambria Math" panose="02040503050406030204" pitchFamily="18" charset="0"/>
              </a:rPr>
              <a:t>Multiphase</a:t>
            </a:r>
            <a:r>
              <a:rPr lang="pt-BR" sz="900" b="1" dirty="0">
                <a:latin typeface="Cambria Math" panose="02040503050406030204" pitchFamily="18" charset="0"/>
                <a:ea typeface="Cambria Math" panose="02040503050406030204" pitchFamily="18" charset="0"/>
              </a:rPr>
              <a:t> </a:t>
            </a:r>
            <a:r>
              <a:rPr lang="pt-BR" sz="900" b="1" dirty="0" err="1">
                <a:latin typeface="Cambria Math" panose="02040503050406030204" pitchFamily="18" charset="0"/>
                <a:ea typeface="Cambria Math" panose="02040503050406030204" pitchFamily="18" charset="0"/>
              </a:rPr>
              <a:t>flow</a:t>
            </a:r>
            <a:endParaRPr lang="pt-BR" sz="900" b="1" dirty="0">
              <a:latin typeface="Cambria Math" panose="02040503050406030204" pitchFamily="18" charset="0"/>
              <a:ea typeface="Cambria Math" panose="02040503050406030204" pitchFamily="18" charset="0"/>
            </a:endParaRPr>
          </a:p>
          <a:p>
            <a:pPr algn="ctr"/>
            <a:r>
              <a:rPr lang="pt-BR" sz="900" b="1" dirty="0">
                <a:latin typeface="Cambria Math" panose="02040503050406030204" pitchFamily="18" charset="0"/>
                <a:ea typeface="Cambria Math" panose="02040503050406030204" pitchFamily="18" charset="0"/>
              </a:rPr>
              <a:t>(</a:t>
            </a:r>
            <a:r>
              <a:rPr lang="pt-BR" sz="900" b="1" dirty="0" err="1">
                <a:latin typeface="Cambria Math" panose="02040503050406030204" pitchFamily="18" charset="0"/>
                <a:ea typeface="Cambria Math" panose="02040503050406030204" pitchFamily="18" charset="0"/>
              </a:rPr>
              <a:t>atmospheric</a:t>
            </a:r>
            <a:r>
              <a:rPr lang="pt-BR" sz="900" b="1" dirty="0">
                <a:latin typeface="Cambria Math" panose="02040503050406030204" pitchFamily="18" charset="0"/>
                <a:ea typeface="Cambria Math" panose="02040503050406030204" pitchFamily="18" charset="0"/>
              </a:rPr>
              <a:t> </a:t>
            </a:r>
            <a:r>
              <a:rPr lang="pt-BR" sz="900" b="1" dirty="0" err="1">
                <a:latin typeface="Cambria Math" panose="02040503050406030204" pitchFamily="18" charset="0"/>
                <a:ea typeface="Cambria Math" panose="02040503050406030204" pitchFamily="18" charset="0"/>
              </a:rPr>
              <a:t>air</a:t>
            </a:r>
            <a:r>
              <a:rPr lang="pt-BR" sz="900" b="1" dirty="0">
                <a:latin typeface="Cambria Math" panose="02040503050406030204" pitchFamily="18" charset="0"/>
                <a:ea typeface="Cambria Math" panose="02040503050406030204" pitchFamily="18" charset="0"/>
              </a:rPr>
              <a:t> + Cs-137 </a:t>
            </a:r>
            <a:r>
              <a:rPr lang="pt-BR" sz="900" b="1" dirty="0" err="1">
                <a:latin typeface="Cambria Math" panose="02040503050406030204" pitchFamily="18" charset="0"/>
                <a:ea typeface="Cambria Math" panose="02040503050406030204" pitchFamily="18" charset="0"/>
              </a:rPr>
              <a:t>particulate</a:t>
            </a:r>
            <a:r>
              <a:rPr lang="pt-BR" sz="900" b="1" dirty="0">
                <a:latin typeface="Cambria Math" panose="02040503050406030204" pitchFamily="18" charset="0"/>
                <a:ea typeface="Cambria Math" panose="02040503050406030204" pitchFamily="18" charset="0"/>
              </a:rPr>
              <a:t>)</a:t>
            </a:r>
          </a:p>
        </p:txBody>
      </p:sp>
      <p:cxnSp>
        <p:nvCxnSpPr>
          <p:cNvPr id="36" name="Conector de Seta Reta 35">
            <a:extLst>
              <a:ext uri="{FF2B5EF4-FFF2-40B4-BE49-F238E27FC236}">
                <a16:creationId xmlns:a16="http://schemas.microsoft.com/office/drawing/2014/main" id="{60A52526-1BD9-459D-A318-1F1981D2DD10}"/>
              </a:ext>
            </a:extLst>
          </p:cNvPr>
          <p:cNvCxnSpPr>
            <a:cxnSpLocks/>
            <a:stCxn id="26" idx="1"/>
            <a:endCxn id="35" idx="3"/>
          </p:cNvCxnSpPr>
          <p:nvPr/>
        </p:nvCxnSpPr>
        <p:spPr>
          <a:xfrm flipH="1" flipV="1">
            <a:off x="2776371" y="1757012"/>
            <a:ext cx="355469" cy="5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700" dirty="0">
                <a:solidFill>
                  <a:schemeClr val="dk1"/>
                </a:solidFill>
                <a:latin typeface="Arial"/>
                <a:ea typeface="Arial"/>
                <a:cs typeface="Arial"/>
                <a:sym typeface="Arial"/>
              </a:rPr>
              <a:t>P2.4-274</a:t>
            </a:r>
            <a:endParaRPr sz="700" dirty="0">
              <a:solidFill>
                <a:schemeClr val="dk1"/>
              </a:solidFill>
              <a:latin typeface="Arial"/>
              <a:ea typeface="Arial"/>
              <a:cs typeface="Arial"/>
              <a:sym typeface="Arial"/>
            </a:endParaRPr>
          </a:p>
        </p:txBody>
      </p:sp>
      <p:sp>
        <p:nvSpPr>
          <p:cNvPr id="118" name="Google Shape;118;p19"/>
          <p:cNvSpPr txBox="1"/>
          <p:nvPr/>
        </p:nvSpPr>
        <p:spPr>
          <a:xfrm rot="-5400000">
            <a:off x="-1692005" y="2489829"/>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latin typeface="Arial"/>
                <a:ea typeface="Arial"/>
                <a:cs typeface="Arial"/>
                <a:sym typeface="Arial"/>
              </a:rPr>
              <a:t>METHODS</a:t>
            </a:r>
            <a:endParaRPr dirty="0"/>
          </a:p>
        </p:txBody>
      </p:sp>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70EDD52F-E004-4F14-9AD4-69A8BF5C793D}"/>
                  </a:ext>
                </a:extLst>
              </p:cNvPr>
              <p:cNvSpPr txBox="1"/>
              <p:nvPr/>
            </p:nvSpPr>
            <p:spPr>
              <a:xfrm>
                <a:off x="3231248" y="954632"/>
                <a:ext cx="230425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ambria Math" panose="02040503050406030204" pitchFamily="18" charset="0"/>
                    <a:ea typeface="Cambria Math" panose="02040503050406030204" pitchFamily="18" charset="0"/>
                  </a:rPr>
                  <a:t>Dose at a point of interest (i):</a:t>
                </a:r>
                <a14:m>
                  <m:oMath xmlns:m="http://schemas.openxmlformats.org/officeDocument/2006/math">
                    <m:r>
                      <a:rPr lang="pt-BR" b="0" i="0" smtClean="0">
                        <a:latin typeface="Cambria Math" panose="02040503050406030204" pitchFamily="18" charset="0"/>
                        <a:ea typeface="Cambria Math" panose="02040503050406030204" pitchFamily="18" charset="0"/>
                      </a:rPr>
                      <m:t> </m:t>
                    </m:r>
                    <m:sSub>
                      <m:sSubPr>
                        <m:ctrlPr>
                          <a:rPr lang="pt-BR" i="1">
                            <a:latin typeface="Cambria Math" panose="02040503050406030204" pitchFamily="18" charset="0"/>
                            <a:ea typeface="Cambria Math" panose="02040503050406030204" pitchFamily="18" charset="0"/>
                          </a:rPr>
                        </m:ctrlPr>
                      </m:sSubPr>
                      <m:e>
                        <m:r>
                          <a:rPr lang="pt-BR">
                            <a:latin typeface="Cambria Math" panose="02040503050406030204" pitchFamily="18" charset="0"/>
                            <a:ea typeface="Cambria Math" panose="02040503050406030204" pitchFamily="18" charset="0"/>
                          </a:rPr>
                          <m:t>𝑇𝐸𝐷𝐸</m:t>
                        </m:r>
                      </m:e>
                      <m:sub>
                        <m:r>
                          <a:rPr lang="pt-BR">
                            <a:latin typeface="Cambria Math" panose="02040503050406030204" pitchFamily="18" charset="0"/>
                            <a:ea typeface="Cambria Math" panose="02040503050406030204" pitchFamily="18" charset="0"/>
                          </a:rPr>
                          <m:t>𝑖</m:t>
                        </m:r>
                      </m:sub>
                    </m:sSub>
                  </m:oMath>
                </a14:m>
                <a:r>
                  <a:rPr lang="pt-BR" dirty="0">
                    <a:latin typeface="Cambria Math" panose="02040503050406030204" pitchFamily="18" charset="0"/>
                    <a:ea typeface="Cambria Math" panose="02040503050406030204" pitchFamily="18" charset="0"/>
                  </a:rPr>
                  <a:t> </a:t>
                </a:r>
              </a:p>
            </p:txBody>
          </p:sp>
        </mc:Choice>
        <mc:Fallback xmlns="">
          <p:sp>
            <p:nvSpPr>
              <p:cNvPr id="23" name="CaixaDeTexto 22">
                <a:extLst>
                  <a:ext uri="{FF2B5EF4-FFF2-40B4-BE49-F238E27FC236}">
                    <a16:creationId xmlns:a16="http://schemas.microsoft.com/office/drawing/2014/main" id="{70EDD52F-E004-4F14-9AD4-69A8BF5C793D}"/>
                  </a:ext>
                </a:extLst>
              </p:cNvPr>
              <p:cNvSpPr txBox="1">
                <a:spLocks noRot="1" noChangeAspect="1" noMove="1" noResize="1" noEditPoints="1" noAdjustHandles="1" noChangeArrowheads="1" noChangeShapeType="1" noTextEdit="1"/>
              </p:cNvSpPr>
              <p:nvPr/>
            </p:nvSpPr>
            <p:spPr>
              <a:xfrm>
                <a:off x="3231248" y="954632"/>
                <a:ext cx="2304256" cy="523220"/>
              </a:xfrm>
              <a:prstGeom prst="rect">
                <a:avLst/>
              </a:prstGeom>
              <a:blipFill>
                <a:blip r:embed="rId3"/>
                <a:stretch>
                  <a:fillRect t="-1124" b="-786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479C7BE9-E9CD-4ECE-B772-EA958B50540A}"/>
                  </a:ext>
                </a:extLst>
              </p:cNvPr>
              <p:cNvSpPr txBox="1"/>
              <p:nvPr/>
            </p:nvSpPr>
            <p:spPr>
              <a:xfrm>
                <a:off x="561841" y="952510"/>
                <a:ext cx="2122311" cy="507831"/>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 b="1" dirty="0">
                    <a:latin typeface="Cambria Math" panose="02040503050406030204" pitchFamily="18" charset="0"/>
                    <a:ea typeface="Cambria Math" panose="02040503050406030204" pitchFamily="18" charset="0"/>
                  </a:rPr>
                  <a:t>Point of interest "i" is the possible place for shelter, from coordinates:</a:t>
                </a:r>
              </a:p>
              <a:p>
                <a:pPr algn="ctr"/>
                <a14:m>
                  <m:oMathPara xmlns:m="http://schemas.openxmlformats.org/officeDocument/2006/math">
                    <m:oMathParaPr>
                      <m:jc m:val="centerGroup"/>
                    </m:oMathParaPr>
                    <m:oMath xmlns:m="http://schemas.openxmlformats.org/officeDocument/2006/math">
                      <m:r>
                        <a:rPr lang="pt-BR" sz="900" b="0" dirty="0" smtClean="0">
                          <a:latin typeface="Cambria Math" panose="02040503050406030204" pitchFamily="18" charset="0"/>
                          <a:ea typeface="Cambria Math" panose="02040503050406030204" pitchFamily="18" charset="0"/>
                        </a:rPr>
                        <m:t>(</m:t>
                      </m:r>
                      <m:r>
                        <a:rPr lang="pt-BR" sz="900" b="0" i="1" dirty="0">
                          <a:latin typeface="Cambria Math" panose="02040503050406030204" pitchFamily="18" charset="0"/>
                          <a:ea typeface="Cambria Math" panose="02040503050406030204" pitchFamily="18" charset="0"/>
                        </a:rPr>
                        <m:t>𝑥</m:t>
                      </m:r>
                      <m:r>
                        <a:rPr lang="pt-BR" sz="900" b="0" dirty="0">
                          <a:latin typeface="Cambria Math" panose="02040503050406030204" pitchFamily="18" charset="0"/>
                          <a:ea typeface="Cambria Math" panose="02040503050406030204" pitchFamily="18" charset="0"/>
                        </a:rPr>
                        <m:t>=</m:t>
                      </m:r>
                      <m:d>
                        <m:dPr>
                          <m:begChr m:val="["/>
                          <m:endChr m:val="]"/>
                          <m:ctrlPr>
                            <a:rPr lang="pt-BR" sz="900" i="1" dirty="0">
                              <a:latin typeface="Cambria Math" panose="02040503050406030204" pitchFamily="18" charset="0"/>
                              <a:ea typeface="Cambria Math" panose="02040503050406030204" pitchFamily="18" charset="0"/>
                            </a:rPr>
                          </m:ctrlPr>
                        </m:dPr>
                        <m:e>
                          <m:r>
                            <a:rPr lang="pt-BR" sz="900" b="0" i="1" dirty="0" smtClean="0">
                              <a:latin typeface="Cambria Math" panose="02040503050406030204" pitchFamily="18" charset="0"/>
                              <a:ea typeface="Cambria Math" panose="02040503050406030204" pitchFamily="18" charset="0"/>
                            </a:rPr>
                            <m:t>400</m:t>
                          </m:r>
                          <m:r>
                            <a:rPr lang="pt-BR" sz="900" b="0" dirty="0">
                              <a:latin typeface="Cambria Math" panose="02040503050406030204" pitchFamily="18" charset="0"/>
                              <a:ea typeface="Cambria Math" panose="02040503050406030204" pitchFamily="18" charset="0"/>
                            </a:rPr>
                            <m:t> </m:t>
                          </m:r>
                          <m:r>
                            <a:rPr lang="pt-BR" sz="900" b="0" i="1" dirty="0">
                              <a:latin typeface="Cambria Math" panose="02040503050406030204" pitchFamily="18" charset="0"/>
                              <a:ea typeface="Cambria Math" panose="02040503050406030204" pitchFamily="18" charset="0"/>
                            </a:rPr>
                            <m:t>𝑎</m:t>
                          </m:r>
                          <m:r>
                            <a:rPr lang="pt-BR" sz="900" b="0" dirty="0">
                              <a:latin typeface="Cambria Math" panose="02040503050406030204" pitchFamily="18" charset="0"/>
                              <a:ea typeface="Cambria Math" panose="02040503050406030204" pitchFamily="18" charset="0"/>
                            </a:rPr>
                            <m:t> </m:t>
                          </m:r>
                          <m:r>
                            <a:rPr lang="pt-BR" sz="900" b="0" i="1" dirty="0" smtClean="0">
                              <a:latin typeface="Cambria Math" panose="02040503050406030204" pitchFamily="18" charset="0"/>
                              <a:ea typeface="Cambria Math" panose="02040503050406030204" pitchFamily="18" charset="0"/>
                            </a:rPr>
                            <m:t>1500</m:t>
                          </m:r>
                        </m:e>
                      </m:d>
                      <m:r>
                        <a:rPr lang="pt-BR" sz="900" b="0" i="1" dirty="0" smtClean="0">
                          <a:latin typeface="Cambria Math" panose="02040503050406030204" pitchFamily="18" charset="0"/>
                          <a:ea typeface="Cambria Math" panose="02040503050406030204" pitchFamily="18" charset="0"/>
                        </a:rPr>
                        <m:t>𝑚</m:t>
                      </m:r>
                      <m:r>
                        <a:rPr lang="pt-BR" sz="900" b="0" dirty="0">
                          <a:latin typeface="Cambria Math" panose="02040503050406030204" pitchFamily="18" charset="0"/>
                          <a:ea typeface="Cambria Math" panose="02040503050406030204" pitchFamily="18" charset="0"/>
                        </a:rPr>
                        <m:t>, </m:t>
                      </m:r>
                      <m:r>
                        <a:rPr lang="pt-BR" sz="900" b="0" i="1" dirty="0">
                          <a:latin typeface="Cambria Math" panose="02040503050406030204" pitchFamily="18" charset="0"/>
                          <a:ea typeface="Cambria Math" panose="02040503050406030204" pitchFamily="18" charset="0"/>
                        </a:rPr>
                        <m:t>𝑦</m:t>
                      </m:r>
                      <m:r>
                        <a:rPr lang="pt-BR" sz="900" b="0" dirty="0">
                          <a:latin typeface="Cambria Math" panose="02040503050406030204" pitchFamily="18" charset="0"/>
                          <a:ea typeface="Cambria Math" panose="02040503050406030204" pitchFamily="18" charset="0"/>
                        </a:rPr>
                        <m:t>=</m:t>
                      </m:r>
                      <m:r>
                        <a:rPr lang="pt-BR" sz="900" b="0" i="1" dirty="0">
                          <a:latin typeface="Cambria Math" panose="02040503050406030204" pitchFamily="18" charset="0"/>
                          <a:ea typeface="Cambria Math" panose="02040503050406030204" pitchFamily="18" charset="0"/>
                        </a:rPr>
                        <m:t>0</m:t>
                      </m:r>
                      <m:r>
                        <a:rPr lang="pt-BR" sz="900" b="0" dirty="0">
                          <a:latin typeface="Cambria Math" panose="02040503050406030204" pitchFamily="18" charset="0"/>
                          <a:ea typeface="Cambria Math" panose="02040503050406030204" pitchFamily="18" charset="0"/>
                        </a:rPr>
                        <m:t>, </m:t>
                      </m:r>
                      <m:r>
                        <a:rPr lang="pt-BR" sz="900" b="0" i="1" dirty="0">
                          <a:latin typeface="Cambria Math" panose="02040503050406030204" pitchFamily="18" charset="0"/>
                          <a:ea typeface="Cambria Math" panose="02040503050406030204" pitchFamily="18" charset="0"/>
                        </a:rPr>
                        <m:t>𝑧</m:t>
                      </m:r>
                      <m:r>
                        <a:rPr lang="pt-BR" sz="900" b="0" dirty="0">
                          <a:latin typeface="Cambria Math" panose="02040503050406030204" pitchFamily="18" charset="0"/>
                          <a:ea typeface="Cambria Math" panose="02040503050406030204" pitchFamily="18" charset="0"/>
                        </a:rPr>
                        <m:t>=</m:t>
                      </m:r>
                      <m:r>
                        <a:rPr lang="pt-BR" sz="900" b="0" i="1" dirty="0">
                          <a:latin typeface="Cambria Math" panose="02040503050406030204" pitchFamily="18" charset="0"/>
                          <a:ea typeface="Cambria Math" panose="02040503050406030204" pitchFamily="18" charset="0"/>
                        </a:rPr>
                        <m:t>1</m:t>
                      </m:r>
                      <m:r>
                        <a:rPr lang="pt-BR" sz="900" b="0" dirty="0">
                          <a:latin typeface="Cambria Math" panose="02040503050406030204" pitchFamily="18" charset="0"/>
                          <a:ea typeface="Cambria Math" panose="02040503050406030204" pitchFamily="18" charset="0"/>
                        </a:rPr>
                        <m:t>.</m:t>
                      </m:r>
                      <m:r>
                        <a:rPr lang="pt-BR" sz="900" b="0" i="1" dirty="0">
                          <a:latin typeface="Cambria Math" panose="02040503050406030204" pitchFamily="18" charset="0"/>
                          <a:ea typeface="Cambria Math" panose="02040503050406030204" pitchFamily="18" charset="0"/>
                        </a:rPr>
                        <m:t>5</m:t>
                      </m:r>
                      <m:r>
                        <a:rPr lang="pt-BR" sz="900" b="0" dirty="0">
                          <a:latin typeface="Cambria Math" panose="02040503050406030204" pitchFamily="18" charset="0"/>
                          <a:ea typeface="Cambria Math" panose="02040503050406030204" pitchFamily="18" charset="0"/>
                        </a:rPr>
                        <m:t> </m:t>
                      </m:r>
                      <m:r>
                        <a:rPr lang="pt-BR" sz="900" b="0" i="1" dirty="0">
                          <a:latin typeface="Cambria Math" panose="02040503050406030204" pitchFamily="18" charset="0"/>
                          <a:ea typeface="Cambria Math" panose="02040503050406030204" pitchFamily="18" charset="0"/>
                        </a:rPr>
                        <m:t>𝑚</m:t>
                      </m:r>
                      <m:r>
                        <a:rPr lang="pt-BR" sz="900" b="0" dirty="0">
                          <a:latin typeface="Cambria Math" panose="02040503050406030204" pitchFamily="18" charset="0"/>
                          <a:ea typeface="Cambria Math" panose="02040503050406030204" pitchFamily="18" charset="0"/>
                        </a:rPr>
                        <m:t>)</m:t>
                      </m:r>
                    </m:oMath>
                  </m:oMathPara>
                </a14:m>
                <a:endParaRPr lang="pt-BR" sz="900" dirty="0">
                  <a:latin typeface="Cambria Math" panose="02040503050406030204" pitchFamily="18" charset="0"/>
                  <a:ea typeface="Cambria Math" panose="02040503050406030204" pitchFamily="18" charset="0"/>
                </a:endParaRPr>
              </a:p>
            </p:txBody>
          </p:sp>
        </mc:Choice>
        <mc:Fallback xmlns="">
          <p:sp>
            <p:nvSpPr>
              <p:cNvPr id="24" name="CaixaDeTexto 23">
                <a:extLst>
                  <a:ext uri="{FF2B5EF4-FFF2-40B4-BE49-F238E27FC236}">
                    <a16:creationId xmlns:a16="http://schemas.microsoft.com/office/drawing/2014/main" id="{479C7BE9-E9CD-4ECE-B772-EA958B50540A}"/>
                  </a:ext>
                </a:extLst>
              </p:cNvPr>
              <p:cNvSpPr txBox="1">
                <a:spLocks noRot="1" noChangeAspect="1" noMove="1" noResize="1" noEditPoints="1" noAdjustHandles="1" noChangeArrowheads="1" noChangeShapeType="1" noTextEdit="1"/>
              </p:cNvSpPr>
              <p:nvPr/>
            </p:nvSpPr>
            <p:spPr>
              <a:xfrm>
                <a:off x="561841" y="952510"/>
                <a:ext cx="2122311" cy="507831"/>
              </a:xfrm>
              <a:prstGeom prst="rect">
                <a:avLst/>
              </a:prstGeom>
              <a:blipFill>
                <a:blip r:embed="rId4"/>
                <a:stretch>
                  <a:fillRect/>
                </a:stretch>
              </a:blipFill>
              <a:ln>
                <a:solidFill>
                  <a:schemeClr val="tx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143AE91B-5A88-415E-9D7A-01DEB809FCD9}"/>
                  </a:ext>
                </a:extLst>
              </p:cNvPr>
              <p:cNvSpPr txBox="1"/>
              <p:nvPr/>
            </p:nvSpPr>
            <p:spPr>
              <a:xfrm>
                <a:off x="2870179" y="1995795"/>
                <a:ext cx="3011806" cy="6417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ambria Math" panose="02040503050406030204" pitchFamily="18" charset="0"/>
                    <a:ea typeface="Cambria Math" panose="02040503050406030204" pitchFamily="18" charset="0"/>
                  </a:rPr>
                  <a:t>Calculate the reference Transmission Factor: </a:t>
                </a:r>
                <a14:m>
                  <m:oMath xmlns:m="http://schemas.openxmlformats.org/officeDocument/2006/math">
                    <m:sSub>
                      <m:sSubPr>
                        <m:ctrlPr>
                          <a:rPr lang="pt-BR" i="1">
                            <a:latin typeface="Cambria Math" panose="02040503050406030204" pitchFamily="18" charset="0"/>
                            <a:ea typeface="Cambria Math" panose="02040503050406030204" pitchFamily="18" charset="0"/>
                          </a:rPr>
                        </m:ctrlPr>
                      </m:sSubPr>
                      <m:e>
                        <m:r>
                          <a:rPr lang="pt-BR">
                            <a:latin typeface="Cambria Math" panose="02040503050406030204" pitchFamily="18" charset="0"/>
                            <a:ea typeface="Cambria Math" panose="02040503050406030204" pitchFamily="18" charset="0"/>
                          </a:rPr>
                          <m:t>𝐹𝑅</m:t>
                        </m:r>
                      </m:e>
                      <m:sub>
                        <m:r>
                          <a:rPr lang="pt-BR">
                            <a:latin typeface="Cambria Math" panose="02040503050406030204" pitchFamily="18" charset="0"/>
                            <a:ea typeface="Cambria Math" panose="02040503050406030204" pitchFamily="18" charset="0"/>
                          </a:rPr>
                          <m:t>𝑖</m:t>
                        </m:r>
                      </m:sub>
                    </m:sSub>
                    <m:r>
                      <a:rPr lang="pt-BR">
                        <a:latin typeface="Cambria Math" panose="02040503050406030204" pitchFamily="18" charset="0"/>
                        <a:ea typeface="Cambria Math" panose="02040503050406030204" pitchFamily="18" charset="0"/>
                      </a:rPr>
                      <m:t>=</m:t>
                    </m:r>
                    <m:f>
                      <m:fPr>
                        <m:ctrlPr>
                          <a:rPr lang="pt-BR" i="1">
                            <a:latin typeface="Cambria Math" panose="02040503050406030204" pitchFamily="18" charset="0"/>
                            <a:ea typeface="Cambria Math" panose="02040503050406030204" pitchFamily="18" charset="0"/>
                          </a:rPr>
                        </m:ctrlPr>
                      </m:fPr>
                      <m:num>
                        <m:sSub>
                          <m:sSubPr>
                            <m:ctrlPr>
                              <a:rPr lang="pt-BR" i="1">
                                <a:latin typeface="Cambria Math" panose="02040503050406030204" pitchFamily="18" charset="0"/>
                                <a:ea typeface="Cambria Math" panose="02040503050406030204" pitchFamily="18" charset="0"/>
                              </a:rPr>
                            </m:ctrlPr>
                          </m:sSubPr>
                          <m:e>
                            <m:r>
                              <a:rPr lang="pt-BR">
                                <a:latin typeface="Cambria Math" panose="02040503050406030204" pitchFamily="18" charset="0"/>
                                <a:ea typeface="Cambria Math" panose="02040503050406030204" pitchFamily="18" charset="0"/>
                              </a:rPr>
                              <m:t>𝐷</m:t>
                            </m:r>
                          </m:e>
                          <m:sub>
                            <m:r>
                              <a:rPr lang="pt-BR" b="0" i="1" smtClean="0">
                                <a:latin typeface="Cambria Math" panose="02040503050406030204" pitchFamily="18" charset="0"/>
                                <a:ea typeface="Cambria Math" panose="02040503050406030204" pitchFamily="18" charset="0"/>
                              </a:rPr>
                              <m:t>𝑠</m:t>
                            </m:r>
                          </m:sub>
                        </m:sSub>
                      </m:num>
                      <m:den>
                        <m:sSub>
                          <m:sSubPr>
                            <m:ctrlPr>
                              <a:rPr lang="pt-BR" i="1">
                                <a:latin typeface="Cambria Math" panose="02040503050406030204" pitchFamily="18" charset="0"/>
                                <a:ea typeface="Cambria Math" panose="02040503050406030204" pitchFamily="18" charset="0"/>
                              </a:rPr>
                            </m:ctrlPr>
                          </m:sSubPr>
                          <m:e>
                            <m:r>
                              <a:rPr lang="pt-BR">
                                <a:latin typeface="Cambria Math" panose="02040503050406030204" pitchFamily="18" charset="0"/>
                                <a:ea typeface="Cambria Math" panose="02040503050406030204" pitchFamily="18" charset="0"/>
                              </a:rPr>
                              <m:t>𝑇𝐸𝐷𝐸</m:t>
                            </m:r>
                          </m:e>
                          <m:sub>
                            <m:r>
                              <a:rPr lang="pt-BR">
                                <a:latin typeface="Cambria Math" panose="02040503050406030204" pitchFamily="18" charset="0"/>
                                <a:ea typeface="Cambria Math" panose="02040503050406030204" pitchFamily="18" charset="0"/>
                              </a:rPr>
                              <m:t>𝑖</m:t>
                            </m:r>
                          </m:sub>
                        </m:sSub>
                      </m:den>
                    </m:f>
                  </m:oMath>
                </a14:m>
                <a:endParaRPr lang="pt-BR" dirty="0">
                  <a:latin typeface="Cambria Math" panose="02040503050406030204" pitchFamily="18" charset="0"/>
                  <a:ea typeface="Cambria Math" panose="02040503050406030204" pitchFamily="18" charset="0"/>
                </a:endParaRPr>
              </a:p>
            </p:txBody>
          </p:sp>
        </mc:Choice>
        <mc:Fallback xmlns="">
          <p:sp>
            <p:nvSpPr>
              <p:cNvPr id="25" name="CaixaDeTexto 24">
                <a:extLst>
                  <a:ext uri="{FF2B5EF4-FFF2-40B4-BE49-F238E27FC236}">
                    <a16:creationId xmlns:a16="http://schemas.microsoft.com/office/drawing/2014/main" id="{143AE91B-5A88-415E-9D7A-01DEB809FCD9}"/>
                  </a:ext>
                </a:extLst>
              </p:cNvPr>
              <p:cNvSpPr txBox="1">
                <a:spLocks noRot="1" noChangeAspect="1" noMove="1" noResize="1" noEditPoints="1" noAdjustHandles="1" noChangeArrowheads="1" noChangeShapeType="1" noTextEdit="1"/>
              </p:cNvSpPr>
              <p:nvPr/>
            </p:nvSpPr>
            <p:spPr>
              <a:xfrm>
                <a:off x="2870179" y="1995795"/>
                <a:ext cx="3011806" cy="641779"/>
              </a:xfrm>
              <a:prstGeom prst="rect">
                <a:avLst/>
              </a:prstGeom>
              <a:blipFill>
                <a:blip r:embed="rId5"/>
                <a:stretch>
                  <a:fillRect r="-160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628C04B6-8B60-4368-B8B6-6E27B5849601}"/>
                  </a:ext>
                </a:extLst>
              </p:cNvPr>
              <p:cNvSpPr txBox="1"/>
              <p:nvPr/>
            </p:nvSpPr>
            <p:spPr>
              <a:xfrm>
                <a:off x="2359858" y="3164628"/>
                <a:ext cx="4032448"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ambria Math" panose="02040503050406030204" pitchFamily="18" charset="0"/>
                    <a:ea typeface="Cambria Math" panose="02040503050406030204" pitchFamily="18" charset="0"/>
                  </a:rPr>
                  <a:t>Calculate the Transmission Factor of the shelter </a:t>
                </a:r>
                <a:r>
                  <a:rPr lang="pt-BR" dirty="0">
                    <a:latin typeface="Cambria Math" panose="02040503050406030204" pitchFamily="18" charset="0"/>
                    <a:ea typeface="Cambria Math" panose="02040503050406030204" pitchFamily="18" charset="0"/>
                  </a:rPr>
                  <a:t>(</a:t>
                </a:r>
                <a14:m>
                  <m:oMath xmlns:m="http://schemas.openxmlformats.org/officeDocument/2006/math">
                    <m:sSub>
                      <m:sSubPr>
                        <m:ctrlPr>
                          <a:rPr lang="pt-BR"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𝐹𝑇</m:t>
                        </m:r>
                      </m:e>
                      <m:sub>
                        <m:r>
                          <a:rPr lang="pt-BR" b="0" i="1" smtClean="0">
                            <a:latin typeface="Cambria Math" panose="02040503050406030204" pitchFamily="18" charset="0"/>
                            <a:ea typeface="Cambria Math" panose="02040503050406030204" pitchFamily="18" charset="0"/>
                          </a:rPr>
                          <m:t>𝑠</m:t>
                        </m:r>
                      </m:sub>
                    </m:sSub>
                    <m:r>
                      <a:rPr lang="pt-BR" i="1">
                        <a:latin typeface="Cambria Math" panose="02040503050406030204" pitchFamily="18" charset="0"/>
                        <a:ea typeface="Cambria Math" panose="02040503050406030204" pitchFamily="18" charset="0"/>
                      </a:rPr>
                      <m:t> </m:t>
                    </m:r>
                    <m:r>
                      <a:rPr lang="pt-BR" b="0" i="0" smtClean="0">
                        <a:latin typeface="Cambria Math" panose="02040503050406030204" pitchFamily="18" charset="0"/>
                        <a:ea typeface="Cambria Math" panose="02040503050406030204" pitchFamily="18" charset="0"/>
                      </a:rPr>
                      <m:t>)</m:t>
                    </m:r>
                  </m:oMath>
                </a14:m>
                <a:endParaRPr lang="pt-BR" dirty="0">
                  <a:latin typeface="Cambria Math" panose="02040503050406030204" pitchFamily="18" charset="0"/>
                  <a:ea typeface="Cambria Math" panose="02040503050406030204" pitchFamily="18" charset="0"/>
                </a:endParaRPr>
              </a:p>
            </p:txBody>
          </p:sp>
        </mc:Choice>
        <mc:Fallback xmlns="">
          <p:sp>
            <p:nvSpPr>
              <p:cNvPr id="26" name="CaixaDeTexto 25">
                <a:extLst>
                  <a:ext uri="{FF2B5EF4-FFF2-40B4-BE49-F238E27FC236}">
                    <a16:creationId xmlns:a16="http://schemas.microsoft.com/office/drawing/2014/main" id="{628C04B6-8B60-4368-B8B6-6E27B5849601}"/>
                  </a:ext>
                </a:extLst>
              </p:cNvPr>
              <p:cNvSpPr txBox="1">
                <a:spLocks noRot="1" noChangeAspect="1" noMove="1" noResize="1" noEditPoints="1" noAdjustHandles="1" noChangeArrowheads="1" noChangeShapeType="1" noTextEdit="1"/>
              </p:cNvSpPr>
              <p:nvPr/>
            </p:nvSpPr>
            <p:spPr>
              <a:xfrm>
                <a:off x="2359858" y="3164628"/>
                <a:ext cx="4032448" cy="523220"/>
              </a:xfrm>
              <a:prstGeom prst="rect">
                <a:avLst/>
              </a:prstGeom>
              <a:blipFill>
                <a:blip r:embed="rId6"/>
                <a:stretch>
                  <a:fillRect t="-1111" b="-7778"/>
                </a:stretch>
              </a:blipFill>
              <a:ln>
                <a:solidFill>
                  <a:schemeClr val="tx1"/>
                </a:solidFill>
              </a:ln>
            </p:spPr>
            <p:txBody>
              <a:bodyPr/>
              <a:lstStyle/>
              <a:p>
                <a:r>
                  <a:rPr lang="pt-BR">
                    <a:noFill/>
                  </a:rPr>
                  <a:t> </a:t>
                </a:r>
              </a:p>
            </p:txBody>
          </p:sp>
        </mc:Fallback>
      </mc:AlternateContent>
      <p:cxnSp>
        <p:nvCxnSpPr>
          <p:cNvPr id="27" name="Conector de Seta Reta 26">
            <a:extLst>
              <a:ext uri="{FF2B5EF4-FFF2-40B4-BE49-F238E27FC236}">
                <a16:creationId xmlns:a16="http://schemas.microsoft.com/office/drawing/2014/main" id="{63FDD855-64AE-474E-B655-681403310DD7}"/>
              </a:ext>
            </a:extLst>
          </p:cNvPr>
          <p:cNvCxnSpPr>
            <a:cxnSpLocks/>
            <a:stCxn id="23" idx="2"/>
            <a:endCxn id="25" idx="0"/>
          </p:cNvCxnSpPr>
          <p:nvPr/>
        </p:nvCxnSpPr>
        <p:spPr>
          <a:xfrm flipH="1">
            <a:off x="4376082" y="1477852"/>
            <a:ext cx="7294" cy="517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de Seta Reta 27">
            <a:extLst>
              <a:ext uri="{FF2B5EF4-FFF2-40B4-BE49-F238E27FC236}">
                <a16:creationId xmlns:a16="http://schemas.microsoft.com/office/drawing/2014/main" id="{A81BB1A8-849D-4BDB-9967-3393C723A279}"/>
              </a:ext>
            </a:extLst>
          </p:cNvPr>
          <p:cNvCxnSpPr>
            <a:cxnSpLocks/>
            <a:stCxn id="25" idx="2"/>
            <a:endCxn id="26" idx="0"/>
          </p:cNvCxnSpPr>
          <p:nvPr/>
        </p:nvCxnSpPr>
        <p:spPr>
          <a:xfrm>
            <a:off x="4376082" y="2637574"/>
            <a:ext cx="0" cy="527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to 28">
            <a:extLst>
              <a:ext uri="{FF2B5EF4-FFF2-40B4-BE49-F238E27FC236}">
                <a16:creationId xmlns:a16="http://schemas.microsoft.com/office/drawing/2014/main" id="{346AFF1F-A1F1-4FE2-9E97-F90AC74061B8}"/>
              </a:ext>
            </a:extLst>
          </p:cNvPr>
          <p:cNvCxnSpPr>
            <a:cxnSpLocks/>
            <a:stCxn id="24" idx="3"/>
            <a:endCxn id="23" idx="1"/>
          </p:cNvCxnSpPr>
          <p:nvPr/>
        </p:nvCxnSpPr>
        <p:spPr>
          <a:xfrm>
            <a:off x="2684152" y="1206426"/>
            <a:ext cx="547096" cy="9816"/>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DeTexto 32">
            <a:extLst>
              <a:ext uri="{FF2B5EF4-FFF2-40B4-BE49-F238E27FC236}">
                <a16:creationId xmlns:a16="http://schemas.microsoft.com/office/drawing/2014/main" id="{D43CE4E3-016B-492D-BB4C-E547B122F706}"/>
              </a:ext>
            </a:extLst>
          </p:cNvPr>
          <p:cNvSpPr txBox="1"/>
          <p:nvPr/>
        </p:nvSpPr>
        <p:spPr>
          <a:xfrm>
            <a:off x="5902132" y="4223579"/>
            <a:ext cx="305601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ambria Math" panose="02040503050406030204" pitchFamily="18" charset="0"/>
                <a:ea typeface="Cambria Math" panose="02040503050406030204" pitchFamily="18" charset="0"/>
              </a:rPr>
              <a:t>Shielding is effective for protection against Cs-137.</a:t>
            </a:r>
            <a:endParaRPr lang="pt-BR" dirty="0">
              <a:latin typeface="Cambria Math" panose="02040503050406030204" pitchFamily="18" charset="0"/>
              <a:ea typeface="Cambria Math" panose="02040503050406030204" pitchFamily="18" charset="0"/>
            </a:endParaRPr>
          </a:p>
        </p:txBody>
      </p:sp>
      <p:sp>
        <p:nvSpPr>
          <p:cNvPr id="34" name="CaixaDeTexto 33">
            <a:extLst>
              <a:ext uri="{FF2B5EF4-FFF2-40B4-BE49-F238E27FC236}">
                <a16:creationId xmlns:a16="http://schemas.microsoft.com/office/drawing/2014/main" id="{9F085179-BE2C-4DEF-9802-3A989FB0C3B1}"/>
              </a:ext>
            </a:extLst>
          </p:cNvPr>
          <p:cNvSpPr txBox="1"/>
          <p:nvPr/>
        </p:nvSpPr>
        <p:spPr>
          <a:xfrm>
            <a:off x="279741" y="4223579"/>
            <a:ext cx="2830183"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ambria Math" panose="02040503050406030204" pitchFamily="18" charset="0"/>
                <a:ea typeface="Cambria Math" panose="02040503050406030204" pitchFamily="18" charset="0"/>
              </a:rPr>
              <a:t>Add a layer of lead to the front of the Shelter wall.</a:t>
            </a:r>
            <a:endParaRPr lang="pt-BR" dirty="0">
              <a:latin typeface="Cambria Math" panose="02040503050406030204" pitchFamily="18" charset="0"/>
              <a:ea typeface="Cambria Math" panose="02040503050406030204" pitchFamily="18" charset="0"/>
            </a:endParaRPr>
          </a:p>
        </p:txBody>
      </p:sp>
      <p:cxnSp>
        <p:nvCxnSpPr>
          <p:cNvPr id="35" name="Conector de Seta Reta 34">
            <a:extLst>
              <a:ext uri="{FF2B5EF4-FFF2-40B4-BE49-F238E27FC236}">
                <a16:creationId xmlns:a16="http://schemas.microsoft.com/office/drawing/2014/main" id="{5568F7B4-93B9-4115-B217-EE588EEF6797}"/>
              </a:ext>
            </a:extLst>
          </p:cNvPr>
          <p:cNvCxnSpPr>
            <a:cxnSpLocks/>
            <a:stCxn id="26" idx="2"/>
            <a:endCxn id="36" idx="0"/>
          </p:cNvCxnSpPr>
          <p:nvPr/>
        </p:nvCxnSpPr>
        <p:spPr>
          <a:xfrm>
            <a:off x="4376082" y="3687848"/>
            <a:ext cx="7294" cy="4712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Fluxograma: Decisão 35">
            <a:extLst>
              <a:ext uri="{FF2B5EF4-FFF2-40B4-BE49-F238E27FC236}">
                <a16:creationId xmlns:a16="http://schemas.microsoft.com/office/drawing/2014/main" id="{8812D21E-0E97-4628-855E-D7B3992425B8}"/>
              </a:ext>
            </a:extLst>
          </p:cNvPr>
          <p:cNvSpPr/>
          <p:nvPr/>
        </p:nvSpPr>
        <p:spPr>
          <a:xfrm>
            <a:off x="3700134" y="4159113"/>
            <a:ext cx="1366484" cy="675861"/>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7" name="Retângulo 36">
                <a:extLst>
                  <a:ext uri="{FF2B5EF4-FFF2-40B4-BE49-F238E27FC236}">
                    <a16:creationId xmlns:a16="http://schemas.microsoft.com/office/drawing/2014/main" id="{E5DDF18D-1905-4C82-B752-B7AA0F053316}"/>
                  </a:ext>
                </a:extLst>
              </p:cNvPr>
              <p:cNvSpPr/>
              <p:nvPr/>
            </p:nvSpPr>
            <p:spPr>
              <a:xfrm>
                <a:off x="3854561" y="4312378"/>
                <a:ext cx="1346074" cy="369332"/>
              </a:xfrm>
              <a:prstGeom prst="rect">
                <a:avLst/>
              </a:prstGeom>
            </p:spPr>
            <p:txBody>
              <a:bodyPr wrap="none">
                <a:spAutoFit/>
              </a:bodyPr>
              <a:lstStyle/>
              <a:p>
                <a14:m>
                  <m:oMath xmlns:m="http://schemas.openxmlformats.org/officeDocument/2006/math">
                    <m:sSub>
                      <m:sSubPr>
                        <m:ctrlPr>
                          <a:rPr lang="pt-BR" i="1" smtClean="0">
                            <a:solidFill>
                              <a:srgbClr val="FF0000"/>
                            </a:solidFill>
                            <a:latin typeface="Cambria Math" panose="02040503050406030204" pitchFamily="18" charset="0"/>
                            <a:ea typeface="Cambria Math" panose="02040503050406030204" pitchFamily="18" charset="0"/>
                          </a:rPr>
                        </m:ctrlPr>
                      </m:sSubPr>
                      <m:e>
                        <m:r>
                          <a:rPr lang="pt-BR" i="1">
                            <a:solidFill>
                              <a:srgbClr val="FF0000"/>
                            </a:solidFill>
                            <a:latin typeface="Cambria Math" panose="02040503050406030204" pitchFamily="18" charset="0"/>
                            <a:ea typeface="Cambria Math" panose="02040503050406030204" pitchFamily="18" charset="0"/>
                          </a:rPr>
                          <m:t>𝐹𝑇</m:t>
                        </m:r>
                      </m:e>
                      <m:sub>
                        <m:r>
                          <a:rPr lang="pt-BR" i="1">
                            <a:solidFill>
                              <a:srgbClr val="FF0000"/>
                            </a:solidFill>
                            <a:latin typeface="Cambria Math" panose="02040503050406030204" pitchFamily="18" charset="0"/>
                            <a:ea typeface="Cambria Math" panose="02040503050406030204" pitchFamily="18" charset="0"/>
                          </a:rPr>
                          <m:t>𝑠</m:t>
                        </m:r>
                      </m:sub>
                    </m:sSub>
                    <m:r>
                      <a:rPr lang="pt-BR" i="1">
                        <a:solidFill>
                          <a:srgbClr val="FF0000"/>
                        </a:solidFill>
                        <a:latin typeface="Cambria Math" panose="02040503050406030204" pitchFamily="18" charset="0"/>
                        <a:ea typeface="Cambria Math" panose="02040503050406030204" pitchFamily="18" charset="0"/>
                      </a:rPr>
                      <m:t> </m:t>
                    </m:r>
                    <m:r>
                      <a:rPr lang="pt-BR" i="1">
                        <a:solidFill>
                          <a:srgbClr val="FF0000"/>
                        </a:solidFill>
                        <a:latin typeface="Cambria Math"/>
                      </a:rPr>
                      <m:t>&gt;</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𝐹𝑅</m:t>
                        </m:r>
                      </m:e>
                      <m:sub>
                        <m:r>
                          <a:rPr lang="pt-BR" i="1">
                            <a:solidFill>
                              <a:srgbClr val="FF0000"/>
                            </a:solidFill>
                            <a:latin typeface="Cambria Math" panose="02040503050406030204" pitchFamily="18" charset="0"/>
                          </a:rPr>
                          <m:t>𝑖</m:t>
                        </m:r>
                      </m:sub>
                    </m:sSub>
                  </m:oMath>
                </a14:m>
                <a:r>
                  <a:rPr lang="pt-BR" dirty="0">
                    <a:solidFill>
                      <a:srgbClr val="FF0000"/>
                    </a:solidFill>
                  </a:rPr>
                  <a:t>?</a:t>
                </a:r>
                <a:endParaRPr lang="pt-BR" dirty="0"/>
              </a:p>
            </p:txBody>
          </p:sp>
        </mc:Choice>
        <mc:Fallback xmlns="">
          <p:sp>
            <p:nvSpPr>
              <p:cNvPr id="37" name="Retângulo 36">
                <a:extLst>
                  <a:ext uri="{FF2B5EF4-FFF2-40B4-BE49-F238E27FC236}">
                    <a16:creationId xmlns:a16="http://schemas.microsoft.com/office/drawing/2014/main" id="{E5DDF18D-1905-4C82-B752-B7AA0F053316}"/>
                  </a:ext>
                </a:extLst>
              </p:cNvPr>
              <p:cNvSpPr>
                <a:spLocks noRot="1" noChangeAspect="1" noMove="1" noResize="1" noEditPoints="1" noAdjustHandles="1" noChangeArrowheads="1" noChangeShapeType="1" noTextEdit="1"/>
              </p:cNvSpPr>
              <p:nvPr/>
            </p:nvSpPr>
            <p:spPr>
              <a:xfrm>
                <a:off x="3854561" y="4312378"/>
                <a:ext cx="1346074" cy="369332"/>
              </a:xfrm>
              <a:prstGeom prst="rect">
                <a:avLst/>
              </a:prstGeom>
              <a:blipFill>
                <a:blip r:embed="rId7"/>
                <a:stretch>
                  <a:fillRect t="-1639"/>
                </a:stretch>
              </a:blipFill>
            </p:spPr>
            <p:txBody>
              <a:bodyPr/>
              <a:lstStyle/>
              <a:p>
                <a:r>
                  <a:rPr lang="pt-BR">
                    <a:noFill/>
                  </a:rPr>
                  <a:t> </a:t>
                </a:r>
              </a:p>
            </p:txBody>
          </p:sp>
        </mc:Fallback>
      </mc:AlternateContent>
      <p:cxnSp>
        <p:nvCxnSpPr>
          <p:cNvPr id="38" name="Conector de Seta Reta 37">
            <a:extLst>
              <a:ext uri="{FF2B5EF4-FFF2-40B4-BE49-F238E27FC236}">
                <a16:creationId xmlns:a16="http://schemas.microsoft.com/office/drawing/2014/main" id="{F9C44C87-7CD9-477C-B03B-EA9E638350D0}"/>
              </a:ext>
            </a:extLst>
          </p:cNvPr>
          <p:cNvCxnSpPr>
            <a:cxnSpLocks/>
            <a:stCxn id="36" idx="3"/>
            <a:endCxn id="33" idx="1"/>
          </p:cNvCxnSpPr>
          <p:nvPr/>
        </p:nvCxnSpPr>
        <p:spPr>
          <a:xfrm flipV="1">
            <a:off x="5066618" y="4485189"/>
            <a:ext cx="835514" cy="118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ector de Seta Reta 38">
            <a:extLst>
              <a:ext uri="{FF2B5EF4-FFF2-40B4-BE49-F238E27FC236}">
                <a16:creationId xmlns:a16="http://schemas.microsoft.com/office/drawing/2014/main" id="{006CEA23-A555-4224-9047-278C305FB52E}"/>
              </a:ext>
            </a:extLst>
          </p:cNvPr>
          <p:cNvCxnSpPr>
            <a:cxnSpLocks/>
            <a:stCxn id="36" idx="1"/>
            <a:endCxn id="34" idx="3"/>
          </p:cNvCxnSpPr>
          <p:nvPr/>
        </p:nvCxnSpPr>
        <p:spPr>
          <a:xfrm flipH="1" flipV="1">
            <a:off x="3109924" y="4485189"/>
            <a:ext cx="590210" cy="118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CaixaDeTexto 39">
            <a:extLst>
              <a:ext uri="{FF2B5EF4-FFF2-40B4-BE49-F238E27FC236}">
                <a16:creationId xmlns:a16="http://schemas.microsoft.com/office/drawing/2014/main" id="{F7287D1F-AD65-4C05-B020-5B6E4CEC3D8B}"/>
              </a:ext>
            </a:extLst>
          </p:cNvPr>
          <p:cNvSpPr txBox="1"/>
          <p:nvPr/>
        </p:nvSpPr>
        <p:spPr>
          <a:xfrm>
            <a:off x="5164488" y="4115857"/>
            <a:ext cx="413896" cy="307777"/>
          </a:xfrm>
          <a:prstGeom prst="rect">
            <a:avLst/>
          </a:prstGeom>
          <a:noFill/>
        </p:spPr>
        <p:txBody>
          <a:bodyPr wrap="none" rtlCol="0">
            <a:spAutoFit/>
          </a:bodyPr>
          <a:lstStyle/>
          <a:p>
            <a:r>
              <a:rPr lang="pt-BR" dirty="0">
                <a:solidFill>
                  <a:srgbClr val="FF0000"/>
                </a:solidFill>
              </a:rPr>
              <a:t>No</a:t>
            </a:r>
          </a:p>
        </p:txBody>
      </p:sp>
      <p:sp>
        <p:nvSpPr>
          <p:cNvPr id="41" name="CaixaDeTexto 40">
            <a:extLst>
              <a:ext uri="{FF2B5EF4-FFF2-40B4-BE49-F238E27FC236}">
                <a16:creationId xmlns:a16="http://schemas.microsoft.com/office/drawing/2014/main" id="{2A20330E-2C7F-4D4B-AEAD-B1687A265703}"/>
              </a:ext>
            </a:extLst>
          </p:cNvPr>
          <p:cNvSpPr txBox="1"/>
          <p:nvPr/>
        </p:nvSpPr>
        <p:spPr>
          <a:xfrm>
            <a:off x="3199052" y="4135404"/>
            <a:ext cx="626178" cy="307777"/>
          </a:xfrm>
          <a:prstGeom prst="rect">
            <a:avLst/>
          </a:prstGeom>
          <a:noFill/>
        </p:spPr>
        <p:txBody>
          <a:bodyPr wrap="square" rtlCol="0">
            <a:spAutoFit/>
          </a:bodyPr>
          <a:lstStyle/>
          <a:p>
            <a:r>
              <a:rPr lang="pt-BR" dirty="0">
                <a:solidFill>
                  <a:srgbClr val="FF0000"/>
                </a:solidFill>
              </a:rPr>
              <a:t>Yes</a:t>
            </a:r>
          </a:p>
        </p:txBody>
      </p:sp>
      <p:sp>
        <p:nvSpPr>
          <p:cNvPr id="46" name="CaixaDeTexto 45">
            <a:extLst>
              <a:ext uri="{FF2B5EF4-FFF2-40B4-BE49-F238E27FC236}">
                <a16:creationId xmlns:a16="http://schemas.microsoft.com/office/drawing/2014/main" id="{89E7242D-CBB2-4D02-9580-C65F2847AF52}"/>
              </a:ext>
            </a:extLst>
          </p:cNvPr>
          <p:cNvSpPr txBox="1"/>
          <p:nvPr/>
        </p:nvSpPr>
        <p:spPr>
          <a:xfrm>
            <a:off x="6170704" y="1016187"/>
            <a:ext cx="2045739" cy="400110"/>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1000" b="1" dirty="0">
                <a:latin typeface="Cambria Math" panose="02040503050406030204" pitchFamily="18" charset="0"/>
                <a:ea typeface="Cambria Math" panose="02040503050406030204" pitchFamily="18" charset="0"/>
              </a:rPr>
              <a:t>ANSYS (CFD);</a:t>
            </a:r>
          </a:p>
          <a:p>
            <a:pPr algn="ctr"/>
            <a:r>
              <a:rPr lang="pt-BR" sz="1000" b="1" dirty="0">
                <a:latin typeface="Cambria Math" panose="02040503050406030204" pitchFamily="18" charset="0"/>
                <a:ea typeface="Cambria Math" panose="02040503050406030204" pitchFamily="18" charset="0"/>
              </a:rPr>
              <a:t>HotSpot (</a:t>
            </a:r>
            <a:r>
              <a:rPr lang="pt-BR" sz="1000" b="1" dirty="0" err="1">
                <a:latin typeface="Cambria Math" panose="02040503050406030204" pitchFamily="18" charset="0"/>
                <a:ea typeface="Cambria Math" panose="02040503050406030204" pitchFamily="18" charset="0"/>
              </a:rPr>
              <a:t>Gaussian</a:t>
            </a:r>
            <a:r>
              <a:rPr lang="pt-BR" sz="1000" b="1" dirty="0">
                <a:latin typeface="Cambria Math" panose="02040503050406030204" pitchFamily="18" charset="0"/>
                <a:ea typeface="Cambria Math" panose="02040503050406030204" pitchFamily="18" charset="0"/>
              </a:rPr>
              <a:t> Approach)</a:t>
            </a:r>
            <a:r>
              <a:rPr lang="pt-BR" sz="1000" b="1" dirty="0"/>
              <a:t>.</a:t>
            </a:r>
          </a:p>
        </p:txBody>
      </p:sp>
      <p:cxnSp>
        <p:nvCxnSpPr>
          <p:cNvPr id="65" name="Conector reto 64">
            <a:extLst>
              <a:ext uri="{FF2B5EF4-FFF2-40B4-BE49-F238E27FC236}">
                <a16:creationId xmlns:a16="http://schemas.microsoft.com/office/drawing/2014/main" id="{D86325EA-F994-4C94-A36B-E557FB5717C6}"/>
              </a:ext>
            </a:extLst>
          </p:cNvPr>
          <p:cNvCxnSpPr>
            <a:cxnSpLocks/>
            <a:stCxn id="23" idx="3"/>
            <a:endCxn id="46" idx="1"/>
          </p:cNvCxnSpPr>
          <p:nvPr/>
        </p:nvCxnSpPr>
        <p:spPr>
          <a:xfrm>
            <a:off x="5535504" y="1216242"/>
            <a:ext cx="6352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CaixaDeTexto 65">
                <a:extLst>
                  <a:ext uri="{FF2B5EF4-FFF2-40B4-BE49-F238E27FC236}">
                    <a16:creationId xmlns:a16="http://schemas.microsoft.com/office/drawing/2014/main" id="{A2CDB439-8268-4698-8AF4-9B0A88FB514F}"/>
                  </a:ext>
                </a:extLst>
              </p:cNvPr>
              <p:cNvSpPr txBox="1"/>
              <p:nvPr/>
            </p:nvSpPr>
            <p:spPr>
              <a:xfrm>
                <a:off x="6241425" y="2205313"/>
                <a:ext cx="1969714" cy="246221"/>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14:m>
                  <m:oMath xmlns:m="http://schemas.openxmlformats.org/officeDocument/2006/math">
                    <m:sSub>
                      <m:sSubPr>
                        <m:ctrlPr>
                          <a:rPr lang="pt-BR" sz="1000" b="1" i="1" smtClean="0">
                            <a:latin typeface="Cambria Math" panose="02040503050406030204" pitchFamily="18" charset="0"/>
                            <a:ea typeface="Cambria Math" panose="02040503050406030204" pitchFamily="18" charset="0"/>
                          </a:rPr>
                        </m:ctrlPr>
                      </m:sSubPr>
                      <m:e>
                        <m:r>
                          <a:rPr lang="pt-BR" sz="1000" b="1" i="1">
                            <a:latin typeface="Cambria Math" panose="02040503050406030204" pitchFamily="18" charset="0"/>
                            <a:ea typeface="Cambria Math" panose="02040503050406030204" pitchFamily="18" charset="0"/>
                          </a:rPr>
                          <m:t>𝑫</m:t>
                        </m:r>
                      </m:e>
                      <m:sub>
                        <m:r>
                          <a:rPr lang="pt-BR" sz="1000" b="1" i="1" smtClean="0">
                            <a:latin typeface="Cambria Math" panose="02040503050406030204" pitchFamily="18" charset="0"/>
                            <a:ea typeface="Cambria Math" panose="02040503050406030204" pitchFamily="18" charset="0"/>
                          </a:rPr>
                          <m:t>𝒔</m:t>
                        </m:r>
                      </m:sub>
                    </m:sSub>
                  </m:oMath>
                </a14:m>
                <a:r>
                  <a:rPr lang="pt-BR" sz="1000" b="1" dirty="0">
                    <a:latin typeface="Cambria Math" panose="02040503050406030204" pitchFamily="18" charset="0"/>
                    <a:ea typeface="Cambria Math" panose="02040503050406030204" pitchFamily="18" charset="0"/>
                  </a:rPr>
                  <a:t>= 10 </a:t>
                </a:r>
                <a:r>
                  <a:rPr lang="pt-BR" sz="1000" b="1" dirty="0" err="1">
                    <a:latin typeface="Cambria Math" panose="02040503050406030204" pitchFamily="18" charset="0"/>
                    <a:ea typeface="Cambria Math" panose="02040503050406030204" pitchFamily="18" charset="0"/>
                  </a:rPr>
                  <a:t>mSv</a:t>
                </a:r>
                <a:r>
                  <a:rPr lang="pt-BR" sz="1000" b="1" dirty="0">
                    <a:latin typeface="Cambria Math" panose="02040503050406030204" pitchFamily="18" charset="0"/>
                    <a:ea typeface="Cambria Math" panose="02040503050406030204" pitchFamily="18" charset="0"/>
                  </a:rPr>
                  <a:t> (</a:t>
                </a:r>
                <a:r>
                  <a:rPr lang="pt-BR" sz="1000" b="1" dirty="0" err="1">
                    <a:latin typeface="Cambria Math" panose="02040503050406030204" pitchFamily="18" charset="0"/>
                    <a:ea typeface="Cambria Math" panose="02040503050406030204" pitchFamily="18" charset="0"/>
                  </a:rPr>
                  <a:t>Shelter</a:t>
                </a:r>
                <a:r>
                  <a:rPr lang="pt-BR" sz="1000" b="1" dirty="0">
                    <a:latin typeface="Cambria Math" panose="02040503050406030204" pitchFamily="18" charset="0"/>
                    <a:ea typeface="Cambria Math" panose="02040503050406030204" pitchFamily="18" charset="0"/>
                  </a:rPr>
                  <a:t>)</a:t>
                </a:r>
              </a:p>
            </p:txBody>
          </p:sp>
        </mc:Choice>
        <mc:Fallback xmlns="">
          <p:sp>
            <p:nvSpPr>
              <p:cNvPr id="66" name="CaixaDeTexto 65">
                <a:extLst>
                  <a:ext uri="{FF2B5EF4-FFF2-40B4-BE49-F238E27FC236}">
                    <a16:creationId xmlns:a16="http://schemas.microsoft.com/office/drawing/2014/main" id="{A2CDB439-8268-4698-8AF4-9B0A88FB514F}"/>
                  </a:ext>
                </a:extLst>
              </p:cNvPr>
              <p:cNvSpPr txBox="1">
                <a:spLocks noRot="1" noChangeAspect="1" noMove="1" noResize="1" noEditPoints="1" noAdjustHandles="1" noChangeArrowheads="1" noChangeShapeType="1" noTextEdit="1"/>
              </p:cNvSpPr>
              <p:nvPr/>
            </p:nvSpPr>
            <p:spPr>
              <a:xfrm>
                <a:off x="6241425" y="2205313"/>
                <a:ext cx="1969714" cy="246221"/>
              </a:xfrm>
              <a:prstGeom prst="rect">
                <a:avLst/>
              </a:prstGeom>
              <a:blipFill>
                <a:blip r:embed="rId9"/>
                <a:stretch>
                  <a:fillRect/>
                </a:stretch>
              </a:blipFill>
              <a:ln>
                <a:solidFill>
                  <a:schemeClr val="tx1"/>
                </a:solidFill>
              </a:ln>
            </p:spPr>
            <p:txBody>
              <a:bodyPr/>
              <a:lstStyle/>
              <a:p>
                <a:r>
                  <a:rPr lang="pt-BR">
                    <a:noFill/>
                  </a:rPr>
                  <a:t> </a:t>
                </a:r>
              </a:p>
            </p:txBody>
          </p:sp>
        </mc:Fallback>
      </mc:AlternateContent>
      <p:cxnSp>
        <p:nvCxnSpPr>
          <p:cNvPr id="67" name="Conector reto 66">
            <a:extLst>
              <a:ext uri="{FF2B5EF4-FFF2-40B4-BE49-F238E27FC236}">
                <a16:creationId xmlns:a16="http://schemas.microsoft.com/office/drawing/2014/main" id="{B480659F-C3F6-4A80-9384-DD664011B31F}"/>
              </a:ext>
            </a:extLst>
          </p:cNvPr>
          <p:cNvCxnSpPr>
            <a:cxnSpLocks/>
            <a:stCxn id="25" idx="3"/>
            <a:endCxn id="66" idx="1"/>
          </p:cNvCxnSpPr>
          <p:nvPr/>
        </p:nvCxnSpPr>
        <p:spPr>
          <a:xfrm>
            <a:off x="5881985" y="2316685"/>
            <a:ext cx="359440" cy="1173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CaixaDeTexto 103">
                <a:extLst>
                  <a:ext uri="{FF2B5EF4-FFF2-40B4-BE49-F238E27FC236}">
                    <a16:creationId xmlns:a16="http://schemas.microsoft.com/office/drawing/2014/main" id="{241D726B-CFFC-4427-9735-63651B0C3EE9}"/>
                  </a:ext>
                </a:extLst>
              </p:cNvPr>
              <p:cNvSpPr txBox="1"/>
              <p:nvPr/>
            </p:nvSpPr>
            <p:spPr>
              <a:xfrm>
                <a:off x="991833" y="3830366"/>
                <a:ext cx="1399437" cy="230832"/>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900" b="1" dirty="0">
                    <a:latin typeface="Cambria Math" panose="02040503050406030204" pitchFamily="18" charset="0"/>
                    <a:ea typeface="Cambria Math" panose="02040503050406030204" pitchFamily="18" charset="0"/>
                  </a:rPr>
                  <a:t>(Broder’</a:t>
                </a:r>
                <a14:m>
                  <m:oMath xmlns:m="http://schemas.openxmlformats.org/officeDocument/2006/math">
                    <m:r>
                      <a:rPr lang="pt-BR" sz="900" b="1" i="1" dirty="0" smtClean="0">
                        <a:latin typeface="Cambria Math" panose="02040503050406030204" pitchFamily="18" charset="0"/>
                        <a:ea typeface="Cambria Math" panose="02040503050406030204" pitchFamily="18" charset="0"/>
                      </a:rPr>
                      <m:t>𝒔</m:t>
                    </m:r>
                  </m:oMath>
                </a14:m>
                <a:r>
                  <a:rPr lang="pt-BR" sz="900" b="1" dirty="0">
                    <a:latin typeface="Cambria Math" panose="02040503050406030204" pitchFamily="18" charset="0"/>
                    <a:ea typeface="Cambria Math" panose="02040503050406030204" pitchFamily="18" charset="0"/>
                  </a:rPr>
                  <a:t> </a:t>
                </a:r>
                <a14:m>
                  <m:oMath xmlns:m="http://schemas.openxmlformats.org/officeDocument/2006/math">
                    <m:r>
                      <a:rPr lang="pt-BR" sz="900" b="1" i="1" dirty="0">
                        <a:latin typeface="Cambria Math" panose="02040503050406030204" pitchFamily="18" charset="0"/>
                        <a:ea typeface="Cambria Math" panose="02040503050406030204" pitchFamily="18" charset="0"/>
                      </a:rPr>
                      <m:t>𝑩𝒖𝒊𝒍𝒅𝒖𝒑</m:t>
                    </m:r>
                    <m:r>
                      <a:rPr lang="pt-BR" sz="900" b="1" i="1" dirty="0">
                        <a:latin typeface="Cambria Math" panose="02040503050406030204" pitchFamily="18" charset="0"/>
                        <a:ea typeface="Cambria Math" panose="02040503050406030204" pitchFamily="18" charset="0"/>
                      </a:rPr>
                      <m:t> </m:t>
                    </m:r>
                  </m:oMath>
                </a14:m>
                <a:r>
                  <a:rPr lang="pt-BR" sz="900" b="1" dirty="0">
                    <a:latin typeface="Cambria Math" panose="02040503050406030204" pitchFamily="18" charset="0"/>
                    <a:ea typeface="Cambria Math" panose="02040503050406030204" pitchFamily="18" charset="0"/>
                  </a:rPr>
                  <a:t>)</a:t>
                </a:r>
              </a:p>
            </p:txBody>
          </p:sp>
        </mc:Choice>
        <mc:Fallback xmlns="">
          <p:sp>
            <p:nvSpPr>
              <p:cNvPr id="104" name="CaixaDeTexto 103">
                <a:extLst>
                  <a:ext uri="{FF2B5EF4-FFF2-40B4-BE49-F238E27FC236}">
                    <a16:creationId xmlns:a16="http://schemas.microsoft.com/office/drawing/2014/main" id="{241D726B-CFFC-4427-9735-63651B0C3EE9}"/>
                  </a:ext>
                </a:extLst>
              </p:cNvPr>
              <p:cNvSpPr txBox="1">
                <a:spLocks noRot="1" noChangeAspect="1" noMove="1" noResize="1" noEditPoints="1" noAdjustHandles="1" noChangeArrowheads="1" noChangeShapeType="1" noTextEdit="1"/>
              </p:cNvSpPr>
              <p:nvPr/>
            </p:nvSpPr>
            <p:spPr>
              <a:xfrm>
                <a:off x="991833" y="3830366"/>
                <a:ext cx="1399437" cy="230832"/>
              </a:xfrm>
              <a:prstGeom prst="rect">
                <a:avLst/>
              </a:prstGeom>
              <a:blipFill>
                <a:blip r:embed="rId10"/>
                <a:stretch>
                  <a:fillRect/>
                </a:stretch>
              </a:blipFill>
              <a:ln>
                <a:solidFill>
                  <a:schemeClr val="tx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6" name="CaixaDeTexto 105">
                <a:extLst>
                  <a:ext uri="{FF2B5EF4-FFF2-40B4-BE49-F238E27FC236}">
                    <a16:creationId xmlns:a16="http://schemas.microsoft.com/office/drawing/2014/main" id="{F78FEA1E-AFA8-4D59-83F5-D63E0647FF7E}"/>
                  </a:ext>
                </a:extLst>
              </p:cNvPr>
              <p:cNvSpPr txBox="1"/>
              <p:nvPr/>
            </p:nvSpPr>
            <p:spPr>
              <a:xfrm>
                <a:off x="6826646" y="3310822"/>
                <a:ext cx="1399437" cy="230832"/>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900" b="1" dirty="0">
                    <a:latin typeface="Cambria Math" panose="02040503050406030204" pitchFamily="18" charset="0"/>
                    <a:ea typeface="Cambria Math" panose="02040503050406030204" pitchFamily="18" charset="0"/>
                  </a:rPr>
                  <a:t>(Taylor’</a:t>
                </a:r>
                <a14:m>
                  <m:oMath xmlns:m="http://schemas.openxmlformats.org/officeDocument/2006/math">
                    <m:r>
                      <a:rPr lang="pt-BR" sz="900" b="1" i="1" dirty="0" smtClean="0">
                        <a:latin typeface="Cambria Math" panose="02040503050406030204" pitchFamily="18" charset="0"/>
                        <a:ea typeface="Cambria Math" panose="02040503050406030204" pitchFamily="18" charset="0"/>
                      </a:rPr>
                      <m:t>𝒔</m:t>
                    </m:r>
                  </m:oMath>
                </a14:m>
                <a:r>
                  <a:rPr lang="pt-BR" sz="900" b="1" dirty="0">
                    <a:latin typeface="Cambria Math" panose="02040503050406030204" pitchFamily="18" charset="0"/>
                    <a:ea typeface="Cambria Math" panose="02040503050406030204" pitchFamily="18" charset="0"/>
                  </a:rPr>
                  <a:t> </a:t>
                </a:r>
                <a14:m>
                  <m:oMath xmlns:m="http://schemas.openxmlformats.org/officeDocument/2006/math">
                    <m:r>
                      <a:rPr lang="pt-BR" sz="900" b="1" i="1" dirty="0">
                        <a:latin typeface="Cambria Math" panose="02040503050406030204" pitchFamily="18" charset="0"/>
                        <a:ea typeface="Cambria Math" panose="02040503050406030204" pitchFamily="18" charset="0"/>
                      </a:rPr>
                      <m:t>𝑩𝒖𝒊𝒍𝒅𝒖𝒑</m:t>
                    </m:r>
                    <m:r>
                      <a:rPr lang="pt-BR" sz="900" b="1" i="1" dirty="0">
                        <a:latin typeface="Cambria Math" panose="02040503050406030204" pitchFamily="18" charset="0"/>
                        <a:ea typeface="Cambria Math" panose="02040503050406030204" pitchFamily="18" charset="0"/>
                      </a:rPr>
                      <m:t> </m:t>
                    </m:r>
                  </m:oMath>
                </a14:m>
                <a:r>
                  <a:rPr lang="pt-BR" sz="900" b="1" dirty="0">
                    <a:latin typeface="Cambria Math" panose="02040503050406030204" pitchFamily="18" charset="0"/>
                    <a:ea typeface="Cambria Math" panose="02040503050406030204" pitchFamily="18" charset="0"/>
                  </a:rPr>
                  <a:t>)</a:t>
                </a:r>
              </a:p>
            </p:txBody>
          </p:sp>
        </mc:Choice>
        <mc:Fallback xmlns="">
          <p:sp>
            <p:nvSpPr>
              <p:cNvPr id="106" name="CaixaDeTexto 105">
                <a:extLst>
                  <a:ext uri="{FF2B5EF4-FFF2-40B4-BE49-F238E27FC236}">
                    <a16:creationId xmlns:a16="http://schemas.microsoft.com/office/drawing/2014/main" id="{F78FEA1E-AFA8-4D59-83F5-D63E0647FF7E}"/>
                  </a:ext>
                </a:extLst>
              </p:cNvPr>
              <p:cNvSpPr txBox="1">
                <a:spLocks noRot="1" noChangeAspect="1" noMove="1" noResize="1" noEditPoints="1" noAdjustHandles="1" noChangeArrowheads="1" noChangeShapeType="1" noTextEdit="1"/>
              </p:cNvSpPr>
              <p:nvPr/>
            </p:nvSpPr>
            <p:spPr>
              <a:xfrm>
                <a:off x="6826646" y="3310822"/>
                <a:ext cx="1399437" cy="230832"/>
              </a:xfrm>
              <a:prstGeom prst="rect">
                <a:avLst/>
              </a:prstGeom>
              <a:blipFill>
                <a:blip r:embed="rId11"/>
                <a:stretch>
                  <a:fillRect/>
                </a:stretch>
              </a:blipFill>
              <a:ln>
                <a:solidFill>
                  <a:schemeClr val="tx1"/>
                </a:solidFill>
              </a:ln>
            </p:spPr>
            <p:txBody>
              <a:bodyPr/>
              <a:lstStyle/>
              <a:p>
                <a:r>
                  <a:rPr lang="pt-BR">
                    <a:noFill/>
                  </a:rPr>
                  <a:t> </a:t>
                </a:r>
              </a:p>
            </p:txBody>
          </p:sp>
        </mc:Fallback>
      </mc:AlternateContent>
      <p:cxnSp>
        <p:nvCxnSpPr>
          <p:cNvPr id="107" name="Conector reto 106">
            <a:extLst>
              <a:ext uri="{FF2B5EF4-FFF2-40B4-BE49-F238E27FC236}">
                <a16:creationId xmlns:a16="http://schemas.microsoft.com/office/drawing/2014/main" id="{963E1DCA-112A-4097-AF0F-514AB53D4E23}"/>
              </a:ext>
            </a:extLst>
          </p:cNvPr>
          <p:cNvCxnSpPr>
            <a:cxnSpLocks/>
            <a:stCxn id="26" idx="3"/>
            <a:endCxn id="106" idx="1"/>
          </p:cNvCxnSpPr>
          <p:nvPr/>
        </p:nvCxnSpPr>
        <p:spPr>
          <a:xfrm>
            <a:off x="6392306" y="3426238"/>
            <a:ext cx="434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Conector reto 110">
            <a:extLst>
              <a:ext uri="{FF2B5EF4-FFF2-40B4-BE49-F238E27FC236}">
                <a16:creationId xmlns:a16="http://schemas.microsoft.com/office/drawing/2014/main" id="{11082D5E-534D-4B90-A0A5-B1291016E232}"/>
              </a:ext>
            </a:extLst>
          </p:cNvPr>
          <p:cNvCxnSpPr>
            <a:cxnSpLocks/>
            <a:stCxn id="104" idx="2"/>
            <a:endCxn id="34" idx="0"/>
          </p:cNvCxnSpPr>
          <p:nvPr/>
        </p:nvCxnSpPr>
        <p:spPr>
          <a:xfrm>
            <a:off x="1691552" y="4061198"/>
            <a:ext cx="3281" cy="162381"/>
          </a:xfrm>
          <a:prstGeom prst="line">
            <a:avLst/>
          </a:prstGeom>
        </p:spPr>
        <p:style>
          <a:lnRef idx="1">
            <a:schemeClr val="accent1"/>
          </a:lnRef>
          <a:fillRef idx="0">
            <a:schemeClr val="accent1"/>
          </a:fillRef>
          <a:effectRef idx="0">
            <a:schemeClr val="accent1"/>
          </a:effectRef>
          <a:fontRef idx="minor">
            <a:schemeClr val="tx1"/>
          </a:fontRef>
        </p:style>
      </p:cxnSp>
      <p:sp>
        <p:nvSpPr>
          <p:cNvPr id="121" name="CaixaDeTexto 120">
            <a:extLst>
              <a:ext uri="{FF2B5EF4-FFF2-40B4-BE49-F238E27FC236}">
                <a16:creationId xmlns:a16="http://schemas.microsoft.com/office/drawing/2014/main" id="{7F77C777-C356-4C70-AB89-F3EE76023A30}"/>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0161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ixaDeTexto 21"/>
          <p:cNvSpPr txBox="1"/>
          <p:nvPr/>
        </p:nvSpPr>
        <p:spPr>
          <a:xfrm>
            <a:off x="7272300" y="4879200"/>
            <a:ext cx="324036" cy="216110"/>
          </a:xfrm>
          <a:prstGeom prst="rect">
            <a:avLst/>
          </a:prstGeom>
          <a:noFill/>
        </p:spPr>
        <p:txBody>
          <a:bodyPr wrap="square" lIns="0" tIns="27000" rIns="0" bIns="27000" rtlCol="0" anchor="ctr" anchorCtr="0">
            <a:spAutoFit/>
          </a:bodyPr>
          <a:lstStyle/>
          <a:p>
            <a:pPr algn="ctr"/>
            <a:r>
              <a:rPr lang="pt-BR" sz="1050" dirty="0">
                <a:ln w="3175" cmpd="sng">
                  <a:noFill/>
                  <a:prstDash val="solid"/>
                </a:ln>
                <a:solidFill>
                  <a:srgbClr val="002A62"/>
                </a:solidFill>
                <a:latin typeface="Arial" pitchFamily="34" charset="0"/>
                <a:ea typeface="Open Sans Light" pitchFamily="34" charset="0"/>
                <a:cs typeface="Arial" pitchFamily="34" charset="0"/>
              </a:rPr>
              <a:t>76</a:t>
            </a:r>
          </a:p>
        </p:txBody>
      </p:sp>
      <p:pic>
        <p:nvPicPr>
          <p:cNvPr id="5" name="Imagem 4" descr="Gráfico, Gráfico de linhas&#10;&#10;Descrição gerada automaticamente">
            <a:extLst>
              <a:ext uri="{FF2B5EF4-FFF2-40B4-BE49-F238E27FC236}">
                <a16:creationId xmlns:a16="http://schemas.microsoft.com/office/drawing/2014/main" id="{224BBDD5-0150-4D64-818C-49F38F744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391" y="1242019"/>
            <a:ext cx="5322909" cy="3231159"/>
          </a:xfrm>
          <a:prstGeom prst="rect">
            <a:avLst/>
          </a:prstGeom>
        </p:spPr>
      </p:pic>
      <p:sp>
        <p:nvSpPr>
          <p:cNvPr id="23" name="Retângulo 22">
            <a:extLst>
              <a:ext uri="{FF2B5EF4-FFF2-40B4-BE49-F238E27FC236}">
                <a16:creationId xmlns:a16="http://schemas.microsoft.com/office/drawing/2014/main" id="{B41613B0-9AD2-4B85-9D2D-A9DF0AB3D2FA}"/>
              </a:ext>
            </a:extLst>
          </p:cNvPr>
          <p:cNvSpPr/>
          <p:nvPr/>
        </p:nvSpPr>
        <p:spPr>
          <a:xfrm>
            <a:off x="3016942" y="4366435"/>
            <a:ext cx="3464397" cy="230832"/>
          </a:xfrm>
          <a:prstGeom prst="rect">
            <a:avLst/>
          </a:prstGeom>
        </p:spPr>
        <p:txBody>
          <a:bodyPr wrap="square">
            <a:spAutoFit/>
          </a:bodyPr>
          <a:lstStyle/>
          <a:p>
            <a:pPr algn="ctr"/>
            <a:r>
              <a:rPr lang="fr-FR" sz="900" b="1" dirty="0">
                <a:latin typeface="Cambria" panose="02040503050406030204" pitchFamily="18" charset="0"/>
                <a:ea typeface="Cambria" panose="02040503050406030204" pitchFamily="18" charset="0"/>
                <a:cs typeface="Times New Roman" panose="02020603050405020304" pitchFamily="18" charset="0"/>
              </a:rPr>
              <a:t>Fig. 3</a:t>
            </a:r>
            <a:r>
              <a:rPr lang="fr-FR" sz="900" dirty="0">
                <a:latin typeface="Cambria" panose="02040503050406030204" pitchFamily="18" charset="0"/>
                <a:ea typeface="Cambria" panose="02040503050406030204" pitchFamily="18" charset="0"/>
                <a:cs typeface="Times New Roman" panose="02020603050405020304" pitchFamily="18" charset="0"/>
              </a:rPr>
              <a:t>: </a:t>
            </a:r>
            <a:r>
              <a:rPr lang="en-US" sz="900" dirty="0">
                <a:latin typeface="Cambria" panose="02040503050406030204" pitchFamily="18" charset="0"/>
                <a:ea typeface="Cambria" panose="02040503050406030204" pitchFamily="18" charset="0"/>
                <a:cs typeface="Times New Roman" panose="02020603050405020304" pitchFamily="18" charset="0"/>
              </a:rPr>
              <a:t>Results obtained in analytical and numerical simulations</a:t>
            </a:r>
            <a:endParaRPr lang="pt-BR" sz="9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4" name="Google Shape;118;p19">
            <a:extLst>
              <a:ext uri="{FF2B5EF4-FFF2-40B4-BE49-F238E27FC236}">
                <a16:creationId xmlns:a16="http://schemas.microsoft.com/office/drawing/2014/main" id="{4C41B1A1-3BD6-4E13-BBED-95A5065EE67E}"/>
              </a:ext>
            </a:extLst>
          </p:cNvPr>
          <p:cNvSpPr txBox="1"/>
          <p:nvPr/>
        </p:nvSpPr>
        <p:spPr>
          <a:xfrm rot="-5400000">
            <a:off x="-1655885" y="2534432"/>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rPr>
              <a:t>RESULT</a:t>
            </a:r>
            <a:r>
              <a:rPr lang="en-US" sz="3600" dirty="0">
                <a:solidFill>
                  <a:srgbClr val="DFC5DF"/>
                </a:solidFill>
                <a:latin typeface="Arial"/>
                <a:ea typeface="Arial"/>
                <a:cs typeface="Arial"/>
                <a:sym typeface="Arial"/>
              </a:rPr>
              <a:t>S</a:t>
            </a:r>
            <a:endParaRPr dirty="0"/>
          </a:p>
        </p:txBody>
      </p:sp>
      <p:sp>
        <p:nvSpPr>
          <p:cNvPr id="26" name="Retângulo 25">
            <a:extLst>
              <a:ext uri="{FF2B5EF4-FFF2-40B4-BE49-F238E27FC236}">
                <a16:creationId xmlns:a16="http://schemas.microsoft.com/office/drawing/2014/main" id="{F5407C37-C7DF-4077-921F-1803AF6F5C8C}"/>
              </a:ext>
            </a:extLst>
          </p:cNvPr>
          <p:cNvSpPr/>
          <p:nvPr/>
        </p:nvSpPr>
        <p:spPr>
          <a:xfrm>
            <a:off x="90687" y="796946"/>
            <a:ext cx="8799076" cy="496931"/>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pt-BR" sz="2000" dirty="0" err="1">
                <a:latin typeface="Cambria" panose="02040503050406030204" pitchFamily="18" charset="0"/>
                <a:ea typeface="Cambria" panose="02040503050406030204" pitchFamily="18" charset="0"/>
              </a:rPr>
              <a:t>Intercomparison</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of</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computational</a:t>
            </a:r>
            <a:r>
              <a:rPr lang="pt-BR" sz="2000" dirty="0">
                <a:latin typeface="Cambria" panose="02040503050406030204" pitchFamily="18" charset="0"/>
                <a:ea typeface="Cambria" panose="02040503050406030204" pitchFamily="18" charset="0"/>
              </a:rPr>
              <a:t> models (ANSYS </a:t>
            </a:r>
            <a:r>
              <a:rPr lang="pt-BR" sz="2000" dirty="0" err="1">
                <a:latin typeface="Cambria" panose="02040503050406030204" pitchFamily="18" charset="0"/>
                <a:ea typeface="Cambria" panose="02040503050406030204" pitchFamily="18" charset="0"/>
              </a:rPr>
              <a:t>and</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HotSot</a:t>
            </a:r>
            <a:r>
              <a:rPr lang="pt-BR" sz="2000" dirty="0">
                <a:latin typeface="Cambria" panose="02040503050406030204" pitchFamily="18" charset="0"/>
                <a:ea typeface="Cambria" panose="02040503050406030204" pitchFamily="18" charset="0"/>
              </a:rPr>
              <a:t>):</a:t>
            </a:r>
          </a:p>
        </p:txBody>
      </p:sp>
      <p:sp>
        <p:nvSpPr>
          <p:cNvPr id="29" name="Google Shape;117;p19">
            <a:extLst>
              <a:ext uri="{FF2B5EF4-FFF2-40B4-BE49-F238E27FC236}">
                <a16:creationId xmlns:a16="http://schemas.microsoft.com/office/drawing/2014/main" id="{180DC467-E750-40D2-B1B2-6DAED9140D92}"/>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32" name="CaixaDeTexto 31">
            <a:extLst>
              <a:ext uri="{FF2B5EF4-FFF2-40B4-BE49-F238E27FC236}">
                <a16:creationId xmlns:a16="http://schemas.microsoft.com/office/drawing/2014/main" id="{14EA4189-7B1D-484E-B65B-9AE35DCAAD0C}"/>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447015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ixaDeTexto 21"/>
          <p:cNvSpPr txBox="1"/>
          <p:nvPr/>
        </p:nvSpPr>
        <p:spPr>
          <a:xfrm>
            <a:off x="7272300" y="4879200"/>
            <a:ext cx="324036" cy="216110"/>
          </a:xfrm>
          <a:prstGeom prst="rect">
            <a:avLst/>
          </a:prstGeom>
          <a:noFill/>
        </p:spPr>
        <p:txBody>
          <a:bodyPr wrap="square" lIns="0" tIns="27000" rIns="0" bIns="27000" rtlCol="0" anchor="ctr" anchorCtr="0">
            <a:spAutoFit/>
          </a:bodyPr>
          <a:lstStyle/>
          <a:p>
            <a:pPr algn="ctr"/>
            <a:r>
              <a:rPr lang="pt-BR" sz="1050" dirty="0">
                <a:ln w="3175" cmpd="sng">
                  <a:noFill/>
                  <a:prstDash val="solid"/>
                </a:ln>
                <a:solidFill>
                  <a:srgbClr val="002A62"/>
                </a:solidFill>
                <a:latin typeface="Arial" pitchFamily="34" charset="0"/>
                <a:ea typeface="Open Sans Light" pitchFamily="34" charset="0"/>
                <a:cs typeface="Arial" pitchFamily="34" charset="0"/>
              </a:rPr>
              <a:t>76</a:t>
            </a:r>
          </a:p>
        </p:txBody>
      </p:sp>
      <p:sp>
        <p:nvSpPr>
          <p:cNvPr id="24" name="Google Shape;118;p19">
            <a:extLst>
              <a:ext uri="{FF2B5EF4-FFF2-40B4-BE49-F238E27FC236}">
                <a16:creationId xmlns:a16="http://schemas.microsoft.com/office/drawing/2014/main" id="{4C41B1A1-3BD6-4E13-BBED-95A5065EE67E}"/>
              </a:ext>
            </a:extLst>
          </p:cNvPr>
          <p:cNvSpPr txBox="1"/>
          <p:nvPr/>
        </p:nvSpPr>
        <p:spPr>
          <a:xfrm rot="-5400000">
            <a:off x="-1655885" y="2534432"/>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DFC5DF"/>
                </a:solidFill>
              </a:rPr>
              <a:t>RESULT</a:t>
            </a:r>
            <a:r>
              <a:rPr lang="en-US" sz="3600" dirty="0">
                <a:solidFill>
                  <a:srgbClr val="DFC5DF"/>
                </a:solidFill>
                <a:latin typeface="Arial"/>
                <a:ea typeface="Arial"/>
                <a:cs typeface="Arial"/>
                <a:sym typeface="Arial"/>
              </a:rPr>
              <a:t>S</a:t>
            </a:r>
            <a:endParaRPr dirty="0"/>
          </a:p>
        </p:txBody>
      </p:sp>
      <p:sp>
        <p:nvSpPr>
          <p:cNvPr id="26" name="Retângulo 25">
            <a:extLst>
              <a:ext uri="{FF2B5EF4-FFF2-40B4-BE49-F238E27FC236}">
                <a16:creationId xmlns:a16="http://schemas.microsoft.com/office/drawing/2014/main" id="{F5407C37-C7DF-4077-921F-1803AF6F5C8C}"/>
              </a:ext>
            </a:extLst>
          </p:cNvPr>
          <p:cNvSpPr/>
          <p:nvPr/>
        </p:nvSpPr>
        <p:spPr>
          <a:xfrm>
            <a:off x="90687" y="796946"/>
            <a:ext cx="8799076" cy="496931"/>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pt-BR" sz="2000" dirty="0" err="1">
                <a:latin typeface="Cambria" panose="02040503050406030204" pitchFamily="18" charset="0"/>
                <a:ea typeface="Cambria" panose="02040503050406030204" pitchFamily="18" charset="0"/>
              </a:rPr>
              <a:t>Intercomparison</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of</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computational</a:t>
            </a:r>
            <a:r>
              <a:rPr lang="pt-BR" sz="2000" dirty="0">
                <a:latin typeface="Cambria" panose="02040503050406030204" pitchFamily="18" charset="0"/>
                <a:ea typeface="Cambria" panose="02040503050406030204" pitchFamily="18" charset="0"/>
              </a:rPr>
              <a:t> models (ANSYS </a:t>
            </a:r>
            <a:r>
              <a:rPr lang="pt-BR" sz="2000" dirty="0" err="1">
                <a:latin typeface="Cambria" panose="02040503050406030204" pitchFamily="18" charset="0"/>
                <a:ea typeface="Cambria" panose="02040503050406030204" pitchFamily="18" charset="0"/>
              </a:rPr>
              <a:t>and</a:t>
            </a:r>
            <a:r>
              <a:rPr lang="pt-BR" sz="2000" dirty="0">
                <a:latin typeface="Cambria" panose="02040503050406030204" pitchFamily="18" charset="0"/>
                <a:ea typeface="Cambria" panose="02040503050406030204" pitchFamily="18" charset="0"/>
              </a:rPr>
              <a:t> </a:t>
            </a:r>
            <a:r>
              <a:rPr lang="pt-BR" sz="2000" dirty="0" err="1">
                <a:latin typeface="Cambria" panose="02040503050406030204" pitchFamily="18" charset="0"/>
                <a:ea typeface="Cambria" panose="02040503050406030204" pitchFamily="18" charset="0"/>
              </a:rPr>
              <a:t>HotSot</a:t>
            </a:r>
            <a:r>
              <a:rPr lang="pt-BR" sz="2000" dirty="0">
                <a:latin typeface="Cambria" panose="02040503050406030204" pitchFamily="18" charset="0"/>
                <a:ea typeface="Cambria" panose="02040503050406030204" pitchFamily="18" charset="0"/>
              </a:rPr>
              <a:t>):</a:t>
            </a:r>
          </a:p>
        </p:txBody>
      </p:sp>
      <p:sp>
        <p:nvSpPr>
          <p:cNvPr id="29" name="Google Shape;117;p19">
            <a:extLst>
              <a:ext uri="{FF2B5EF4-FFF2-40B4-BE49-F238E27FC236}">
                <a16:creationId xmlns:a16="http://schemas.microsoft.com/office/drawing/2014/main" id="{180DC467-E750-40D2-B1B2-6DAED9140D92}"/>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lvl="0" algn="ctr"/>
            <a:r>
              <a:rPr lang="en-US" sz="700" dirty="0">
                <a:solidFill>
                  <a:schemeClr val="dk1"/>
                </a:solidFill>
              </a:rPr>
              <a:t>P2.4-274</a:t>
            </a:r>
            <a:endParaRPr sz="700" dirty="0">
              <a:solidFill>
                <a:schemeClr val="dk1"/>
              </a:solidFill>
              <a:latin typeface="Arial"/>
              <a:ea typeface="Arial"/>
              <a:cs typeface="Arial"/>
              <a:sym typeface="Arial"/>
            </a:endParaRPr>
          </a:p>
        </p:txBody>
      </p:sp>
      <p:sp>
        <p:nvSpPr>
          <p:cNvPr id="32" name="CaixaDeTexto 31">
            <a:extLst>
              <a:ext uri="{FF2B5EF4-FFF2-40B4-BE49-F238E27FC236}">
                <a16:creationId xmlns:a16="http://schemas.microsoft.com/office/drawing/2014/main" id="{14EA4189-7B1D-484E-B65B-9AE35DCAAD0C}"/>
              </a:ext>
            </a:extLst>
          </p:cNvPr>
          <p:cNvSpPr txBox="1"/>
          <p:nvPr/>
        </p:nvSpPr>
        <p:spPr>
          <a:xfrm>
            <a:off x="1865972" y="144579"/>
            <a:ext cx="5248506" cy="523220"/>
          </a:xfrm>
          <a:prstGeom prst="rect">
            <a:avLst/>
          </a:prstGeom>
          <a:noFill/>
        </p:spPr>
        <p:txBody>
          <a:bodyPr wrap="square">
            <a:spAutoFit/>
          </a:bodyPr>
          <a:lstStyle/>
          <a:p>
            <a:pPr marL="0" marR="0" lvl="0" indent="0" algn="ctr" rtl="0">
              <a:spcBef>
                <a:spcPts val="0"/>
              </a:spcBef>
              <a:spcAft>
                <a:spcPts val="0"/>
              </a:spcAft>
              <a:buNone/>
            </a:pPr>
            <a:r>
              <a:rPr lang="en-US" sz="1400" b="1" dirty="0">
                <a:solidFill>
                  <a:schemeClr val="lt1"/>
                </a:solidFill>
                <a:latin typeface="Cambria" panose="02040503050406030204" pitchFamily="18" charset="0"/>
                <a:ea typeface="Cambria" panose="02040503050406030204" pitchFamily="18" charset="0"/>
              </a:rPr>
              <a:t>Shielding of radiation from atmospheric dispersion resulting from a radiological accident</a:t>
            </a:r>
            <a:endParaRPr lang="en-US" sz="800" dirty="0">
              <a:solidFill>
                <a:schemeClr val="lt1"/>
              </a:solidFill>
              <a:latin typeface="Calibri"/>
              <a:ea typeface="Calibri"/>
              <a:cs typeface="Calibri"/>
              <a:sym typeface="Calibri"/>
            </a:endParaRPr>
          </a:p>
        </p:txBody>
      </p:sp>
      <p:pic>
        <p:nvPicPr>
          <p:cNvPr id="33" name="Imagem 32" descr="Gráfico, Gráfico de linhas&#10;&#10;Descrição gerada automaticamente">
            <a:extLst>
              <a:ext uri="{FF2B5EF4-FFF2-40B4-BE49-F238E27FC236}">
                <a16:creationId xmlns:a16="http://schemas.microsoft.com/office/drawing/2014/main" id="{3729C8B7-929C-4E91-A454-15D54CFC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095" y="1293877"/>
            <a:ext cx="4775364" cy="2787348"/>
          </a:xfrm>
          <a:prstGeom prst="rect">
            <a:avLst/>
          </a:prstGeom>
        </p:spPr>
      </p:pic>
      <p:sp>
        <p:nvSpPr>
          <p:cNvPr id="34" name="CaixaDeTexto 33">
            <a:extLst>
              <a:ext uri="{FF2B5EF4-FFF2-40B4-BE49-F238E27FC236}">
                <a16:creationId xmlns:a16="http://schemas.microsoft.com/office/drawing/2014/main" id="{40B309EF-D9D1-442B-A426-62EE7F66FE59}"/>
              </a:ext>
            </a:extLst>
          </p:cNvPr>
          <p:cNvSpPr txBox="1"/>
          <p:nvPr/>
        </p:nvSpPr>
        <p:spPr>
          <a:xfrm>
            <a:off x="579425" y="4333114"/>
            <a:ext cx="3493706" cy="2885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75" dirty="0">
                <a:solidFill>
                  <a:schemeClr val="tx1"/>
                </a:solidFill>
                <a:latin typeface="Cambria" panose="02040503050406030204" pitchFamily="18" charset="0"/>
                <a:ea typeface="Cambria" panose="02040503050406030204" pitchFamily="18" charset="0"/>
              </a:rPr>
              <a:t>Average percentage error between results: </a:t>
            </a:r>
            <a:r>
              <a:rPr lang="pt-BR" sz="1275" dirty="0">
                <a:solidFill>
                  <a:srgbClr val="FF0000"/>
                </a:solidFill>
                <a:latin typeface="Cambria" panose="02040503050406030204" pitchFamily="18" charset="0"/>
                <a:ea typeface="Cambria" panose="02040503050406030204" pitchFamily="18" charset="0"/>
              </a:rPr>
              <a:t>5%</a:t>
            </a:r>
            <a:endParaRPr lang="pt-BR" sz="1275" dirty="0">
              <a:solidFill>
                <a:srgbClr val="FF0000"/>
              </a:solidFill>
            </a:endParaRPr>
          </a:p>
        </p:txBody>
      </p:sp>
      <p:cxnSp>
        <p:nvCxnSpPr>
          <p:cNvPr id="35" name="Conector de Seta Reta 34">
            <a:extLst>
              <a:ext uri="{FF2B5EF4-FFF2-40B4-BE49-F238E27FC236}">
                <a16:creationId xmlns:a16="http://schemas.microsoft.com/office/drawing/2014/main" id="{2CA22591-19A3-4958-B398-A278AE2FD0BE}"/>
              </a:ext>
            </a:extLst>
          </p:cNvPr>
          <p:cNvCxnSpPr>
            <a:cxnSpLocks/>
            <a:stCxn id="34" idx="3"/>
            <a:endCxn id="36" idx="1"/>
          </p:cNvCxnSpPr>
          <p:nvPr/>
        </p:nvCxnSpPr>
        <p:spPr>
          <a:xfrm flipV="1">
            <a:off x="4073131" y="4477185"/>
            <a:ext cx="849059" cy="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aixaDeTexto 35">
            <a:extLst>
              <a:ext uri="{FF2B5EF4-FFF2-40B4-BE49-F238E27FC236}">
                <a16:creationId xmlns:a16="http://schemas.microsoft.com/office/drawing/2014/main" id="{1F1009DC-8F41-4EAD-A0D0-511A6EFBC874}"/>
              </a:ext>
            </a:extLst>
          </p:cNvPr>
          <p:cNvSpPr txBox="1"/>
          <p:nvPr/>
        </p:nvSpPr>
        <p:spPr>
          <a:xfrm>
            <a:off x="4922190" y="4346380"/>
            <a:ext cx="4153832"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dirty="0">
                <a:solidFill>
                  <a:srgbClr val="0000FF"/>
                </a:solidFill>
              </a:rPr>
              <a:t>It is possible to use both methodologies for shielding analysis</a:t>
            </a:r>
            <a:endParaRPr lang="pt-BR" sz="1100" dirty="0">
              <a:solidFill>
                <a:srgbClr val="0000FF"/>
              </a:solidFill>
            </a:endParaRPr>
          </a:p>
        </p:txBody>
      </p:sp>
      <p:sp>
        <p:nvSpPr>
          <p:cNvPr id="37" name="Retângulo 36">
            <a:extLst>
              <a:ext uri="{FF2B5EF4-FFF2-40B4-BE49-F238E27FC236}">
                <a16:creationId xmlns:a16="http://schemas.microsoft.com/office/drawing/2014/main" id="{6CC5B5E6-F720-4312-BA6A-DE96403E3D23}"/>
              </a:ext>
            </a:extLst>
          </p:cNvPr>
          <p:cNvSpPr/>
          <p:nvPr/>
        </p:nvSpPr>
        <p:spPr>
          <a:xfrm>
            <a:off x="2666338" y="4032250"/>
            <a:ext cx="4343121" cy="230832"/>
          </a:xfrm>
          <a:prstGeom prst="rect">
            <a:avLst/>
          </a:prstGeom>
        </p:spPr>
        <p:txBody>
          <a:bodyPr wrap="square">
            <a:spAutoFit/>
          </a:bodyPr>
          <a:lstStyle/>
          <a:p>
            <a:pPr algn="ctr"/>
            <a:r>
              <a:rPr lang="fr-FR" sz="900" b="1" dirty="0">
                <a:latin typeface="Cambria" panose="02040503050406030204" pitchFamily="18" charset="0"/>
                <a:ea typeface="Cambria" panose="02040503050406030204" pitchFamily="18" charset="0"/>
                <a:cs typeface="Times New Roman" panose="02020603050405020304" pitchFamily="18" charset="0"/>
              </a:rPr>
              <a:t>Fig. 4</a:t>
            </a:r>
            <a:r>
              <a:rPr lang="fr-FR" sz="900" dirty="0">
                <a:latin typeface="Cambria" panose="02040503050406030204" pitchFamily="18" charset="0"/>
                <a:ea typeface="Cambria" panose="02040503050406030204" pitchFamily="18" charset="0"/>
                <a:cs typeface="Times New Roman" panose="02020603050405020304" pitchFamily="18" charset="0"/>
              </a:rPr>
              <a:t>: </a:t>
            </a:r>
            <a:r>
              <a:rPr lang="en-US" sz="900" dirty="0">
                <a:latin typeface="Cambria" panose="02040503050406030204" pitchFamily="18" charset="0"/>
                <a:ea typeface="Cambria" panose="02040503050406030204" pitchFamily="18" charset="0"/>
                <a:cs typeface="Times New Roman" panose="02020603050405020304" pitchFamily="18" charset="0"/>
              </a:rPr>
              <a:t>Results obtained in the analytical and numerical simulations (from 400 m)</a:t>
            </a:r>
            <a:r>
              <a:rPr lang="fr-FR" sz="900" dirty="0">
                <a:latin typeface="Cambria" panose="02040503050406030204" pitchFamily="18" charset="0"/>
                <a:ea typeface="Cambria" panose="02040503050406030204" pitchFamily="18" charset="0"/>
                <a:cs typeface="Times New Roman" panose="02020603050405020304" pitchFamily="18" charset="0"/>
              </a:rPr>
              <a:t>.</a:t>
            </a:r>
            <a:endParaRPr lang="pt-BR" sz="9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13450093"/>
      </p:ext>
    </p:extLst>
  </p:cSld>
  <p:clrMapOvr>
    <a:masterClrMapping/>
  </p:clrMapOvr>
  <p:transition>
    <p:fade/>
  </p:transition>
</p:sld>
</file>

<file path=ppt/theme/theme1.xml><?xml version="1.0" encoding="utf-8"?>
<a:theme xmlns:a="http://schemas.openxmlformats.org/drawingml/2006/main" name="Title Slid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strac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RODUCTION">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THOD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SULT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CLUSION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1349</Words>
  <Application>Microsoft Office PowerPoint</Application>
  <PresentationFormat>Apresentação na tela (16:9)</PresentationFormat>
  <Paragraphs>314</Paragraphs>
  <Slides>15</Slides>
  <Notes>10</Notes>
  <HiddenSlides>0</HiddenSlides>
  <MMClips>0</MMClips>
  <ScaleCrop>false</ScaleCrop>
  <HeadingPairs>
    <vt:vector size="8" baseType="variant">
      <vt:variant>
        <vt:lpstr>Fontes usadas</vt:lpstr>
      </vt:variant>
      <vt:variant>
        <vt:i4>9</vt:i4>
      </vt:variant>
      <vt:variant>
        <vt:lpstr>Tema</vt:lpstr>
      </vt:variant>
      <vt:variant>
        <vt:i4>6</vt:i4>
      </vt:variant>
      <vt:variant>
        <vt:lpstr>Servidores OLE inseridos</vt:lpstr>
      </vt:variant>
      <vt:variant>
        <vt:i4>1</vt:i4>
      </vt:variant>
      <vt:variant>
        <vt:lpstr>Títulos de slides</vt:lpstr>
      </vt:variant>
      <vt:variant>
        <vt:i4>15</vt:i4>
      </vt:variant>
    </vt:vector>
  </HeadingPairs>
  <TitlesOfParts>
    <vt:vector size="31" baseType="lpstr">
      <vt:lpstr>Arial</vt:lpstr>
      <vt:lpstr>Arial Black</vt:lpstr>
      <vt:lpstr>Avenir</vt:lpstr>
      <vt:lpstr>Calibri</vt:lpstr>
      <vt:lpstr>Cambria</vt:lpstr>
      <vt:lpstr>Cambria Math</vt:lpstr>
      <vt:lpstr>Liberation Serif</vt:lpstr>
      <vt:lpstr>Times New Roman</vt:lpstr>
      <vt:lpstr>Wingdings</vt:lpstr>
      <vt:lpstr>Title Slide</vt:lpstr>
      <vt:lpstr>abstract</vt:lpstr>
      <vt:lpstr>INTRODUCTION</vt:lpstr>
      <vt:lpstr>METHODS</vt:lpstr>
      <vt:lpstr>RESULTS</vt:lpstr>
      <vt:lpstr>CONCLUSIONS</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IDQBRN</dc:creator>
  <cp:lastModifiedBy>Autor</cp:lastModifiedBy>
  <cp:revision>46</cp:revision>
  <dcterms:modified xsi:type="dcterms:W3CDTF">2021-06-15T00:09:50Z</dcterms:modified>
</cp:coreProperties>
</file>