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4" r:id="rId3"/>
    <p:sldMasterId id="2147483666" r:id="rId4"/>
    <p:sldMasterId id="2147483668" r:id="rId5"/>
    <p:sldMasterId id="2147483670" r:id="rId6"/>
    <p:sldMasterId id="2147483672" r:id="rId7"/>
  </p:sldMasterIdLst>
  <p:notesMasterIdLst>
    <p:notesMasterId r:id="rId17"/>
  </p:notesMasterIdLst>
  <p:sldIdLst>
    <p:sldId id="256" r:id="rId8"/>
    <p:sldId id="266" r:id="rId9"/>
    <p:sldId id="258" r:id="rId10"/>
    <p:sldId id="260" r:id="rId11"/>
    <p:sldId id="261" r:id="rId12"/>
    <p:sldId id="262" r:id="rId13"/>
    <p:sldId id="267" r:id="rId14"/>
    <p:sldId id="268" r:id="rId15"/>
    <p:sldId id="263" r:id="rId16"/>
  </p:sldIdLst>
  <p:sldSz cx="9144000" cy="5143500" type="screen16x9"/>
  <p:notesSz cx="6858000" cy="9144000"/>
  <p:defaultTextStyle>
    <a:defPPr>
      <a:defRPr lang="en-US"/>
    </a:defPPr>
    <a:lvl1pPr marL="0" algn="l" defTabSz="89714" rtl="0" eaLnBrk="1" latinLnBrk="0" hangingPunct="1">
      <a:defRPr sz="353" kern="1200">
        <a:solidFill>
          <a:schemeClr val="tx1"/>
        </a:solidFill>
        <a:latin typeface="+mn-lt"/>
        <a:ea typeface="+mn-ea"/>
        <a:cs typeface="+mn-cs"/>
      </a:defRPr>
    </a:lvl1pPr>
    <a:lvl2pPr marL="89714" algn="l" defTabSz="89714" rtl="0" eaLnBrk="1" latinLnBrk="0" hangingPunct="1">
      <a:defRPr sz="353" kern="1200">
        <a:solidFill>
          <a:schemeClr val="tx1"/>
        </a:solidFill>
        <a:latin typeface="+mn-lt"/>
        <a:ea typeface="+mn-ea"/>
        <a:cs typeface="+mn-cs"/>
      </a:defRPr>
    </a:lvl2pPr>
    <a:lvl3pPr marL="179431" algn="l" defTabSz="89714" rtl="0" eaLnBrk="1" latinLnBrk="0" hangingPunct="1">
      <a:defRPr sz="353" kern="1200">
        <a:solidFill>
          <a:schemeClr val="tx1"/>
        </a:solidFill>
        <a:latin typeface="+mn-lt"/>
        <a:ea typeface="+mn-ea"/>
        <a:cs typeface="+mn-cs"/>
      </a:defRPr>
    </a:lvl3pPr>
    <a:lvl4pPr marL="269146" algn="l" defTabSz="89714" rtl="0" eaLnBrk="1" latinLnBrk="0" hangingPunct="1">
      <a:defRPr sz="353" kern="1200">
        <a:solidFill>
          <a:schemeClr val="tx1"/>
        </a:solidFill>
        <a:latin typeface="+mn-lt"/>
        <a:ea typeface="+mn-ea"/>
        <a:cs typeface="+mn-cs"/>
      </a:defRPr>
    </a:lvl4pPr>
    <a:lvl5pPr marL="358861" algn="l" defTabSz="89714" rtl="0" eaLnBrk="1" latinLnBrk="0" hangingPunct="1">
      <a:defRPr sz="353" kern="1200">
        <a:solidFill>
          <a:schemeClr val="tx1"/>
        </a:solidFill>
        <a:latin typeface="+mn-lt"/>
        <a:ea typeface="+mn-ea"/>
        <a:cs typeface="+mn-cs"/>
      </a:defRPr>
    </a:lvl5pPr>
    <a:lvl6pPr marL="448576" algn="l" defTabSz="89714" rtl="0" eaLnBrk="1" latinLnBrk="0" hangingPunct="1">
      <a:defRPr sz="353" kern="1200">
        <a:solidFill>
          <a:schemeClr val="tx1"/>
        </a:solidFill>
        <a:latin typeface="+mn-lt"/>
        <a:ea typeface="+mn-ea"/>
        <a:cs typeface="+mn-cs"/>
      </a:defRPr>
    </a:lvl6pPr>
    <a:lvl7pPr marL="538290" algn="l" defTabSz="89714" rtl="0" eaLnBrk="1" latinLnBrk="0" hangingPunct="1">
      <a:defRPr sz="353" kern="1200">
        <a:solidFill>
          <a:schemeClr val="tx1"/>
        </a:solidFill>
        <a:latin typeface="+mn-lt"/>
        <a:ea typeface="+mn-ea"/>
        <a:cs typeface="+mn-cs"/>
      </a:defRPr>
    </a:lvl7pPr>
    <a:lvl8pPr marL="628007" algn="l" defTabSz="89714" rtl="0" eaLnBrk="1" latinLnBrk="0" hangingPunct="1">
      <a:defRPr sz="353" kern="1200">
        <a:solidFill>
          <a:schemeClr val="tx1"/>
        </a:solidFill>
        <a:latin typeface="+mn-lt"/>
        <a:ea typeface="+mn-ea"/>
        <a:cs typeface="+mn-cs"/>
      </a:defRPr>
    </a:lvl8pPr>
    <a:lvl9pPr marL="717721" algn="l" defTabSz="89714" rtl="0" eaLnBrk="1" latinLnBrk="0" hangingPunct="1">
      <a:defRPr sz="3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CFD5EA"/>
    <a:srgbClr val="DFC5DF"/>
    <a:srgbClr val="E1E1E1"/>
    <a:srgbClr val="00A1BC"/>
    <a:srgbClr val="00B4D2"/>
    <a:srgbClr val="00A0D2"/>
    <a:srgbClr val="0095BB"/>
    <a:srgbClr val="00B0DC"/>
    <a:srgbClr val="00B0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33"/>
    <p:restoredTop sz="94623"/>
  </p:normalViewPr>
  <p:slideViewPr>
    <p:cSldViewPr snapToGrid="0" snapToObjects="1">
      <p:cViewPr varScale="1">
        <p:scale>
          <a:sx n="114" d="100"/>
          <a:sy n="114" d="100"/>
        </p:scale>
        <p:origin x="27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85ACC-7566-4D45-A985-3729A2E65168}" type="datetimeFigureOut">
              <a:rPr lang="en-US" smtClean="0"/>
              <a:t>6/15/2021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4824E-09F4-6D40-98EA-9D82F5F584E8}" type="slidenum">
              <a:rPr lang="en-US" smtClean="0"/>
              <a:t>‹#›</a:t>
            </a:fld>
            <a:endParaRPr lang="en-US"/>
          </a:p>
        </p:txBody>
      </p:sp>
    </p:spTree>
    <p:extLst>
      <p:ext uri="{BB962C8B-B14F-4D97-AF65-F5344CB8AC3E}">
        <p14:creationId xmlns:p14="http://schemas.microsoft.com/office/powerpoint/2010/main" val="2417529167"/>
      </p:ext>
    </p:extLst>
  </p:cSld>
  <p:clrMap bg1="lt1" tx1="dk1" bg2="lt2" tx2="dk2" accent1="accent1" accent2="accent2" accent3="accent3" accent4="accent4" accent5="accent5" accent6="accent6" hlink="hlink" folHlink="folHlink"/>
  <p:notesStyle>
    <a:lvl1pPr marL="0" algn="l" defTabSz="685263" rtl="0" eaLnBrk="1" latinLnBrk="0" hangingPunct="1">
      <a:defRPr sz="899" kern="1200">
        <a:solidFill>
          <a:schemeClr val="tx1"/>
        </a:solidFill>
        <a:latin typeface="+mn-lt"/>
        <a:ea typeface="+mn-ea"/>
        <a:cs typeface="+mn-cs"/>
      </a:defRPr>
    </a:lvl1pPr>
    <a:lvl2pPr marL="342632" algn="l" defTabSz="685263" rtl="0" eaLnBrk="1" latinLnBrk="0" hangingPunct="1">
      <a:defRPr sz="899" kern="1200">
        <a:solidFill>
          <a:schemeClr val="tx1"/>
        </a:solidFill>
        <a:latin typeface="+mn-lt"/>
        <a:ea typeface="+mn-ea"/>
        <a:cs typeface="+mn-cs"/>
      </a:defRPr>
    </a:lvl2pPr>
    <a:lvl3pPr marL="685263" algn="l" defTabSz="685263" rtl="0" eaLnBrk="1" latinLnBrk="0" hangingPunct="1">
      <a:defRPr sz="899" kern="1200">
        <a:solidFill>
          <a:schemeClr val="tx1"/>
        </a:solidFill>
        <a:latin typeface="+mn-lt"/>
        <a:ea typeface="+mn-ea"/>
        <a:cs typeface="+mn-cs"/>
      </a:defRPr>
    </a:lvl3pPr>
    <a:lvl4pPr marL="1027893" algn="l" defTabSz="685263" rtl="0" eaLnBrk="1" latinLnBrk="0" hangingPunct="1">
      <a:defRPr sz="899" kern="1200">
        <a:solidFill>
          <a:schemeClr val="tx1"/>
        </a:solidFill>
        <a:latin typeface="+mn-lt"/>
        <a:ea typeface="+mn-ea"/>
        <a:cs typeface="+mn-cs"/>
      </a:defRPr>
    </a:lvl4pPr>
    <a:lvl5pPr marL="1370525" algn="l" defTabSz="685263" rtl="0" eaLnBrk="1" latinLnBrk="0" hangingPunct="1">
      <a:defRPr sz="899" kern="1200">
        <a:solidFill>
          <a:schemeClr val="tx1"/>
        </a:solidFill>
        <a:latin typeface="+mn-lt"/>
        <a:ea typeface="+mn-ea"/>
        <a:cs typeface="+mn-cs"/>
      </a:defRPr>
    </a:lvl5pPr>
    <a:lvl6pPr marL="1713156" algn="l" defTabSz="685263" rtl="0" eaLnBrk="1" latinLnBrk="0" hangingPunct="1">
      <a:defRPr sz="899" kern="1200">
        <a:solidFill>
          <a:schemeClr val="tx1"/>
        </a:solidFill>
        <a:latin typeface="+mn-lt"/>
        <a:ea typeface="+mn-ea"/>
        <a:cs typeface="+mn-cs"/>
      </a:defRPr>
    </a:lvl6pPr>
    <a:lvl7pPr marL="2055788" algn="l" defTabSz="685263" rtl="0" eaLnBrk="1" latinLnBrk="0" hangingPunct="1">
      <a:defRPr sz="899" kern="1200">
        <a:solidFill>
          <a:schemeClr val="tx1"/>
        </a:solidFill>
        <a:latin typeface="+mn-lt"/>
        <a:ea typeface="+mn-ea"/>
        <a:cs typeface="+mn-cs"/>
      </a:defRPr>
    </a:lvl7pPr>
    <a:lvl8pPr marL="2398418" algn="l" defTabSz="685263" rtl="0" eaLnBrk="1" latinLnBrk="0" hangingPunct="1">
      <a:defRPr sz="899" kern="1200">
        <a:solidFill>
          <a:schemeClr val="tx1"/>
        </a:solidFill>
        <a:latin typeface="+mn-lt"/>
        <a:ea typeface="+mn-ea"/>
        <a:cs typeface="+mn-cs"/>
      </a:defRPr>
    </a:lvl8pPr>
    <a:lvl9pPr marL="2741049" algn="l" defTabSz="685263" rtl="0" eaLnBrk="1" latinLnBrk="0" hangingPunct="1">
      <a:defRPr sz="8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96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3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85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24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18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1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109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6.xml"/><Relationship Id="rId1" Type="http://schemas.openxmlformats.org/officeDocument/2006/relationships/slideLayout" Target="../slideLayouts/slideLayout6.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light, night sky&#10;&#10;Description automatically generated">
            <a:extLst>
              <a:ext uri="{FF2B5EF4-FFF2-40B4-BE49-F238E27FC236}">
                <a16:creationId xmlns:a16="http://schemas.microsoft.com/office/drawing/2014/main" id="{8EE887FA-C0FC-E342-ABF2-9814A05C2EC5}"/>
              </a:ext>
            </a:extLst>
          </p:cNvPr>
          <p:cNvPicPr>
            <a:picLocks noChangeAspect="1"/>
          </p:cNvPicPr>
          <p:nvPr userDrawn="1"/>
        </p:nvPicPr>
        <p:blipFill>
          <a:blip r:embed="rId3"/>
          <a:stretch>
            <a:fillRect/>
          </a:stretch>
        </p:blipFill>
        <p:spPr>
          <a:xfrm>
            <a:off x="0" y="340"/>
            <a:ext cx="9144000" cy="5142820"/>
          </a:xfrm>
          <a:prstGeom prst="rect">
            <a:avLst/>
          </a:prstGeom>
        </p:spPr>
      </p:pic>
      <p:sp>
        <p:nvSpPr>
          <p:cNvPr id="6" name="Rectangle 5">
            <a:extLst>
              <a:ext uri="{FF2B5EF4-FFF2-40B4-BE49-F238E27FC236}">
                <a16:creationId xmlns:a16="http://schemas.microsoft.com/office/drawing/2014/main" id="{7E505C7F-A6CF-D248-952C-36F2040C641E}"/>
              </a:ext>
            </a:extLst>
          </p:cNvPr>
          <p:cNvSpPr/>
          <p:nvPr userDrawn="1"/>
        </p:nvSpPr>
        <p:spPr>
          <a:xfrm>
            <a:off x="1" y="4876244"/>
            <a:ext cx="9144000" cy="256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sp>
        <p:nvSpPr>
          <p:cNvPr id="15" name="TextBox 14">
            <a:extLst>
              <a:ext uri="{FF2B5EF4-FFF2-40B4-BE49-F238E27FC236}">
                <a16:creationId xmlns:a16="http://schemas.microsoft.com/office/drawing/2014/main" id="{46CC5158-FDC6-F940-91AB-3B9665AAF961}"/>
              </a:ext>
            </a:extLst>
          </p:cNvPr>
          <p:cNvSpPr txBox="1"/>
          <p:nvPr userDrawn="1"/>
        </p:nvSpPr>
        <p:spPr>
          <a:xfrm>
            <a:off x="7920635" y="4895301"/>
            <a:ext cx="1075157"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16" name="Rectangle 15">
            <a:extLst>
              <a:ext uri="{FF2B5EF4-FFF2-40B4-BE49-F238E27FC236}">
                <a16:creationId xmlns:a16="http://schemas.microsoft.com/office/drawing/2014/main" id="{11BF5C8F-818D-D540-B729-29710F7029AD}"/>
              </a:ext>
            </a:extLst>
          </p:cNvPr>
          <p:cNvSpPr/>
          <p:nvPr userDrawn="1"/>
        </p:nvSpPr>
        <p:spPr>
          <a:xfrm>
            <a:off x="123276" y="4875274"/>
            <a:ext cx="3772372"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pic>
        <p:nvPicPr>
          <p:cNvPr id="10" name="Picture 9">
            <a:extLst>
              <a:ext uri="{FF2B5EF4-FFF2-40B4-BE49-F238E27FC236}">
                <a16:creationId xmlns:a16="http://schemas.microsoft.com/office/drawing/2014/main" id="{BFE79601-E553-A349-BA44-52D590EC0A42}"/>
              </a:ext>
            </a:extLst>
          </p:cNvPr>
          <p:cNvPicPr>
            <a:picLocks noChangeAspect="1"/>
          </p:cNvPicPr>
          <p:nvPr userDrawn="1"/>
        </p:nvPicPr>
        <p:blipFill>
          <a:blip r:embed="rId4"/>
          <a:stretch>
            <a:fillRect/>
          </a:stretch>
        </p:blipFill>
        <p:spPr>
          <a:xfrm>
            <a:off x="6751778" y="283003"/>
            <a:ext cx="1879332" cy="498136"/>
          </a:xfrm>
          <a:prstGeom prst="rect">
            <a:avLst/>
          </a:prstGeom>
        </p:spPr>
      </p:pic>
      <p:pic>
        <p:nvPicPr>
          <p:cNvPr id="9" name="Picture 8">
            <a:extLst>
              <a:ext uri="{FF2B5EF4-FFF2-40B4-BE49-F238E27FC236}">
                <a16:creationId xmlns:a16="http://schemas.microsoft.com/office/drawing/2014/main" id="{5277CE3A-71B4-EA4B-9350-586F5C95717C}"/>
              </a:ext>
            </a:extLst>
          </p:cNvPr>
          <p:cNvPicPr>
            <a:picLocks noChangeAspect="1"/>
          </p:cNvPicPr>
          <p:nvPr userDrawn="1"/>
        </p:nvPicPr>
        <p:blipFill>
          <a:blip r:embed="rId5"/>
          <a:stretch>
            <a:fillRect/>
          </a:stretch>
        </p:blipFill>
        <p:spPr>
          <a:xfrm>
            <a:off x="424288" y="287283"/>
            <a:ext cx="1967734" cy="498136"/>
          </a:xfrm>
          <a:prstGeom prst="rect">
            <a:avLst/>
          </a:prstGeom>
        </p:spPr>
      </p:pic>
    </p:spTree>
    <p:extLst>
      <p:ext uri="{BB962C8B-B14F-4D97-AF65-F5344CB8AC3E}">
        <p14:creationId xmlns:p14="http://schemas.microsoft.com/office/powerpoint/2010/main" val="156648766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393768316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833701185"/>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07922369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7157603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888727649"/>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6693595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id="{EEF774D5-8E1F-6744-9E49-DB689041ADBF}"/>
              </a:ext>
            </a:extLst>
          </p:cNvPr>
          <p:cNvSpPr>
            <a:spLocks noChangeArrowheads="1"/>
          </p:cNvSpPr>
          <p:nvPr/>
        </p:nvSpPr>
        <p:spPr bwMode="auto">
          <a:xfrm>
            <a:off x="133350" y="1898347"/>
            <a:ext cx="8807450" cy="1230079"/>
          </a:xfrm>
          <a:prstGeom prst="rect">
            <a:avLst/>
          </a:prstGeom>
          <a:noFill/>
          <a:ln w="9525">
            <a:noFill/>
            <a:miter lim="800000"/>
            <a:headEnd/>
            <a:tailEnd/>
          </a:ln>
        </p:spPr>
        <p:txBody>
          <a:bodyPr wrap="square" lIns="18666" tIns="9334" rIns="18666" bIns="9334">
            <a:spAutoFit/>
          </a:bodyPr>
          <a:lstStyle/>
          <a:p>
            <a:pPr algn="ctr" eaLnBrk="0" hangingPunct="0"/>
            <a:r>
              <a:rPr lang="en-US" sz="1800" b="1" dirty="0">
                <a:solidFill>
                  <a:schemeClr val="bg1"/>
                </a:solidFill>
                <a:latin typeface="Arial" panose="020B0604020202020204" pitchFamily="34" charset="0"/>
              </a:rPr>
              <a:t>Characterization of radioxenon global background between 2015 and 2020</a:t>
            </a:r>
          </a:p>
          <a:p>
            <a:pPr algn="ctr" eaLnBrk="0" hangingPunct="0">
              <a:lnSpc>
                <a:spcPts val="1586"/>
              </a:lnSpc>
            </a:pPr>
            <a:endParaRPr lang="en-US" sz="2197" b="1" dirty="0">
              <a:solidFill>
                <a:schemeClr val="bg1"/>
              </a:solidFill>
              <a:latin typeface="Arial" panose="020B0604020202020204" pitchFamily="34" charset="0"/>
            </a:endParaRPr>
          </a:p>
          <a:p>
            <a:pPr algn="ctr" eaLnBrk="0" hangingPunct="0">
              <a:lnSpc>
                <a:spcPts val="1586"/>
              </a:lnSpc>
            </a:pPr>
            <a:r>
              <a:rPr lang="en-US" sz="1600" dirty="0">
                <a:solidFill>
                  <a:schemeClr val="bg1"/>
                </a:solidFill>
                <a:latin typeface="Arial" panose="020B0604020202020204" pitchFamily="34" charset="0"/>
                <a:ea typeface="Avenir Book" charset="0"/>
              </a:rPr>
              <a:t>Sayed A. </a:t>
            </a:r>
            <a:r>
              <a:rPr lang="en-US" sz="1600" dirty="0" err="1">
                <a:solidFill>
                  <a:schemeClr val="bg1"/>
                </a:solidFill>
                <a:latin typeface="Arial" panose="020B0604020202020204" pitchFamily="34" charset="0"/>
                <a:ea typeface="Avenir Book" charset="0"/>
              </a:rPr>
              <a:t>Mekhaimer</a:t>
            </a:r>
            <a:r>
              <a:rPr lang="en-US" sz="1600" dirty="0">
                <a:solidFill>
                  <a:schemeClr val="bg1"/>
                </a:solidFill>
                <a:latin typeface="Arial" panose="020B0604020202020204" pitchFamily="34" charset="0"/>
                <a:ea typeface="Avenir Book" charset="0"/>
              </a:rPr>
              <a:t> and </a:t>
            </a:r>
            <a:r>
              <a:rPr lang="en-US" sz="1600" b="1" dirty="0">
                <a:solidFill>
                  <a:schemeClr val="bg1"/>
                </a:solidFill>
                <a:latin typeface="Arial" panose="020B0604020202020204" pitchFamily="34" charset="0"/>
                <a:ea typeface="Avenir Book" charset="0"/>
              </a:rPr>
              <a:t>M. Elbahrawy</a:t>
            </a:r>
          </a:p>
          <a:p>
            <a:pPr algn="ctr" eaLnBrk="0" hangingPunct="0">
              <a:lnSpc>
                <a:spcPts val="1586"/>
              </a:lnSpc>
            </a:pPr>
            <a:r>
              <a:rPr lang="en-US" sz="1600" dirty="0">
                <a:solidFill>
                  <a:schemeClr val="bg1"/>
                </a:solidFill>
                <a:latin typeface="Avenir Book" charset="0"/>
                <a:ea typeface="Avenir Book" charset="0"/>
                <a:cs typeface="Avenir Book" charset="0"/>
              </a:rPr>
              <a:t> </a:t>
            </a:r>
          </a:p>
          <a:p>
            <a:pPr algn="ctr" eaLnBrk="0" hangingPunct="0">
              <a:spcBef>
                <a:spcPts val="91"/>
              </a:spcBef>
            </a:pPr>
            <a:endParaRPr lang="en-US" sz="952" dirty="0">
              <a:solidFill>
                <a:schemeClr val="bg1"/>
              </a:solidFill>
            </a:endParaRPr>
          </a:p>
          <a:p>
            <a:pPr algn="ctr" eaLnBrk="0" hangingPunct="0">
              <a:spcBef>
                <a:spcPts val="91"/>
              </a:spcBef>
            </a:pPr>
            <a:endParaRPr lang="en-US" sz="952" dirty="0">
              <a:solidFill>
                <a:schemeClr val="bg1"/>
              </a:solidFill>
            </a:endParaRPr>
          </a:p>
        </p:txBody>
      </p:sp>
      <p:sp>
        <p:nvSpPr>
          <p:cNvPr id="5" name="TextBox 4">
            <a:extLst>
              <a:ext uri="{FF2B5EF4-FFF2-40B4-BE49-F238E27FC236}">
                <a16:creationId xmlns:a16="http://schemas.microsoft.com/office/drawing/2014/main" id="{9044B02F-EACB-954E-B8D8-4DA1E922AB24}"/>
              </a:ext>
            </a:extLst>
          </p:cNvPr>
          <p:cNvSpPr txBox="1"/>
          <p:nvPr/>
        </p:nvSpPr>
        <p:spPr>
          <a:xfrm>
            <a:off x="3993649" y="3944414"/>
            <a:ext cx="2051552" cy="600164"/>
          </a:xfrm>
          <a:prstGeom prst="rect">
            <a:avLst/>
          </a:prstGeom>
          <a:noFill/>
        </p:spPr>
        <p:txBody>
          <a:bodyPr wrap="square" rtlCol="0">
            <a:spAutoFit/>
          </a:bodyPr>
          <a:lstStyle/>
          <a:p>
            <a:pPr algn="just"/>
            <a:r>
              <a:rPr lang="en-US" altLang="en-US" sz="1100" b="1" dirty="0">
                <a:solidFill>
                  <a:srgbClr val="FFFFFF"/>
                </a:solidFill>
                <a:latin typeface="Calibri" pitchFamily="34" charset="0"/>
                <a:ea typeface="Arial" charset="0"/>
              </a:rPr>
              <a:t>National Data Center – Egypt</a:t>
            </a:r>
          </a:p>
          <a:p>
            <a:pPr algn="just"/>
            <a:r>
              <a:rPr lang="en-US" altLang="en-US" sz="1100" b="1" dirty="0">
                <a:solidFill>
                  <a:srgbClr val="FFFFFF"/>
                </a:solidFill>
                <a:latin typeface="Calibri" pitchFamily="34" charset="0"/>
                <a:ea typeface="Arial" charset="0"/>
              </a:rPr>
              <a:t>National Research Institute For Astronomy And Geophysics</a:t>
            </a:r>
            <a:endParaRPr lang="en-AT" sz="110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279A673-1808-1544-8A21-B775AE6A45B8}"/>
              </a:ext>
            </a:extLst>
          </p:cNvPr>
          <p:cNvPicPr>
            <a:picLocks noChangeAspect="1"/>
          </p:cNvPicPr>
          <p:nvPr/>
        </p:nvPicPr>
        <p:blipFill>
          <a:blip r:embed="rId4"/>
          <a:stretch>
            <a:fillRect/>
          </a:stretch>
        </p:blipFill>
        <p:spPr>
          <a:xfrm>
            <a:off x="225600" y="3867150"/>
            <a:ext cx="571500" cy="863600"/>
          </a:xfrm>
          <a:prstGeom prst="rect">
            <a:avLst/>
          </a:prstGeom>
        </p:spPr>
      </p:pic>
      <p:sp>
        <p:nvSpPr>
          <p:cNvPr id="11" name="TextBox 10">
            <a:extLst>
              <a:ext uri="{FF2B5EF4-FFF2-40B4-BE49-F238E27FC236}">
                <a16:creationId xmlns:a16="http://schemas.microsoft.com/office/drawing/2014/main" id="{0C501917-BF0A-C54B-AB4E-B0C62C356E93}"/>
              </a:ext>
            </a:extLst>
          </p:cNvPr>
          <p:cNvSpPr txBox="1"/>
          <p:nvPr/>
        </p:nvSpPr>
        <p:spPr>
          <a:xfrm>
            <a:off x="3153581" y="2800991"/>
            <a:ext cx="2836838" cy="307905"/>
          </a:xfrm>
          <a:prstGeom prst="rect">
            <a:avLst/>
          </a:prstGeom>
          <a:noFill/>
        </p:spPr>
        <p:txBody>
          <a:bodyPr wrap="square" rtlCol="0">
            <a:spAutoFit/>
          </a:bodyPr>
          <a:lstStyle/>
          <a:p>
            <a:pPr algn="ctr"/>
            <a:r>
              <a:rPr lang="en-US" sz="1401" dirty="0">
                <a:solidFill>
                  <a:schemeClr val="bg1"/>
                </a:solidFill>
                <a:latin typeface="Arial" panose="020B0604020202020204" pitchFamily="34" charset="0"/>
                <a:cs typeface="Arial" panose="020B0604020202020204" pitchFamily="34" charset="0"/>
              </a:rPr>
              <a:t>P2.4-421</a:t>
            </a:r>
            <a:endParaRPr lang="en-AT" sz="1401"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ECCEBD0-A6E4-4636-B38A-1818060D1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3081" y="3742305"/>
            <a:ext cx="1024217" cy="1012786"/>
          </a:xfrm>
          <a:prstGeom prst="rect">
            <a:avLst/>
          </a:prstGeom>
        </p:spPr>
      </p:pic>
      <p:pic>
        <p:nvPicPr>
          <p:cNvPr id="8" name="Audio 7">
            <a:hlinkClick r:id="" action="ppaction://media"/>
            <a:extLst>
              <a:ext uri="{FF2B5EF4-FFF2-40B4-BE49-F238E27FC236}">
                <a16:creationId xmlns:a16="http://schemas.microsoft.com/office/drawing/2014/main" id="{2EB0D228-D38C-45AA-BD89-6A5B07DF87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000463610"/>
      </p:ext>
    </p:extLst>
  </p:cSld>
  <p:clrMapOvr>
    <a:masterClrMapping/>
  </p:clrMapOvr>
  <mc:AlternateContent xmlns:mc="http://schemas.openxmlformats.org/markup-compatibility/2006" xmlns:p14="http://schemas.microsoft.com/office/powerpoint/2010/main">
    <mc:Choice Requires="p14">
      <p:transition spd="slow" p14:dur="2000" advTm="13938"/>
    </mc:Choice>
    <mc:Fallback xmlns="">
      <p:transition spd="slow" advTm="13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C9928A60-3C22-4CAB-9A9A-77C65A73C1CF}"/>
              </a:ext>
            </a:extLst>
          </p:cNvPr>
          <p:cNvSpPr txBox="1"/>
          <p:nvPr/>
        </p:nvSpPr>
        <p:spPr>
          <a:xfrm>
            <a:off x="7450498" y="4526042"/>
            <a:ext cx="1695394" cy="395604"/>
          </a:xfrm>
          <a:prstGeom prst="rect">
            <a:avLst/>
          </a:prstGeom>
          <a:noFill/>
          <a:effectLst/>
        </p:spPr>
        <p:txBody>
          <a:bodyPr wrap="square" lIns="86978" tIns="43489" rIns="86978" bIns="43489">
            <a:spAutoFit/>
          </a:bodyPr>
          <a:lstStyle/>
          <a:p>
            <a:pPr algn="just" defTabSz="3506942">
              <a:lnSpc>
                <a:spcPts val="400"/>
              </a:lnSpc>
              <a:buClr>
                <a:srgbClr val="005BBB"/>
              </a:buClr>
              <a:defRPr/>
            </a:pPr>
            <a:r>
              <a:rPr lang="en-US" sz="500" b="1" dirty="0">
                <a:latin typeface="Arial"/>
              </a:rPr>
              <a:t>Disclaimer:</a:t>
            </a:r>
            <a:r>
              <a:rPr lang="en-US" sz="500" b="1" dirty="0">
                <a:solidFill>
                  <a:schemeClr val="tx1">
                    <a:lumMod val="50000"/>
                    <a:lumOff val="50000"/>
                  </a:schemeClr>
                </a:solidFill>
                <a:latin typeface="Arial"/>
              </a:rPr>
              <a:t> </a:t>
            </a:r>
            <a:r>
              <a:rPr kumimoji="0" lang="en-US" sz="400" b="1" i="0" u="none" strike="noStrike" kern="0" cap="none" spc="0" normalizeH="0" baseline="0" noProof="0" dirty="0">
                <a:ln>
                  <a:noFill/>
                </a:ln>
                <a:solidFill>
                  <a:schemeClr val="tx1">
                    <a:lumMod val="50000"/>
                    <a:lumOff val="50000"/>
                  </a:schemeClr>
                </a:solidFill>
                <a:effectLst/>
                <a:uLnTx/>
                <a:uFillTx/>
                <a:latin typeface="Arial" charset="0"/>
                <a:ea typeface="Arial" charset="0"/>
                <a:cs typeface="Arial" charset="0"/>
              </a:rPr>
              <a:t>The contributing authors are members of National Research Institute of Astronomy and Geophysics (NRIAG). The opinions expressed here are their own and are not necessarily representative of the views of NRIAG, or any other party. Individual posts are not edited or moderated in advance by anyone but the individual authors.</a:t>
            </a:r>
          </a:p>
        </p:txBody>
      </p:sp>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916211" y="49579"/>
            <a:ext cx="5244353" cy="788292"/>
          </a:xfrm>
          <a:prstGeom prst="rect">
            <a:avLst/>
          </a:prstGeom>
          <a:noFill/>
          <a:ln w="9525">
            <a:noFill/>
            <a:miter lim="800000"/>
            <a:headEnd/>
            <a:tailEnd/>
          </a:ln>
        </p:spPr>
        <p:txBody>
          <a:bodyPr wrap="square" lIns="18666" tIns="9334" rIns="18666" bIns="9334">
            <a:spAutoFit/>
          </a:bodyPr>
          <a:lstStyle/>
          <a:p>
            <a:r>
              <a:rPr lang="en-US" sz="1600" b="1" dirty="0">
                <a:solidFill>
                  <a:schemeClr val="bg1"/>
                </a:solidFill>
                <a:latin typeface="Calibri" pitchFamily="34" charset="0"/>
              </a:rPr>
              <a:t>Characterization of radioxenon global background between 2015 and 2020</a:t>
            </a:r>
            <a:endParaRPr lang="en-US" altLang="en-US" sz="1600" dirty="0">
              <a:solidFill>
                <a:srgbClr val="FFFFFF"/>
              </a:solidFill>
              <a:latin typeface="Calibri" pitchFamily="34" charset="0"/>
              <a:ea typeface="Arial" charset="0"/>
            </a:endParaRPr>
          </a:p>
          <a:p>
            <a:pPr>
              <a:defRPr/>
            </a:pPr>
            <a:r>
              <a:rPr lang="en-US" altLang="en-US" sz="900" dirty="0">
                <a:solidFill>
                  <a:srgbClr val="FFFFFF"/>
                </a:solidFill>
                <a:latin typeface="Calibri" pitchFamily="34" charset="0"/>
                <a:ea typeface="Arial" charset="0"/>
              </a:rPr>
              <a:t>Sayed A. </a:t>
            </a:r>
            <a:r>
              <a:rPr lang="en-US" altLang="en-US" sz="900" dirty="0" err="1">
                <a:solidFill>
                  <a:srgbClr val="FFFFFF"/>
                </a:solidFill>
                <a:latin typeface="Calibri" pitchFamily="34" charset="0"/>
                <a:ea typeface="Arial" charset="0"/>
              </a:rPr>
              <a:t>Mekhaimr</a:t>
            </a:r>
            <a:r>
              <a:rPr lang="en-US" altLang="en-US" sz="900" dirty="0">
                <a:solidFill>
                  <a:srgbClr val="FFFFFF"/>
                </a:solidFill>
                <a:latin typeface="Calibri" pitchFamily="34" charset="0"/>
                <a:ea typeface="Arial" charset="0"/>
              </a:rPr>
              <a:t> and M. Elbahrawy</a:t>
            </a:r>
          </a:p>
          <a:p>
            <a:pPr>
              <a:defRPr/>
            </a:pPr>
            <a:r>
              <a:rPr lang="en-US" altLang="en-US" sz="900" b="1" dirty="0">
                <a:solidFill>
                  <a:srgbClr val="FFFFFF"/>
                </a:solidFill>
                <a:latin typeface="Calibri" pitchFamily="34" charset="0"/>
                <a:ea typeface="Arial" charset="0"/>
              </a:rPr>
              <a:t>National Data Center, National Research Institute For Astronomy And Geophysics, Cairo, Egypt.</a:t>
            </a:r>
          </a:p>
        </p:txBody>
      </p:sp>
      <p:sp>
        <p:nvSpPr>
          <p:cNvPr id="3" name="TextBox 2">
            <a:extLst>
              <a:ext uri="{FF2B5EF4-FFF2-40B4-BE49-F238E27FC236}">
                <a16:creationId xmlns:a16="http://schemas.microsoft.com/office/drawing/2014/main" id="{E101EA0A-D819-B84A-9A81-14AAFB37F5B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P2.4-421</a:t>
            </a:r>
          </a:p>
        </p:txBody>
      </p:sp>
      <p:pic>
        <p:nvPicPr>
          <p:cNvPr id="6" name="Picture 5">
            <a:extLst>
              <a:ext uri="{FF2B5EF4-FFF2-40B4-BE49-F238E27FC236}">
                <a16:creationId xmlns:a16="http://schemas.microsoft.com/office/drawing/2014/main" id="{D76C2B96-ACF1-47FC-8765-BF772EEA8686}"/>
              </a:ext>
            </a:extLst>
          </p:cNvPr>
          <p:cNvPicPr>
            <a:picLocks noChangeAspect="1"/>
          </p:cNvPicPr>
          <p:nvPr/>
        </p:nvPicPr>
        <p:blipFill>
          <a:blip r:embed="rId4"/>
          <a:stretch>
            <a:fillRect/>
          </a:stretch>
        </p:blipFill>
        <p:spPr>
          <a:xfrm>
            <a:off x="3326236" y="3102476"/>
            <a:ext cx="1262387" cy="1529431"/>
          </a:xfrm>
          <a:prstGeom prst="rect">
            <a:avLst/>
          </a:prstGeom>
        </p:spPr>
      </p:pic>
      <p:pic>
        <p:nvPicPr>
          <p:cNvPr id="7" name="Picture 6">
            <a:extLst>
              <a:ext uri="{FF2B5EF4-FFF2-40B4-BE49-F238E27FC236}">
                <a16:creationId xmlns:a16="http://schemas.microsoft.com/office/drawing/2014/main" id="{3DD27CAD-B3E1-417A-ABB8-168F669FC070}"/>
              </a:ext>
            </a:extLst>
          </p:cNvPr>
          <p:cNvPicPr>
            <a:picLocks noChangeAspect="1"/>
          </p:cNvPicPr>
          <p:nvPr/>
        </p:nvPicPr>
        <p:blipFill rotWithShape="1">
          <a:blip r:embed="rId5"/>
          <a:srcRect t="15306"/>
          <a:stretch/>
        </p:blipFill>
        <p:spPr>
          <a:xfrm>
            <a:off x="52144" y="3768365"/>
            <a:ext cx="3324037" cy="933148"/>
          </a:xfrm>
          <a:prstGeom prst="rect">
            <a:avLst/>
          </a:prstGeom>
        </p:spPr>
      </p:pic>
      <p:pic>
        <p:nvPicPr>
          <p:cNvPr id="14" name="Picture 13">
            <a:extLst>
              <a:ext uri="{FF2B5EF4-FFF2-40B4-BE49-F238E27FC236}">
                <a16:creationId xmlns:a16="http://schemas.microsoft.com/office/drawing/2014/main" id="{392415A0-E6E8-4AA0-8833-ECDD04A6E2AC}"/>
              </a:ext>
            </a:extLst>
          </p:cNvPr>
          <p:cNvPicPr>
            <a:picLocks noChangeAspect="1"/>
          </p:cNvPicPr>
          <p:nvPr/>
        </p:nvPicPr>
        <p:blipFill rotWithShape="1">
          <a:blip r:embed="rId6"/>
          <a:srcRect l="12583" t="9675" r="3581" b="4377"/>
          <a:stretch/>
        </p:blipFill>
        <p:spPr>
          <a:xfrm rot="5400000">
            <a:off x="5165682" y="2620893"/>
            <a:ext cx="1839033" cy="2667013"/>
          </a:xfrm>
          <a:prstGeom prst="rect">
            <a:avLst/>
          </a:prstGeom>
        </p:spPr>
      </p:pic>
      <p:cxnSp>
        <p:nvCxnSpPr>
          <p:cNvPr id="15" name="Straight Connector 14">
            <a:extLst>
              <a:ext uri="{FF2B5EF4-FFF2-40B4-BE49-F238E27FC236}">
                <a16:creationId xmlns:a16="http://schemas.microsoft.com/office/drawing/2014/main" id="{A675A8CE-6768-441F-9E6D-1C5106E9A1A7}"/>
              </a:ext>
            </a:extLst>
          </p:cNvPr>
          <p:cNvCxnSpPr/>
          <p:nvPr/>
        </p:nvCxnSpPr>
        <p:spPr>
          <a:xfrm>
            <a:off x="4683552" y="960640"/>
            <a:ext cx="0" cy="3840480"/>
          </a:xfrm>
          <a:prstGeom prst="line">
            <a:avLst/>
          </a:prstGeom>
          <a:ln w="12700">
            <a:prstDash val="soli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AE4635F-3E3B-4CDF-9A6E-20E7CC571A0B}"/>
              </a:ext>
            </a:extLst>
          </p:cNvPr>
          <p:cNvSpPr txBox="1"/>
          <p:nvPr/>
        </p:nvSpPr>
        <p:spPr>
          <a:xfrm>
            <a:off x="14748" y="914944"/>
            <a:ext cx="3841287" cy="257105"/>
          </a:xfrm>
          <a:prstGeom prst="rect">
            <a:avLst/>
          </a:prstGeom>
          <a:noFill/>
          <a:effectLst/>
        </p:spPr>
        <p:txBody>
          <a:bodyPr wrap="square" lIns="86978" tIns="43489" rIns="86978" bIns="43489">
            <a:spAutoFit/>
          </a:bodyPr>
          <a:lstStyle/>
          <a:p>
            <a:pPr>
              <a:defRPr/>
            </a:pPr>
            <a:r>
              <a:rPr lang="en-US" sz="1100" b="1" dirty="0">
                <a:solidFill>
                  <a:srgbClr val="005BBB"/>
                </a:solidFill>
              </a:rPr>
              <a:t>Four Xe isotopes measuring frequency from 2015 to 2020</a:t>
            </a:r>
          </a:p>
        </p:txBody>
      </p:sp>
      <p:cxnSp>
        <p:nvCxnSpPr>
          <p:cNvPr id="12" name="Straight Connector 11">
            <a:extLst>
              <a:ext uri="{FF2B5EF4-FFF2-40B4-BE49-F238E27FC236}">
                <a16:creationId xmlns:a16="http://schemas.microsoft.com/office/drawing/2014/main" id="{62EFAA30-2512-420D-9338-6314956C70D3}"/>
              </a:ext>
            </a:extLst>
          </p:cNvPr>
          <p:cNvCxnSpPr>
            <a:cxnSpLocks/>
          </p:cNvCxnSpPr>
          <p:nvPr/>
        </p:nvCxnSpPr>
        <p:spPr>
          <a:xfrm>
            <a:off x="20716" y="4715518"/>
            <a:ext cx="457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15D3FA74-A53C-4DD1-B191-D18B6B8FC9FB}"/>
              </a:ext>
            </a:extLst>
          </p:cNvPr>
          <p:cNvGrpSpPr/>
          <p:nvPr/>
        </p:nvGrpSpPr>
        <p:grpSpPr>
          <a:xfrm>
            <a:off x="142821" y="1608786"/>
            <a:ext cx="497376" cy="1369111"/>
            <a:chOff x="67774" y="3160183"/>
            <a:chExt cx="497376" cy="1369111"/>
          </a:xfrm>
        </p:grpSpPr>
        <p:sp>
          <p:nvSpPr>
            <p:cNvPr id="36" name="Rounded Rectangle 20">
              <a:extLst>
                <a:ext uri="{FF2B5EF4-FFF2-40B4-BE49-F238E27FC236}">
                  <a16:creationId xmlns:a16="http://schemas.microsoft.com/office/drawing/2014/main" id="{EE1DCC09-0FC2-48D1-B532-170146869C23}"/>
                </a:ext>
              </a:extLst>
            </p:cNvPr>
            <p:cNvSpPr/>
            <p:nvPr/>
          </p:nvSpPr>
          <p:spPr>
            <a:xfrm>
              <a:off x="67774" y="3966969"/>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00000"/>
                  </a:solidFill>
                  <a:effectLst/>
                  <a:uLnTx/>
                  <a:uFillTx/>
                  <a:ea typeface="+mn-ea"/>
                  <a:cs typeface="+mn-cs"/>
                </a:rPr>
                <a:t>2019 </a:t>
              </a:r>
            </a:p>
          </p:txBody>
        </p:sp>
        <p:sp>
          <p:nvSpPr>
            <p:cNvPr id="37" name="Rounded Rectangle 20">
              <a:extLst>
                <a:ext uri="{FF2B5EF4-FFF2-40B4-BE49-F238E27FC236}">
                  <a16:creationId xmlns:a16="http://schemas.microsoft.com/office/drawing/2014/main" id="{94620723-9652-4B13-AFC7-0B05E0371E99}"/>
                </a:ext>
              </a:extLst>
            </p:cNvPr>
            <p:cNvSpPr/>
            <p:nvPr/>
          </p:nvSpPr>
          <p:spPr>
            <a:xfrm>
              <a:off x="67774" y="3564204"/>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00000"/>
                  </a:solidFill>
                  <a:effectLst/>
                  <a:uLnTx/>
                  <a:uFillTx/>
                  <a:ea typeface="+mn-ea"/>
                  <a:cs typeface="+mn-cs"/>
                </a:rPr>
                <a:t>2017 </a:t>
              </a:r>
            </a:p>
          </p:txBody>
        </p:sp>
        <p:sp>
          <p:nvSpPr>
            <p:cNvPr id="38" name="Rounded Rectangle 20">
              <a:extLst>
                <a:ext uri="{FF2B5EF4-FFF2-40B4-BE49-F238E27FC236}">
                  <a16:creationId xmlns:a16="http://schemas.microsoft.com/office/drawing/2014/main" id="{E56D5430-7198-4CF1-B9DA-8F5DC0BDDC8D}"/>
                </a:ext>
              </a:extLst>
            </p:cNvPr>
            <p:cNvSpPr/>
            <p:nvPr/>
          </p:nvSpPr>
          <p:spPr>
            <a:xfrm>
              <a:off x="67774" y="3761227"/>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00000"/>
                  </a:solidFill>
                  <a:effectLst/>
                  <a:uLnTx/>
                  <a:uFillTx/>
                  <a:ea typeface="+mn-ea"/>
                  <a:cs typeface="+mn-cs"/>
                </a:rPr>
                <a:t>2018 </a:t>
              </a:r>
            </a:p>
          </p:txBody>
        </p:sp>
        <p:sp>
          <p:nvSpPr>
            <p:cNvPr id="39" name="Rounded Rectangle 20">
              <a:extLst>
                <a:ext uri="{FF2B5EF4-FFF2-40B4-BE49-F238E27FC236}">
                  <a16:creationId xmlns:a16="http://schemas.microsoft.com/office/drawing/2014/main" id="{E4F103C7-6CF4-41B2-AB9F-023861BA33A8}"/>
                </a:ext>
              </a:extLst>
            </p:cNvPr>
            <p:cNvSpPr/>
            <p:nvPr/>
          </p:nvSpPr>
          <p:spPr>
            <a:xfrm>
              <a:off x="67774" y="4373087"/>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00000"/>
                  </a:solidFill>
                  <a:effectLst/>
                  <a:uLnTx/>
                  <a:uFillTx/>
                  <a:ea typeface="+mn-ea"/>
                  <a:cs typeface="+mn-cs"/>
                </a:rPr>
                <a:t>Total </a:t>
              </a:r>
            </a:p>
          </p:txBody>
        </p:sp>
        <p:sp>
          <p:nvSpPr>
            <p:cNvPr id="40" name="Rounded Rectangle 20">
              <a:extLst>
                <a:ext uri="{FF2B5EF4-FFF2-40B4-BE49-F238E27FC236}">
                  <a16:creationId xmlns:a16="http://schemas.microsoft.com/office/drawing/2014/main" id="{60839A1C-F06E-4CB3-A521-459849FDE2D8}"/>
                </a:ext>
              </a:extLst>
            </p:cNvPr>
            <p:cNvSpPr/>
            <p:nvPr/>
          </p:nvSpPr>
          <p:spPr>
            <a:xfrm>
              <a:off x="67774" y="3160183"/>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00000"/>
                  </a:solidFill>
                  <a:effectLst/>
                  <a:uLnTx/>
                  <a:uFillTx/>
                  <a:ea typeface="+mn-ea"/>
                  <a:cs typeface="+mn-cs"/>
                </a:rPr>
                <a:t>2015 </a:t>
              </a:r>
            </a:p>
          </p:txBody>
        </p:sp>
        <p:sp>
          <p:nvSpPr>
            <p:cNvPr id="41" name="Rounded Rectangle 20">
              <a:extLst>
                <a:ext uri="{FF2B5EF4-FFF2-40B4-BE49-F238E27FC236}">
                  <a16:creationId xmlns:a16="http://schemas.microsoft.com/office/drawing/2014/main" id="{01ABEA8C-A3B7-4BBB-9E87-3EC861D4E7F3}"/>
                </a:ext>
              </a:extLst>
            </p:cNvPr>
            <p:cNvSpPr/>
            <p:nvPr/>
          </p:nvSpPr>
          <p:spPr>
            <a:xfrm>
              <a:off x="67774" y="3357408"/>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00000"/>
                  </a:solidFill>
                  <a:effectLst/>
                  <a:uLnTx/>
                  <a:uFillTx/>
                  <a:ea typeface="+mn-ea"/>
                  <a:cs typeface="+mn-cs"/>
                </a:rPr>
                <a:t>2016</a:t>
              </a:r>
            </a:p>
          </p:txBody>
        </p:sp>
        <p:sp>
          <p:nvSpPr>
            <p:cNvPr id="42" name="Rounded Rectangle 20">
              <a:extLst>
                <a:ext uri="{FF2B5EF4-FFF2-40B4-BE49-F238E27FC236}">
                  <a16:creationId xmlns:a16="http://schemas.microsoft.com/office/drawing/2014/main" id="{9ECEB5AD-01EB-4E20-B287-E588E17C71E2}"/>
                </a:ext>
              </a:extLst>
            </p:cNvPr>
            <p:cNvSpPr/>
            <p:nvPr/>
          </p:nvSpPr>
          <p:spPr>
            <a:xfrm>
              <a:off x="67774" y="4170169"/>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000000"/>
                  </a:solidFill>
                  <a:effectLst/>
                  <a:uLnTx/>
                  <a:uFillTx/>
                  <a:ea typeface="+mn-ea"/>
                  <a:cs typeface="+mn-cs"/>
                </a:rPr>
                <a:t>2020 </a:t>
              </a:r>
            </a:p>
          </p:txBody>
        </p:sp>
      </p:grpSp>
      <p:graphicFrame>
        <p:nvGraphicFramePr>
          <p:cNvPr id="46" name="Table 45">
            <a:extLst>
              <a:ext uri="{FF2B5EF4-FFF2-40B4-BE49-F238E27FC236}">
                <a16:creationId xmlns:a16="http://schemas.microsoft.com/office/drawing/2014/main" id="{0E1A0666-1864-47BD-8917-973857DDD7CA}"/>
              </a:ext>
            </a:extLst>
          </p:cNvPr>
          <p:cNvGraphicFramePr>
            <a:graphicFrameLocks noGrp="1"/>
          </p:cNvGraphicFramePr>
          <p:nvPr>
            <p:extLst>
              <p:ext uri="{D42A27DB-BD31-4B8C-83A1-F6EECF244321}">
                <p14:modId xmlns:p14="http://schemas.microsoft.com/office/powerpoint/2010/main" val="4203725069"/>
              </p:ext>
            </p:extLst>
          </p:nvPr>
        </p:nvGraphicFramePr>
        <p:xfrm>
          <a:off x="679873" y="1259255"/>
          <a:ext cx="1480514" cy="1757530"/>
        </p:xfrm>
        <a:graphic>
          <a:graphicData uri="http://schemas.openxmlformats.org/drawingml/2006/table">
            <a:tbl>
              <a:tblPr firstRow="1" firstCol="1" bandRow="1">
                <a:tableStyleId>{5C22544A-7EE6-4342-B048-85BDC9FD1C3A}</a:tableStyleId>
              </a:tblPr>
              <a:tblGrid>
                <a:gridCol w="529346">
                  <a:extLst>
                    <a:ext uri="{9D8B030D-6E8A-4147-A177-3AD203B41FA5}">
                      <a16:colId xmlns:a16="http://schemas.microsoft.com/office/drawing/2014/main" val="3366205559"/>
                    </a:ext>
                  </a:extLst>
                </a:gridCol>
                <a:gridCol w="500396">
                  <a:extLst>
                    <a:ext uri="{9D8B030D-6E8A-4147-A177-3AD203B41FA5}">
                      <a16:colId xmlns:a16="http://schemas.microsoft.com/office/drawing/2014/main" val="3877841873"/>
                    </a:ext>
                  </a:extLst>
                </a:gridCol>
                <a:gridCol w="450772">
                  <a:extLst>
                    <a:ext uri="{9D8B030D-6E8A-4147-A177-3AD203B41FA5}">
                      <a16:colId xmlns:a16="http://schemas.microsoft.com/office/drawing/2014/main" val="1203572449"/>
                    </a:ext>
                  </a:extLst>
                </a:gridCol>
              </a:tblGrid>
              <a:tr h="337678">
                <a:tc>
                  <a:txBody>
                    <a:bodyPr/>
                    <a:lstStyle/>
                    <a:p>
                      <a:pPr marL="0" marR="0" algn="ctr">
                        <a:lnSpc>
                          <a:spcPct val="107000"/>
                        </a:lnSpc>
                        <a:spcBef>
                          <a:spcPts val="0"/>
                        </a:spcBef>
                        <a:spcAft>
                          <a:spcPts val="800"/>
                        </a:spcAft>
                      </a:pPr>
                      <a:r>
                        <a:rPr lang="en-US" sz="600" dirty="0">
                          <a:effectLst/>
                        </a:rPr>
                        <a:t>Samples</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7000"/>
                        </a:lnSpc>
                        <a:spcBef>
                          <a:spcPts val="0"/>
                        </a:spcBef>
                        <a:spcAft>
                          <a:spcPts val="800"/>
                        </a:spcAft>
                      </a:pPr>
                      <a:r>
                        <a:rPr lang="en-US" sz="600" dirty="0">
                          <a:effectLst/>
                        </a:rPr>
                        <a:t>Xe</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7000"/>
                        </a:lnSpc>
                        <a:spcBef>
                          <a:spcPts val="0"/>
                        </a:spcBef>
                        <a:spcAft>
                          <a:spcPts val="800"/>
                        </a:spcAft>
                      </a:pPr>
                      <a:r>
                        <a:rPr lang="en-US" sz="600" dirty="0">
                          <a:effectLst/>
                        </a:rPr>
                        <a:t>Multi Xe</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4226669923"/>
                  </a:ext>
                </a:extLst>
              </a:tr>
              <a:tr h="202836">
                <a:tc>
                  <a:txBody>
                    <a:bodyPr/>
                    <a:lstStyle/>
                    <a:p>
                      <a:pPr marL="0" marR="0" algn="ctr">
                        <a:lnSpc>
                          <a:spcPct val="107000"/>
                        </a:lnSpc>
                        <a:spcBef>
                          <a:spcPts val="0"/>
                        </a:spcBef>
                        <a:spcAft>
                          <a:spcPts val="800"/>
                        </a:spcAft>
                      </a:pPr>
                      <a:r>
                        <a:rPr lang="en-US" sz="700" b="1" dirty="0">
                          <a:solidFill>
                            <a:schemeClr val="tx1"/>
                          </a:solidFill>
                          <a:effectLst/>
                        </a:rPr>
                        <a:t>11629</a:t>
                      </a:r>
                      <a:endParaRPr lang="en-US" sz="7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600" dirty="0">
                          <a:effectLst/>
                        </a:rPr>
                        <a:t>5455</a:t>
                      </a:r>
                    </a:p>
                    <a:p>
                      <a:pPr marL="0" marR="0" algn="ctr">
                        <a:lnSpc>
                          <a:spcPct val="100000"/>
                        </a:lnSpc>
                        <a:spcBef>
                          <a:spcPts val="0"/>
                        </a:spcBef>
                        <a:spcAft>
                          <a:spcPts val="0"/>
                        </a:spcAft>
                      </a:pPr>
                      <a:r>
                        <a:rPr lang="en-US" sz="600" dirty="0">
                          <a:solidFill>
                            <a:srgbClr val="FF0000"/>
                          </a:solidFill>
                          <a:effectLst/>
                        </a:rPr>
                        <a:t>(46.9%)</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600" dirty="0">
                          <a:effectLst/>
                        </a:rPr>
                        <a:t>1231</a:t>
                      </a:r>
                    </a:p>
                    <a:p>
                      <a:pPr marL="0" marR="0" algn="ctr">
                        <a:lnSpc>
                          <a:spcPct val="100000"/>
                        </a:lnSpc>
                        <a:spcBef>
                          <a:spcPts val="0"/>
                        </a:spcBef>
                        <a:spcAft>
                          <a:spcPts val="0"/>
                        </a:spcAft>
                      </a:pPr>
                      <a:r>
                        <a:rPr lang="en-US" sz="600" dirty="0">
                          <a:solidFill>
                            <a:srgbClr val="FF0000"/>
                          </a:solidFill>
                          <a:effectLst/>
                        </a:rPr>
                        <a:t>(10.6%)</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2421201273"/>
                  </a:ext>
                </a:extLst>
              </a:tr>
              <a:tr h="202836">
                <a:tc>
                  <a:txBody>
                    <a:bodyPr/>
                    <a:lstStyle/>
                    <a:p>
                      <a:pPr marL="0" marR="0" algn="ctr">
                        <a:lnSpc>
                          <a:spcPct val="107000"/>
                        </a:lnSpc>
                        <a:spcBef>
                          <a:spcPts val="0"/>
                        </a:spcBef>
                        <a:spcAft>
                          <a:spcPts val="800"/>
                        </a:spcAft>
                      </a:pPr>
                      <a:r>
                        <a:rPr lang="en-US" sz="700" b="1" dirty="0">
                          <a:solidFill>
                            <a:schemeClr val="tx1"/>
                          </a:solidFill>
                          <a:effectLst/>
                        </a:rPr>
                        <a:t>13368</a:t>
                      </a:r>
                      <a:endParaRPr lang="en-US" sz="7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600" dirty="0">
                          <a:effectLst/>
                        </a:rPr>
                        <a:t>6246</a:t>
                      </a:r>
                    </a:p>
                    <a:p>
                      <a:pPr marL="0" marR="0" algn="ctr">
                        <a:lnSpc>
                          <a:spcPct val="100000"/>
                        </a:lnSpc>
                        <a:spcBef>
                          <a:spcPts val="0"/>
                        </a:spcBef>
                        <a:spcAft>
                          <a:spcPts val="0"/>
                        </a:spcAft>
                      </a:pPr>
                      <a:r>
                        <a:rPr lang="en-US" sz="600" dirty="0">
                          <a:solidFill>
                            <a:srgbClr val="FF0000"/>
                          </a:solidFill>
                          <a:effectLst/>
                        </a:rPr>
                        <a:t>(46.7%)</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600" dirty="0">
                          <a:effectLst/>
                        </a:rPr>
                        <a:t>1417</a:t>
                      </a:r>
                    </a:p>
                    <a:p>
                      <a:pPr marL="0" marR="0" algn="ctr">
                        <a:lnSpc>
                          <a:spcPct val="100000"/>
                        </a:lnSpc>
                        <a:spcBef>
                          <a:spcPts val="0"/>
                        </a:spcBef>
                        <a:spcAft>
                          <a:spcPts val="0"/>
                        </a:spcAft>
                      </a:pPr>
                      <a:r>
                        <a:rPr lang="en-US" sz="600" dirty="0">
                          <a:solidFill>
                            <a:srgbClr val="FF0000"/>
                          </a:solidFill>
                          <a:effectLst/>
                        </a:rPr>
                        <a:t>(10.6%)</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2357597757"/>
                  </a:ext>
                </a:extLst>
              </a:tr>
              <a:tr h="202836">
                <a:tc>
                  <a:txBody>
                    <a:bodyPr/>
                    <a:lstStyle/>
                    <a:p>
                      <a:pPr marL="0" marR="0" algn="ctr">
                        <a:lnSpc>
                          <a:spcPct val="107000"/>
                        </a:lnSpc>
                        <a:spcBef>
                          <a:spcPts val="0"/>
                        </a:spcBef>
                        <a:spcAft>
                          <a:spcPts val="800"/>
                        </a:spcAft>
                      </a:pPr>
                      <a:r>
                        <a:rPr lang="en-US" sz="700" b="1" dirty="0">
                          <a:solidFill>
                            <a:schemeClr val="tx1"/>
                          </a:solidFill>
                          <a:effectLst/>
                        </a:rPr>
                        <a:t>13397</a:t>
                      </a:r>
                      <a:endParaRPr lang="en-US" sz="7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600" dirty="0">
                          <a:effectLst/>
                        </a:rPr>
                        <a:t>6428</a:t>
                      </a:r>
                    </a:p>
                    <a:p>
                      <a:pPr marL="0" marR="0" algn="ctr">
                        <a:lnSpc>
                          <a:spcPct val="100000"/>
                        </a:lnSpc>
                        <a:spcBef>
                          <a:spcPts val="0"/>
                        </a:spcBef>
                        <a:spcAft>
                          <a:spcPts val="0"/>
                        </a:spcAft>
                      </a:pPr>
                      <a:r>
                        <a:rPr lang="en-US" sz="600" dirty="0">
                          <a:solidFill>
                            <a:srgbClr val="FF0000"/>
                          </a:solidFill>
                          <a:effectLst/>
                        </a:rPr>
                        <a:t>(48%)</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600" dirty="0">
                          <a:effectLst/>
                        </a:rPr>
                        <a:t>1732</a:t>
                      </a:r>
                    </a:p>
                    <a:p>
                      <a:pPr marL="0" marR="0" algn="ctr">
                        <a:lnSpc>
                          <a:spcPct val="100000"/>
                        </a:lnSpc>
                        <a:spcBef>
                          <a:spcPts val="0"/>
                        </a:spcBef>
                        <a:spcAft>
                          <a:spcPts val="0"/>
                        </a:spcAft>
                      </a:pPr>
                      <a:r>
                        <a:rPr lang="en-US" sz="600" dirty="0">
                          <a:solidFill>
                            <a:srgbClr val="FF0000"/>
                          </a:solidFill>
                          <a:effectLst/>
                        </a:rPr>
                        <a:t>(12.9%)</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1022982592"/>
                  </a:ext>
                </a:extLst>
              </a:tr>
              <a:tr h="202836">
                <a:tc>
                  <a:txBody>
                    <a:bodyPr/>
                    <a:lstStyle/>
                    <a:p>
                      <a:pPr marL="0" marR="0" algn="ctr">
                        <a:lnSpc>
                          <a:spcPct val="107000"/>
                        </a:lnSpc>
                        <a:spcBef>
                          <a:spcPts val="0"/>
                        </a:spcBef>
                        <a:spcAft>
                          <a:spcPts val="800"/>
                        </a:spcAft>
                      </a:pPr>
                      <a:r>
                        <a:rPr lang="en-US" sz="700" b="1" dirty="0">
                          <a:solidFill>
                            <a:schemeClr val="tx1"/>
                          </a:solidFill>
                          <a:effectLst/>
                        </a:rPr>
                        <a:t>13520</a:t>
                      </a:r>
                      <a:endParaRPr lang="en-US" sz="7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600" dirty="0">
                          <a:effectLst/>
                        </a:rPr>
                        <a:t>6289</a:t>
                      </a:r>
                    </a:p>
                    <a:p>
                      <a:pPr marL="0" marR="0" algn="ctr">
                        <a:lnSpc>
                          <a:spcPct val="100000"/>
                        </a:lnSpc>
                        <a:spcBef>
                          <a:spcPts val="0"/>
                        </a:spcBef>
                        <a:spcAft>
                          <a:spcPts val="0"/>
                        </a:spcAft>
                      </a:pPr>
                      <a:r>
                        <a:rPr lang="en-US" sz="600" dirty="0">
                          <a:solidFill>
                            <a:srgbClr val="FF0000"/>
                          </a:solidFill>
                          <a:effectLst/>
                        </a:rPr>
                        <a:t>(46.5%)</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600" dirty="0">
                          <a:effectLst/>
                        </a:rPr>
                        <a:t>1597</a:t>
                      </a:r>
                    </a:p>
                    <a:p>
                      <a:pPr marL="0" marR="0" algn="ctr">
                        <a:lnSpc>
                          <a:spcPct val="100000"/>
                        </a:lnSpc>
                        <a:spcBef>
                          <a:spcPts val="0"/>
                        </a:spcBef>
                        <a:spcAft>
                          <a:spcPts val="0"/>
                        </a:spcAft>
                      </a:pPr>
                      <a:r>
                        <a:rPr lang="en-US" sz="600" dirty="0">
                          <a:solidFill>
                            <a:srgbClr val="FF0000"/>
                          </a:solidFill>
                          <a:effectLst/>
                        </a:rPr>
                        <a:t>(11.8%)</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1933523615"/>
                  </a:ext>
                </a:extLst>
              </a:tr>
              <a:tr h="202836">
                <a:tc>
                  <a:txBody>
                    <a:bodyPr/>
                    <a:lstStyle/>
                    <a:p>
                      <a:pPr marL="0" marR="0" algn="ctr">
                        <a:lnSpc>
                          <a:spcPct val="107000"/>
                        </a:lnSpc>
                        <a:spcBef>
                          <a:spcPts val="0"/>
                        </a:spcBef>
                        <a:spcAft>
                          <a:spcPts val="800"/>
                        </a:spcAft>
                      </a:pPr>
                      <a:r>
                        <a:rPr lang="en-US" sz="700" b="1" dirty="0">
                          <a:solidFill>
                            <a:schemeClr val="tx1"/>
                          </a:solidFill>
                          <a:effectLst/>
                        </a:rPr>
                        <a:t>13592</a:t>
                      </a:r>
                      <a:endParaRPr lang="en-US" sz="7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600" dirty="0">
                          <a:effectLst/>
                        </a:rPr>
                        <a:t>6077</a:t>
                      </a:r>
                    </a:p>
                    <a:p>
                      <a:pPr marL="0" marR="0" algn="ctr">
                        <a:lnSpc>
                          <a:spcPct val="100000"/>
                        </a:lnSpc>
                        <a:spcBef>
                          <a:spcPts val="0"/>
                        </a:spcBef>
                        <a:spcAft>
                          <a:spcPts val="0"/>
                        </a:spcAft>
                      </a:pPr>
                      <a:r>
                        <a:rPr lang="en-US" sz="600" dirty="0">
                          <a:solidFill>
                            <a:srgbClr val="FF0000"/>
                          </a:solidFill>
                          <a:effectLst/>
                        </a:rPr>
                        <a:t>(44.7%)</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600" dirty="0">
                          <a:effectLst/>
                        </a:rPr>
                        <a:t>1770</a:t>
                      </a:r>
                    </a:p>
                    <a:p>
                      <a:pPr marL="0" marR="0" algn="ctr">
                        <a:lnSpc>
                          <a:spcPct val="100000"/>
                        </a:lnSpc>
                        <a:spcBef>
                          <a:spcPts val="0"/>
                        </a:spcBef>
                        <a:spcAft>
                          <a:spcPts val="0"/>
                        </a:spcAft>
                      </a:pPr>
                      <a:r>
                        <a:rPr lang="en-US" sz="600" dirty="0">
                          <a:solidFill>
                            <a:srgbClr val="FF0000"/>
                          </a:solidFill>
                          <a:effectLst/>
                        </a:rPr>
                        <a:t>(13%)</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865993121"/>
                  </a:ext>
                </a:extLst>
              </a:tr>
              <a:tr h="202836">
                <a:tc>
                  <a:txBody>
                    <a:bodyPr/>
                    <a:lstStyle/>
                    <a:p>
                      <a:pPr marL="0" marR="0" algn="ctr">
                        <a:lnSpc>
                          <a:spcPct val="107000"/>
                        </a:lnSpc>
                        <a:spcBef>
                          <a:spcPts val="0"/>
                        </a:spcBef>
                        <a:spcAft>
                          <a:spcPts val="800"/>
                        </a:spcAft>
                      </a:pPr>
                      <a:r>
                        <a:rPr lang="en-US" sz="700" b="1" dirty="0">
                          <a:solidFill>
                            <a:schemeClr val="tx1"/>
                          </a:solidFill>
                          <a:effectLst/>
                        </a:rPr>
                        <a:t>12701</a:t>
                      </a:r>
                      <a:endParaRPr lang="en-US" sz="7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600" dirty="0">
                          <a:effectLst/>
                        </a:rPr>
                        <a:t>4954</a:t>
                      </a:r>
                    </a:p>
                    <a:p>
                      <a:pPr marL="0" marR="0" algn="ctr">
                        <a:lnSpc>
                          <a:spcPct val="100000"/>
                        </a:lnSpc>
                        <a:spcBef>
                          <a:spcPts val="0"/>
                        </a:spcBef>
                        <a:spcAft>
                          <a:spcPts val="0"/>
                        </a:spcAft>
                      </a:pPr>
                      <a:r>
                        <a:rPr lang="en-US" sz="600" dirty="0">
                          <a:solidFill>
                            <a:srgbClr val="FF0000"/>
                          </a:solidFill>
                          <a:effectLst/>
                        </a:rPr>
                        <a:t>(39%)</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600" dirty="0">
                          <a:effectLst/>
                        </a:rPr>
                        <a:t>1323</a:t>
                      </a:r>
                    </a:p>
                    <a:p>
                      <a:pPr marL="0" marR="0" algn="ctr">
                        <a:lnSpc>
                          <a:spcPct val="100000"/>
                        </a:lnSpc>
                        <a:spcBef>
                          <a:spcPts val="0"/>
                        </a:spcBef>
                        <a:spcAft>
                          <a:spcPts val="0"/>
                        </a:spcAft>
                      </a:pPr>
                      <a:r>
                        <a:rPr lang="en-US" sz="600" dirty="0">
                          <a:solidFill>
                            <a:srgbClr val="FF0000"/>
                          </a:solidFill>
                          <a:effectLst/>
                        </a:rPr>
                        <a:t>(10.4%)</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4042075894"/>
                  </a:ext>
                </a:extLst>
              </a:tr>
              <a:tr h="202836">
                <a:tc>
                  <a:txBody>
                    <a:bodyPr/>
                    <a:lstStyle/>
                    <a:p>
                      <a:pPr marL="0" marR="0" algn="ctr">
                        <a:lnSpc>
                          <a:spcPct val="107000"/>
                        </a:lnSpc>
                        <a:spcBef>
                          <a:spcPts val="0"/>
                        </a:spcBef>
                        <a:spcAft>
                          <a:spcPts val="800"/>
                        </a:spcAft>
                      </a:pPr>
                      <a:r>
                        <a:rPr lang="en-US" sz="700" b="1" dirty="0">
                          <a:solidFill>
                            <a:schemeClr val="tx1"/>
                          </a:solidFill>
                          <a:effectLst/>
                        </a:rPr>
                        <a:t>78207</a:t>
                      </a:r>
                    </a:p>
                  </a:txBody>
                  <a:tcPr marL="34417" marR="34417" marT="4780" marB="0" anchor="ctr">
                    <a:noFill/>
                  </a:tcPr>
                </a:tc>
                <a:tc>
                  <a:txBody>
                    <a:bodyPr/>
                    <a:lstStyle/>
                    <a:p>
                      <a:pPr marL="0" marR="0" algn="ctr">
                        <a:lnSpc>
                          <a:spcPct val="100000"/>
                        </a:lnSpc>
                        <a:spcBef>
                          <a:spcPts val="0"/>
                        </a:spcBef>
                        <a:spcAft>
                          <a:spcPts val="0"/>
                        </a:spcAft>
                      </a:pPr>
                      <a:r>
                        <a:rPr lang="en-US" sz="600" dirty="0">
                          <a:effectLst/>
                        </a:rPr>
                        <a:t>35449 </a:t>
                      </a:r>
                    </a:p>
                    <a:p>
                      <a:pPr marL="0" marR="0" algn="ctr">
                        <a:lnSpc>
                          <a:spcPct val="100000"/>
                        </a:lnSpc>
                        <a:spcBef>
                          <a:spcPts val="0"/>
                        </a:spcBef>
                        <a:spcAft>
                          <a:spcPts val="0"/>
                        </a:spcAft>
                      </a:pPr>
                      <a:r>
                        <a:rPr lang="en-US" sz="600" dirty="0">
                          <a:solidFill>
                            <a:srgbClr val="FF0000"/>
                          </a:solidFill>
                          <a:effectLst/>
                        </a:rPr>
                        <a:t>(45.3%)</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600" dirty="0">
                          <a:effectLst/>
                        </a:rPr>
                        <a:t>9070</a:t>
                      </a:r>
                    </a:p>
                    <a:p>
                      <a:pPr marL="0" marR="0" algn="ctr">
                        <a:lnSpc>
                          <a:spcPct val="100000"/>
                        </a:lnSpc>
                        <a:spcBef>
                          <a:spcPts val="0"/>
                        </a:spcBef>
                        <a:spcAft>
                          <a:spcPts val="0"/>
                        </a:spcAft>
                      </a:pPr>
                      <a:r>
                        <a:rPr lang="en-US" sz="600" dirty="0">
                          <a:solidFill>
                            <a:srgbClr val="FF0000"/>
                          </a:solidFill>
                          <a:effectLst/>
                        </a:rPr>
                        <a:t>(11.6%)</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739476606"/>
                  </a:ext>
                </a:extLst>
              </a:tr>
            </a:tbl>
          </a:graphicData>
        </a:graphic>
      </p:graphicFrame>
      <p:graphicFrame>
        <p:nvGraphicFramePr>
          <p:cNvPr id="48" name="Table 47">
            <a:extLst>
              <a:ext uri="{FF2B5EF4-FFF2-40B4-BE49-F238E27FC236}">
                <a16:creationId xmlns:a16="http://schemas.microsoft.com/office/drawing/2014/main" id="{98826F76-2FF2-4610-883E-47E57876B9F5}"/>
              </a:ext>
            </a:extLst>
          </p:cNvPr>
          <p:cNvGraphicFramePr>
            <a:graphicFrameLocks noGrp="1"/>
          </p:cNvGraphicFramePr>
          <p:nvPr/>
        </p:nvGraphicFramePr>
        <p:xfrm>
          <a:off x="2191836" y="1259833"/>
          <a:ext cx="2447590" cy="1746125"/>
        </p:xfrm>
        <a:graphic>
          <a:graphicData uri="http://schemas.openxmlformats.org/drawingml/2006/table">
            <a:tbl>
              <a:tblPr firstRow="1" firstCol="1" bandRow="1">
                <a:tableStyleId>{5C22544A-7EE6-4342-B048-85BDC9FD1C3A}</a:tableStyleId>
              </a:tblPr>
              <a:tblGrid>
                <a:gridCol w="616641">
                  <a:extLst>
                    <a:ext uri="{9D8B030D-6E8A-4147-A177-3AD203B41FA5}">
                      <a16:colId xmlns:a16="http://schemas.microsoft.com/office/drawing/2014/main" val="2922038645"/>
                    </a:ext>
                  </a:extLst>
                </a:gridCol>
                <a:gridCol w="496090">
                  <a:extLst>
                    <a:ext uri="{9D8B030D-6E8A-4147-A177-3AD203B41FA5}">
                      <a16:colId xmlns:a16="http://schemas.microsoft.com/office/drawing/2014/main" val="3296177073"/>
                    </a:ext>
                  </a:extLst>
                </a:gridCol>
                <a:gridCol w="444953">
                  <a:extLst>
                    <a:ext uri="{9D8B030D-6E8A-4147-A177-3AD203B41FA5}">
                      <a16:colId xmlns:a16="http://schemas.microsoft.com/office/drawing/2014/main" val="2914661624"/>
                    </a:ext>
                  </a:extLst>
                </a:gridCol>
                <a:gridCol w="444953">
                  <a:extLst>
                    <a:ext uri="{9D8B030D-6E8A-4147-A177-3AD203B41FA5}">
                      <a16:colId xmlns:a16="http://schemas.microsoft.com/office/drawing/2014/main" val="2792814647"/>
                    </a:ext>
                  </a:extLst>
                </a:gridCol>
                <a:gridCol w="444953">
                  <a:extLst>
                    <a:ext uri="{9D8B030D-6E8A-4147-A177-3AD203B41FA5}">
                      <a16:colId xmlns:a16="http://schemas.microsoft.com/office/drawing/2014/main" val="421777405"/>
                    </a:ext>
                  </a:extLst>
                </a:gridCol>
              </a:tblGrid>
              <a:tr h="333290">
                <a:tc>
                  <a:txBody>
                    <a:bodyPr/>
                    <a:lstStyle/>
                    <a:p>
                      <a:pPr marL="0" marR="0" algn="ctr">
                        <a:lnSpc>
                          <a:spcPct val="107000"/>
                        </a:lnSpc>
                        <a:spcBef>
                          <a:spcPts val="0"/>
                        </a:spcBef>
                        <a:spcAft>
                          <a:spcPts val="0"/>
                        </a:spcAft>
                      </a:pPr>
                      <a:r>
                        <a:rPr lang="en-US" sz="700" dirty="0">
                          <a:effectLst/>
                        </a:rPr>
                        <a:t>133, 131m, 133m, 135</a:t>
                      </a:r>
                      <a:endParaRPr lang="en-US" sz="700" dirty="0">
                        <a:effectLst/>
                        <a:latin typeface="Calibri" panose="020F0502020204030204" pitchFamily="34" charset="0"/>
                        <a:ea typeface="Calibri" panose="020F0502020204030204" pitchFamily="34" charset="0"/>
                        <a:cs typeface="Arial" panose="020B0604020202020204" pitchFamily="34" charset="0"/>
                      </a:endParaRPr>
                    </a:p>
                  </a:txBody>
                  <a:tcPr marL="25821" marR="25821" marT="3586" marB="0" anchor="ctr"/>
                </a:tc>
                <a:tc>
                  <a:txBody>
                    <a:bodyPr/>
                    <a:lstStyle/>
                    <a:p>
                      <a:pPr marL="0" marR="0" algn="ctr">
                        <a:lnSpc>
                          <a:spcPct val="107000"/>
                        </a:lnSpc>
                        <a:spcBef>
                          <a:spcPts val="0"/>
                        </a:spcBef>
                        <a:spcAft>
                          <a:spcPts val="0"/>
                        </a:spcAft>
                      </a:pPr>
                      <a:r>
                        <a:rPr lang="en-US" sz="700" dirty="0">
                          <a:effectLst/>
                        </a:rPr>
                        <a:t>133,</a:t>
                      </a:r>
                    </a:p>
                    <a:p>
                      <a:pPr marL="0" marR="0" algn="ctr">
                        <a:lnSpc>
                          <a:spcPct val="107000"/>
                        </a:lnSpc>
                        <a:spcBef>
                          <a:spcPts val="0"/>
                        </a:spcBef>
                        <a:spcAft>
                          <a:spcPts val="0"/>
                        </a:spcAft>
                      </a:pPr>
                      <a:r>
                        <a:rPr lang="en-US" sz="700" dirty="0">
                          <a:effectLst/>
                        </a:rPr>
                        <a:t>131m, 135</a:t>
                      </a:r>
                      <a:endParaRPr lang="en-US" sz="700" dirty="0">
                        <a:effectLst/>
                        <a:latin typeface="Calibri" panose="020F0502020204030204" pitchFamily="34" charset="0"/>
                        <a:ea typeface="Calibri" panose="020F0502020204030204" pitchFamily="34" charset="0"/>
                        <a:cs typeface="Arial" panose="020B0604020202020204" pitchFamily="34" charset="0"/>
                      </a:endParaRPr>
                    </a:p>
                  </a:txBody>
                  <a:tcPr marL="25821" marR="25821" marT="3586" marB="0" anchor="ctr"/>
                </a:tc>
                <a:tc>
                  <a:txBody>
                    <a:bodyPr/>
                    <a:lstStyle/>
                    <a:p>
                      <a:pPr marL="0" marR="0" algn="ctr">
                        <a:lnSpc>
                          <a:spcPct val="107000"/>
                        </a:lnSpc>
                        <a:spcBef>
                          <a:spcPts val="0"/>
                        </a:spcBef>
                        <a:spcAft>
                          <a:spcPts val="0"/>
                        </a:spcAft>
                      </a:pPr>
                      <a:r>
                        <a:rPr lang="en-US" sz="700" dirty="0">
                          <a:effectLst/>
                        </a:rPr>
                        <a:t>131m, 133m, 135</a:t>
                      </a:r>
                      <a:endParaRPr lang="en-US" sz="700" dirty="0">
                        <a:effectLst/>
                        <a:latin typeface="Calibri" panose="020F0502020204030204" pitchFamily="34" charset="0"/>
                        <a:ea typeface="Calibri" panose="020F0502020204030204" pitchFamily="34" charset="0"/>
                        <a:cs typeface="Arial" panose="020B0604020202020204" pitchFamily="34" charset="0"/>
                      </a:endParaRPr>
                    </a:p>
                  </a:txBody>
                  <a:tcPr marL="25821" marR="25821" marT="3586" marB="0" anchor="ctr"/>
                </a:tc>
                <a:tc>
                  <a:txBody>
                    <a:bodyPr/>
                    <a:lstStyle/>
                    <a:p>
                      <a:pPr marL="0" marR="0" algn="ctr">
                        <a:lnSpc>
                          <a:spcPct val="107000"/>
                        </a:lnSpc>
                        <a:spcBef>
                          <a:spcPts val="0"/>
                        </a:spcBef>
                        <a:spcAft>
                          <a:spcPts val="0"/>
                        </a:spcAft>
                      </a:pPr>
                      <a:r>
                        <a:rPr lang="en-US" sz="700" dirty="0">
                          <a:effectLst/>
                        </a:rPr>
                        <a:t>133,131m, 133m</a:t>
                      </a:r>
                      <a:endParaRPr lang="en-US" sz="700" dirty="0">
                        <a:effectLst/>
                        <a:latin typeface="Calibri" panose="020F0502020204030204" pitchFamily="34" charset="0"/>
                        <a:ea typeface="Calibri" panose="020F0502020204030204" pitchFamily="34" charset="0"/>
                        <a:cs typeface="Arial" panose="020B0604020202020204" pitchFamily="34" charset="0"/>
                      </a:endParaRPr>
                    </a:p>
                  </a:txBody>
                  <a:tcPr marL="25821" marR="25821" marT="3586" marB="0" anchor="ctr"/>
                </a:tc>
                <a:tc>
                  <a:txBody>
                    <a:bodyPr/>
                    <a:lstStyle/>
                    <a:p>
                      <a:pPr marL="0" marR="0" algn="ctr">
                        <a:lnSpc>
                          <a:spcPct val="107000"/>
                        </a:lnSpc>
                        <a:spcBef>
                          <a:spcPts val="0"/>
                        </a:spcBef>
                        <a:spcAft>
                          <a:spcPts val="0"/>
                        </a:spcAft>
                      </a:pPr>
                      <a:r>
                        <a:rPr lang="en-US" sz="700" dirty="0">
                          <a:effectLst/>
                        </a:rPr>
                        <a:t>133,</a:t>
                      </a:r>
                    </a:p>
                    <a:p>
                      <a:pPr marL="0" marR="0" algn="ctr">
                        <a:lnSpc>
                          <a:spcPct val="107000"/>
                        </a:lnSpc>
                        <a:spcBef>
                          <a:spcPts val="0"/>
                        </a:spcBef>
                        <a:spcAft>
                          <a:spcPts val="0"/>
                        </a:spcAft>
                      </a:pPr>
                      <a:r>
                        <a:rPr lang="en-US" sz="700" dirty="0">
                          <a:effectLst/>
                        </a:rPr>
                        <a:t>133m,135</a:t>
                      </a:r>
                      <a:endParaRPr lang="en-US" sz="700" dirty="0">
                        <a:effectLst/>
                        <a:latin typeface="Calibri" panose="020F0502020204030204" pitchFamily="34" charset="0"/>
                        <a:ea typeface="Calibri" panose="020F0502020204030204" pitchFamily="34" charset="0"/>
                        <a:cs typeface="Arial" panose="020B0604020202020204" pitchFamily="34" charset="0"/>
                      </a:endParaRPr>
                    </a:p>
                  </a:txBody>
                  <a:tcPr marL="25821" marR="25821" marT="3586" marB="0" anchor="ctr"/>
                </a:tc>
                <a:extLst>
                  <a:ext uri="{0D108BD9-81ED-4DB2-BD59-A6C34878D82A}">
                    <a16:rowId xmlns:a16="http://schemas.microsoft.com/office/drawing/2014/main" val="1008263577"/>
                  </a:ext>
                </a:extLst>
              </a:tr>
              <a:tr h="209615">
                <a:tc>
                  <a:txBody>
                    <a:bodyPr/>
                    <a:lstStyle/>
                    <a:p>
                      <a:pPr marL="0" marR="0" algn="ctr">
                        <a:lnSpc>
                          <a:spcPct val="107000"/>
                        </a:lnSpc>
                        <a:spcBef>
                          <a:spcPts val="0"/>
                        </a:spcBef>
                        <a:spcAft>
                          <a:spcPts val="800"/>
                        </a:spcAft>
                      </a:pPr>
                      <a:r>
                        <a:rPr lang="en-US" sz="600" dirty="0">
                          <a:solidFill>
                            <a:schemeClr val="tx1"/>
                          </a:solidFill>
                          <a:effectLst/>
                        </a:rPr>
                        <a:t>8</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CFD5EA"/>
                    </a:solidFill>
                  </a:tcPr>
                </a:tc>
                <a:tc>
                  <a:txBody>
                    <a:bodyPr/>
                    <a:lstStyle/>
                    <a:p>
                      <a:pPr marL="0" marR="0" algn="ctr">
                        <a:lnSpc>
                          <a:spcPct val="107000"/>
                        </a:lnSpc>
                        <a:spcBef>
                          <a:spcPts val="0"/>
                        </a:spcBef>
                        <a:spcAft>
                          <a:spcPts val="800"/>
                        </a:spcAft>
                      </a:pPr>
                      <a:r>
                        <a:rPr lang="en-US" sz="600" dirty="0">
                          <a:solidFill>
                            <a:schemeClr val="tx1"/>
                          </a:solidFill>
                          <a:effectLst/>
                        </a:rPr>
                        <a:t>21</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26</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90</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19</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3884872260"/>
                  </a:ext>
                </a:extLst>
              </a:tr>
              <a:tr h="200428">
                <a:tc>
                  <a:txBody>
                    <a:bodyPr/>
                    <a:lstStyle/>
                    <a:p>
                      <a:pPr marL="0" marR="0" algn="ctr">
                        <a:lnSpc>
                          <a:spcPct val="107000"/>
                        </a:lnSpc>
                        <a:spcBef>
                          <a:spcPts val="0"/>
                        </a:spcBef>
                        <a:spcAft>
                          <a:spcPts val="800"/>
                        </a:spcAft>
                      </a:pPr>
                      <a:r>
                        <a:rPr lang="en-US" sz="600" dirty="0">
                          <a:solidFill>
                            <a:schemeClr val="tx1"/>
                          </a:solidFill>
                          <a:effectLst/>
                        </a:rPr>
                        <a:t>6</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E9EBF5"/>
                    </a:solidFill>
                  </a:tcPr>
                </a:tc>
                <a:tc>
                  <a:txBody>
                    <a:bodyPr/>
                    <a:lstStyle/>
                    <a:p>
                      <a:pPr marL="0" marR="0" algn="ctr">
                        <a:lnSpc>
                          <a:spcPct val="107000"/>
                        </a:lnSpc>
                        <a:spcBef>
                          <a:spcPts val="0"/>
                        </a:spcBef>
                        <a:spcAft>
                          <a:spcPts val="800"/>
                        </a:spcAft>
                      </a:pPr>
                      <a:r>
                        <a:rPr lang="en-US" sz="600" dirty="0">
                          <a:solidFill>
                            <a:schemeClr val="tx1"/>
                          </a:solidFill>
                          <a:effectLst/>
                        </a:rPr>
                        <a:t>20</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21</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89</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23</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1608049183"/>
                  </a:ext>
                </a:extLst>
              </a:tr>
              <a:tr h="203405">
                <a:tc>
                  <a:txBody>
                    <a:bodyPr/>
                    <a:lstStyle/>
                    <a:p>
                      <a:pPr marL="0" marR="0" algn="ctr">
                        <a:lnSpc>
                          <a:spcPct val="107000"/>
                        </a:lnSpc>
                        <a:spcBef>
                          <a:spcPts val="0"/>
                        </a:spcBef>
                        <a:spcAft>
                          <a:spcPts val="800"/>
                        </a:spcAft>
                      </a:pPr>
                      <a:r>
                        <a:rPr lang="en-US" sz="600" dirty="0">
                          <a:solidFill>
                            <a:schemeClr val="tx1"/>
                          </a:solidFill>
                          <a:effectLst/>
                        </a:rPr>
                        <a:t>13</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CFD5EA"/>
                    </a:solidFill>
                  </a:tcPr>
                </a:tc>
                <a:tc>
                  <a:txBody>
                    <a:bodyPr/>
                    <a:lstStyle/>
                    <a:p>
                      <a:pPr marL="0" marR="0" algn="ctr">
                        <a:lnSpc>
                          <a:spcPct val="107000"/>
                        </a:lnSpc>
                        <a:spcBef>
                          <a:spcPts val="0"/>
                        </a:spcBef>
                        <a:spcAft>
                          <a:spcPts val="800"/>
                        </a:spcAft>
                      </a:pPr>
                      <a:r>
                        <a:rPr lang="en-US" sz="600" dirty="0">
                          <a:solidFill>
                            <a:schemeClr val="tx1"/>
                          </a:solidFill>
                          <a:effectLst/>
                        </a:rPr>
                        <a:t>33</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25</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a:solidFill>
                            <a:schemeClr val="tx1"/>
                          </a:solidFill>
                          <a:effectLst/>
                        </a:rPr>
                        <a:t>160</a:t>
                      </a:r>
                      <a:endParaRPr lang="en-US" sz="6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a:solidFill>
                            <a:schemeClr val="tx1"/>
                          </a:solidFill>
                          <a:effectLst/>
                        </a:rPr>
                        <a:t>35</a:t>
                      </a:r>
                      <a:endParaRPr lang="en-US" sz="6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2077954760"/>
                  </a:ext>
                </a:extLst>
              </a:tr>
              <a:tr h="206511">
                <a:tc>
                  <a:txBody>
                    <a:bodyPr/>
                    <a:lstStyle/>
                    <a:p>
                      <a:pPr marL="0" marR="0" algn="ctr">
                        <a:lnSpc>
                          <a:spcPct val="107000"/>
                        </a:lnSpc>
                        <a:spcBef>
                          <a:spcPts val="0"/>
                        </a:spcBef>
                        <a:spcAft>
                          <a:spcPts val="800"/>
                        </a:spcAft>
                      </a:pPr>
                      <a:r>
                        <a:rPr lang="en-US" sz="600" dirty="0">
                          <a:solidFill>
                            <a:schemeClr val="tx1"/>
                          </a:solidFill>
                          <a:effectLst/>
                        </a:rPr>
                        <a:t>11</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E9EBF5"/>
                    </a:solidFill>
                  </a:tcPr>
                </a:tc>
                <a:tc>
                  <a:txBody>
                    <a:bodyPr/>
                    <a:lstStyle/>
                    <a:p>
                      <a:pPr marL="0" marR="0" algn="ctr">
                        <a:lnSpc>
                          <a:spcPct val="107000"/>
                        </a:lnSpc>
                        <a:spcBef>
                          <a:spcPts val="0"/>
                        </a:spcBef>
                        <a:spcAft>
                          <a:spcPts val="800"/>
                        </a:spcAft>
                      </a:pPr>
                      <a:r>
                        <a:rPr lang="en-US" sz="600" dirty="0">
                          <a:solidFill>
                            <a:schemeClr val="tx1"/>
                          </a:solidFill>
                          <a:effectLst/>
                        </a:rPr>
                        <a:t>28</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37</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138</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a:solidFill>
                            <a:schemeClr val="tx1"/>
                          </a:solidFill>
                          <a:effectLst/>
                        </a:rPr>
                        <a:t>14</a:t>
                      </a:r>
                      <a:endParaRPr lang="en-US" sz="6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1122252541"/>
                  </a:ext>
                </a:extLst>
              </a:tr>
              <a:tr h="203405">
                <a:tc>
                  <a:txBody>
                    <a:bodyPr/>
                    <a:lstStyle/>
                    <a:p>
                      <a:pPr marL="0" marR="0" algn="ctr">
                        <a:lnSpc>
                          <a:spcPct val="107000"/>
                        </a:lnSpc>
                        <a:spcBef>
                          <a:spcPts val="0"/>
                        </a:spcBef>
                        <a:spcAft>
                          <a:spcPts val="800"/>
                        </a:spcAft>
                      </a:pPr>
                      <a:r>
                        <a:rPr lang="en-US" sz="600" dirty="0">
                          <a:solidFill>
                            <a:schemeClr val="tx1"/>
                          </a:solidFill>
                          <a:effectLst/>
                        </a:rPr>
                        <a:t>115</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CFD5EA"/>
                    </a:solidFill>
                  </a:tcPr>
                </a:tc>
                <a:tc>
                  <a:txBody>
                    <a:bodyPr/>
                    <a:lstStyle/>
                    <a:p>
                      <a:pPr marL="0" marR="0" algn="ctr">
                        <a:lnSpc>
                          <a:spcPct val="107000"/>
                        </a:lnSpc>
                        <a:spcBef>
                          <a:spcPts val="0"/>
                        </a:spcBef>
                        <a:spcAft>
                          <a:spcPts val="800"/>
                        </a:spcAft>
                      </a:pPr>
                      <a:r>
                        <a:rPr lang="en-US" sz="600">
                          <a:solidFill>
                            <a:schemeClr val="tx1"/>
                          </a:solidFill>
                          <a:effectLst/>
                        </a:rPr>
                        <a:t>55</a:t>
                      </a:r>
                      <a:endParaRPr lang="en-US" sz="6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34</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184</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50</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259995088"/>
                  </a:ext>
                </a:extLst>
              </a:tr>
              <a:tr h="194476">
                <a:tc>
                  <a:txBody>
                    <a:bodyPr/>
                    <a:lstStyle/>
                    <a:p>
                      <a:pPr marL="0" marR="0" algn="ctr">
                        <a:lnSpc>
                          <a:spcPct val="107000"/>
                        </a:lnSpc>
                        <a:spcBef>
                          <a:spcPts val="0"/>
                        </a:spcBef>
                        <a:spcAft>
                          <a:spcPts val="800"/>
                        </a:spcAft>
                      </a:pPr>
                      <a:r>
                        <a:rPr lang="en-US" sz="600" dirty="0">
                          <a:solidFill>
                            <a:schemeClr val="tx1"/>
                          </a:solidFill>
                          <a:effectLst/>
                        </a:rPr>
                        <a:t>93</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E9EBF5"/>
                    </a:solidFill>
                  </a:tcPr>
                </a:tc>
                <a:tc>
                  <a:txBody>
                    <a:bodyPr/>
                    <a:lstStyle/>
                    <a:p>
                      <a:pPr marL="0" marR="0" algn="ctr">
                        <a:lnSpc>
                          <a:spcPct val="107000"/>
                        </a:lnSpc>
                        <a:spcBef>
                          <a:spcPts val="0"/>
                        </a:spcBef>
                        <a:spcAft>
                          <a:spcPts val="800"/>
                        </a:spcAft>
                      </a:pPr>
                      <a:r>
                        <a:rPr lang="en-US" sz="600">
                          <a:solidFill>
                            <a:schemeClr val="tx1"/>
                          </a:solidFill>
                          <a:effectLst/>
                        </a:rPr>
                        <a:t>53</a:t>
                      </a:r>
                      <a:endParaRPr lang="en-US" sz="6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a:solidFill>
                            <a:schemeClr val="tx1"/>
                          </a:solidFill>
                          <a:effectLst/>
                        </a:rPr>
                        <a:t>39</a:t>
                      </a:r>
                      <a:endParaRPr lang="en-US" sz="6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87</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71</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37389930"/>
                  </a:ext>
                </a:extLst>
              </a:tr>
              <a:tr h="194995">
                <a:tc>
                  <a:txBody>
                    <a:bodyPr/>
                    <a:lstStyle/>
                    <a:p>
                      <a:pPr marL="0" marR="0" algn="ctr">
                        <a:lnSpc>
                          <a:spcPct val="107000"/>
                        </a:lnSpc>
                        <a:spcBef>
                          <a:spcPts val="0"/>
                        </a:spcBef>
                        <a:spcAft>
                          <a:spcPts val="800"/>
                        </a:spcAft>
                      </a:pPr>
                      <a:r>
                        <a:rPr lang="en-US" sz="600" dirty="0">
                          <a:solidFill>
                            <a:schemeClr val="tx1"/>
                          </a:solidFill>
                          <a:effectLst/>
                        </a:rPr>
                        <a:t>246</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CFD5EA"/>
                    </a:solidFill>
                  </a:tcPr>
                </a:tc>
                <a:tc>
                  <a:txBody>
                    <a:bodyPr/>
                    <a:lstStyle/>
                    <a:p>
                      <a:pPr marL="0" marR="0" algn="ctr">
                        <a:lnSpc>
                          <a:spcPct val="107000"/>
                        </a:lnSpc>
                        <a:spcBef>
                          <a:spcPts val="0"/>
                        </a:spcBef>
                        <a:spcAft>
                          <a:spcPts val="800"/>
                        </a:spcAft>
                      </a:pPr>
                      <a:r>
                        <a:rPr lang="en-US" sz="600">
                          <a:solidFill>
                            <a:schemeClr val="tx1"/>
                          </a:solidFill>
                          <a:effectLst/>
                        </a:rPr>
                        <a:t>210</a:t>
                      </a:r>
                      <a:endParaRPr lang="en-US" sz="6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a:solidFill>
                            <a:schemeClr val="tx1"/>
                          </a:solidFill>
                          <a:effectLst/>
                        </a:rPr>
                        <a:t>182</a:t>
                      </a:r>
                      <a:endParaRPr lang="en-US" sz="6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748</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600" dirty="0">
                          <a:solidFill>
                            <a:schemeClr val="tx1"/>
                          </a:solidFill>
                          <a:effectLst/>
                        </a:rPr>
                        <a:t>212</a:t>
                      </a:r>
                      <a:endParaRPr lang="en-US" sz="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4087032545"/>
                  </a:ext>
                </a:extLst>
              </a:tr>
            </a:tbl>
          </a:graphicData>
        </a:graphic>
      </p:graphicFrame>
      <p:cxnSp>
        <p:nvCxnSpPr>
          <p:cNvPr id="27" name="Straight Connector 26">
            <a:extLst>
              <a:ext uri="{FF2B5EF4-FFF2-40B4-BE49-F238E27FC236}">
                <a16:creationId xmlns:a16="http://schemas.microsoft.com/office/drawing/2014/main" id="{45DDF641-17DA-415C-988E-E07A1F8ABF7C}"/>
              </a:ext>
            </a:extLst>
          </p:cNvPr>
          <p:cNvCxnSpPr>
            <a:cxnSpLocks/>
          </p:cNvCxnSpPr>
          <p:nvPr/>
        </p:nvCxnSpPr>
        <p:spPr>
          <a:xfrm>
            <a:off x="58816" y="3051948"/>
            <a:ext cx="457200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A4C4A1B-5756-4C1A-AA36-5EF044861CFB}"/>
              </a:ext>
            </a:extLst>
          </p:cNvPr>
          <p:cNvGrpSpPr/>
          <p:nvPr/>
        </p:nvGrpSpPr>
        <p:grpSpPr>
          <a:xfrm>
            <a:off x="4718916" y="1456449"/>
            <a:ext cx="584596" cy="1482659"/>
            <a:chOff x="1606550" y="2016979"/>
            <a:chExt cx="584596" cy="2167454"/>
          </a:xfrm>
        </p:grpSpPr>
        <p:sp>
          <p:nvSpPr>
            <p:cNvPr id="31" name="Rounded Rectangle 20">
              <a:extLst>
                <a:ext uri="{FF2B5EF4-FFF2-40B4-BE49-F238E27FC236}">
                  <a16:creationId xmlns:a16="http://schemas.microsoft.com/office/drawing/2014/main" id="{21A43B54-C832-4DAA-AB64-B11A0AD7FAE5}"/>
                </a:ext>
              </a:extLst>
            </p:cNvPr>
            <p:cNvSpPr/>
            <p:nvPr/>
          </p:nvSpPr>
          <p:spPr>
            <a:xfrm>
              <a:off x="1606550" y="2016979"/>
              <a:ext cx="584596" cy="516451"/>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800" b="1" kern="0" dirty="0">
                  <a:solidFill>
                    <a:srgbClr val="000000"/>
                  </a:solidFill>
                </a:rPr>
                <a:t>X</a:t>
              </a:r>
              <a:r>
                <a:rPr kumimoji="0" lang="en-US" sz="800" b="1" i="0" u="none" strike="noStrike" kern="0" cap="none" spc="0" normalizeH="0" baseline="0" noProof="0" dirty="0">
                  <a:ln>
                    <a:noFill/>
                  </a:ln>
                  <a:solidFill>
                    <a:srgbClr val="000000"/>
                  </a:solidFill>
                  <a:effectLst/>
                  <a:uLnTx/>
                  <a:uFillTx/>
                  <a:ea typeface="+mn-ea"/>
                  <a:cs typeface="+mn-cs"/>
                </a:rPr>
                <a:t>e133</a:t>
              </a:r>
            </a:p>
          </p:txBody>
        </p:sp>
        <p:sp>
          <p:nvSpPr>
            <p:cNvPr id="32" name="Rounded Rectangle 20">
              <a:extLst>
                <a:ext uri="{FF2B5EF4-FFF2-40B4-BE49-F238E27FC236}">
                  <a16:creationId xmlns:a16="http://schemas.microsoft.com/office/drawing/2014/main" id="{89FA5D27-07E0-418B-9B34-2D4978F3B004}"/>
                </a:ext>
              </a:extLst>
            </p:cNvPr>
            <p:cNvSpPr/>
            <p:nvPr/>
          </p:nvSpPr>
          <p:spPr>
            <a:xfrm>
              <a:off x="1606550" y="3117343"/>
              <a:ext cx="584596" cy="514642"/>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800" b="1" kern="0" dirty="0">
                  <a:solidFill>
                    <a:srgbClr val="000000"/>
                  </a:solidFill>
                </a:rPr>
                <a:t>X</a:t>
              </a:r>
              <a:r>
                <a:rPr kumimoji="0" lang="en-US" sz="800" b="1" i="0" u="none" strike="noStrike" kern="0" cap="none" spc="0" normalizeH="0" baseline="0" noProof="0" dirty="0">
                  <a:ln>
                    <a:noFill/>
                  </a:ln>
                  <a:solidFill>
                    <a:srgbClr val="000000"/>
                  </a:solidFill>
                  <a:effectLst/>
                  <a:uLnTx/>
                  <a:uFillTx/>
                  <a:ea typeface="+mn-ea"/>
                  <a:cs typeface="+mn-cs"/>
                </a:rPr>
                <a:t>e133m</a:t>
              </a:r>
            </a:p>
          </p:txBody>
        </p:sp>
        <p:sp>
          <p:nvSpPr>
            <p:cNvPr id="33" name="Rounded Rectangle 20">
              <a:extLst>
                <a:ext uri="{FF2B5EF4-FFF2-40B4-BE49-F238E27FC236}">
                  <a16:creationId xmlns:a16="http://schemas.microsoft.com/office/drawing/2014/main" id="{C855D8D8-4F66-4642-9376-81BE5B7F51FB}"/>
                </a:ext>
              </a:extLst>
            </p:cNvPr>
            <p:cNvSpPr/>
            <p:nvPr/>
          </p:nvSpPr>
          <p:spPr>
            <a:xfrm>
              <a:off x="1606550" y="2565182"/>
              <a:ext cx="584596" cy="514351"/>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800" b="1" kern="0" dirty="0">
                  <a:solidFill>
                    <a:srgbClr val="000000"/>
                  </a:solidFill>
                </a:rPr>
                <a:t>X</a:t>
              </a:r>
              <a:r>
                <a:rPr kumimoji="0" lang="en-US" sz="800" b="1" i="0" u="none" strike="noStrike" kern="0" cap="none" spc="0" normalizeH="0" baseline="0" noProof="0" dirty="0">
                  <a:ln>
                    <a:noFill/>
                  </a:ln>
                  <a:solidFill>
                    <a:srgbClr val="000000"/>
                  </a:solidFill>
                  <a:effectLst/>
                  <a:uLnTx/>
                  <a:uFillTx/>
                  <a:ea typeface="+mn-ea"/>
                  <a:cs typeface="+mn-cs"/>
                </a:rPr>
                <a:t>e131m</a:t>
              </a:r>
            </a:p>
          </p:txBody>
        </p:sp>
        <p:sp>
          <p:nvSpPr>
            <p:cNvPr id="34" name="Rounded Rectangle 20">
              <a:extLst>
                <a:ext uri="{FF2B5EF4-FFF2-40B4-BE49-F238E27FC236}">
                  <a16:creationId xmlns:a16="http://schemas.microsoft.com/office/drawing/2014/main" id="{12C34457-F894-4E20-A20D-F128BB0AAC7E}"/>
                </a:ext>
              </a:extLst>
            </p:cNvPr>
            <p:cNvSpPr/>
            <p:nvPr/>
          </p:nvSpPr>
          <p:spPr>
            <a:xfrm>
              <a:off x="1606550" y="3663440"/>
              <a:ext cx="584596" cy="520993"/>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800" b="1" kern="0" dirty="0">
                  <a:solidFill>
                    <a:srgbClr val="000000"/>
                  </a:solidFill>
                </a:rPr>
                <a:t>X</a:t>
              </a:r>
              <a:r>
                <a:rPr kumimoji="0" lang="en-US" sz="800" b="1" i="0" u="none" strike="noStrike" kern="0" cap="none" spc="0" normalizeH="0" baseline="0" noProof="0" dirty="0">
                  <a:ln>
                    <a:noFill/>
                  </a:ln>
                  <a:solidFill>
                    <a:srgbClr val="000000"/>
                  </a:solidFill>
                  <a:effectLst/>
                  <a:uLnTx/>
                  <a:uFillTx/>
                  <a:ea typeface="+mn-ea"/>
                  <a:cs typeface="+mn-cs"/>
                </a:rPr>
                <a:t>e135</a:t>
              </a:r>
            </a:p>
          </p:txBody>
        </p:sp>
      </p:grpSp>
      <p:graphicFrame>
        <p:nvGraphicFramePr>
          <p:cNvPr id="35" name="Table 34">
            <a:extLst>
              <a:ext uri="{FF2B5EF4-FFF2-40B4-BE49-F238E27FC236}">
                <a16:creationId xmlns:a16="http://schemas.microsoft.com/office/drawing/2014/main" id="{D639AB97-F5CF-48D1-8D75-D0E0AB8CA70F}"/>
              </a:ext>
            </a:extLst>
          </p:cNvPr>
          <p:cNvGraphicFramePr>
            <a:graphicFrameLocks noGrp="1"/>
          </p:cNvGraphicFramePr>
          <p:nvPr>
            <p:extLst>
              <p:ext uri="{D42A27DB-BD31-4B8C-83A1-F6EECF244321}">
                <p14:modId xmlns:p14="http://schemas.microsoft.com/office/powerpoint/2010/main" val="2140901499"/>
              </p:ext>
            </p:extLst>
          </p:nvPr>
        </p:nvGraphicFramePr>
        <p:xfrm>
          <a:off x="5315767" y="1262275"/>
          <a:ext cx="3768214" cy="1708940"/>
        </p:xfrm>
        <a:graphic>
          <a:graphicData uri="http://schemas.openxmlformats.org/drawingml/2006/table">
            <a:tbl>
              <a:tblPr firstRow="1" firstCol="1" bandRow="1">
                <a:tableStyleId>{5C22544A-7EE6-4342-B048-85BDC9FD1C3A}</a:tableStyleId>
              </a:tblPr>
              <a:tblGrid>
                <a:gridCol w="280067">
                  <a:extLst>
                    <a:ext uri="{9D8B030D-6E8A-4147-A177-3AD203B41FA5}">
                      <a16:colId xmlns:a16="http://schemas.microsoft.com/office/drawing/2014/main" val="1091588133"/>
                    </a:ext>
                  </a:extLst>
                </a:gridCol>
                <a:gridCol w="490740">
                  <a:extLst>
                    <a:ext uri="{9D8B030D-6E8A-4147-A177-3AD203B41FA5}">
                      <a16:colId xmlns:a16="http://schemas.microsoft.com/office/drawing/2014/main" val="1854063775"/>
                    </a:ext>
                  </a:extLst>
                </a:gridCol>
                <a:gridCol w="483679">
                  <a:extLst>
                    <a:ext uri="{9D8B030D-6E8A-4147-A177-3AD203B41FA5}">
                      <a16:colId xmlns:a16="http://schemas.microsoft.com/office/drawing/2014/main" val="2122475787"/>
                    </a:ext>
                  </a:extLst>
                </a:gridCol>
                <a:gridCol w="483678">
                  <a:extLst>
                    <a:ext uri="{9D8B030D-6E8A-4147-A177-3AD203B41FA5}">
                      <a16:colId xmlns:a16="http://schemas.microsoft.com/office/drawing/2014/main" val="3009021815"/>
                    </a:ext>
                  </a:extLst>
                </a:gridCol>
                <a:gridCol w="526045">
                  <a:extLst>
                    <a:ext uri="{9D8B030D-6E8A-4147-A177-3AD203B41FA5}">
                      <a16:colId xmlns:a16="http://schemas.microsoft.com/office/drawing/2014/main" val="614061348"/>
                    </a:ext>
                  </a:extLst>
                </a:gridCol>
                <a:gridCol w="483679">
                  <a:extLst>
                    <a:ext uri="{9D8B030D-6E8A-4147-A177-3AD203B41FA5}">
                      <a16:colId xmlns:a16="http://schemas.microsoft.com/office/drawing/2014/main" val="4131775037"/>
                    </a:ext>
                  </a:extLst>
                </a:gridCol>
                <a:gridCol w="451904">
                  <a:extLst>
                    <a:ext uri="{9D8B030D-6E8A-4147-A177-3AD203B41FA5}">
                      <a16:colId xmlns:a16="http://schemas.microsoft.com/office/drawing/2014/main" val="3080849531"/>
                    </a:ext>
                  </a:extLst>
                </a:gridCol>
                <a:gridCol w="568422">
                  <a:extLst>
                    <a:ext uri="{9D8B030D-6E8A-4147-A177-3AD203B41FA5}">
                      <a16:colId xmlns:a16="http://schemas.microsoft.com/office/drawing/2014/main" val="3290131343"/>
                    </a:ext>
                  </a:extLst>
                </a:gridCol>
              </a:tblGrid>
              <a:tr h="170941">
                <a:tc>
                  <a:txBody>
                    <a:bodyPr/>
                    <a:lstStyle/>
                    <a:p>
                      <a:pPr marL="0" marR="0">
                        <a:lnSpc>
                          <a:spcPct val="107000"/>
                        </a:lnSpc>
                        <a:spcBef>
                          <a:spcPts val="0"/>
                        </a:spcBef>
                        <a:spcAft>
                          <a:spcPts val="800"/>
                        </a:spcAft>
                      </a:pPr>
                      <a:r>
                        <a:rPr lang="en-US" sz="600" dirty="0">
                          <a:effectLst/>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800"/>
                        </a:spcAft>
                      </a:pPr>
                      <a:r>
                        <a:rPr lang="en-US" sz="600" dirty="0">
                          <a:effectLst/>
                        </a:rPr>
                        <a:t>2015</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800"/>
                        </a:spcAft>
                      </a:pPr>
                      <a:r>
                        <a:rPr lang="en-US" sz="600" dirty="0">
                          <a:effectLst/>
                        </a:rPr>
                        <a:t>2016</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800"/>
                        </a:spcAft>
                      </a:pPr>
                      <a:r>
                        <a:rPr lang="en-US" sz="600" dirty="0">
                          <a:effectLst/>
                        </a:rPr>
                        <a:t>2017</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800"/>
                        </a:spcAft>
                      </a:pPr>
                      <a:r>
                        <a:rPr lang="en-US" sz="600" dirty="0">
                          <a:effectLst/>
                        </a:rPr>
                        <a:t>2018</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800"/>
                        </a:spcAft>
                      </a:pPr>
                      <a:r>
                        <a:rPr lang="en-US" sz="600" dirty="0">
                          <a:effectLst/>
                        </a:rPr>
                        <a:t>2019</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800"/>
                        </a:spcAft>
                      </a:pPr>
                      <a:r>
                        <a:rPr lang="en-US" sz="600" dirty="0">
                          <a:effectLst/>
                        </a:rPr>
                        <a:t>2020</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800"/>
                        </a:spcAft>
                      </a:pPr>
                      <a:r>
                        <a:rPr lang="en-US" sz="600" dirty="0">
                          <a:effectLst/>
                        </a:rPr>
                        <a:t>Total</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2508209260"/>
                  </a:ext>
                </a:extLst>
              </a:tr>
              <a:tr h="150334">
                <a:tc>
                  <a:txBody>
                    <a:bodyPr/>
                    <a:lstStyle/>
                    <a:p>
                      <a:pPr marL="0" marR="0">
                        <a:lnSpc>
                          <a:spcPct val="107000"/>
                        </a:lnSpc>
                        <a:spcBef>
                          <a:spcPts val="0"/>
                        </a:spcBef>
                        <a:spcAft>
                          <a:spcPts val="0"/>
                        </a:spcAft>
                      </a:pPr>
                      <a:r>
                        <a:rPr lang="en-US" sz="600" dirty="0">
                          <a:effectLst/>
                        </a:rPr>
                        <a:t>Total</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3325 </a:t>
                      </a:r>
                      <a:r>
                        <a:rPr lang="en-US" sz="600" dirty="0">
                          <a:solidFill>
                            <a:srgbClr val="FF0000"/>
                          </a:solidFill>
                          <a:effectLst/>
                        </a:rPr>
                        <a:t>(28.6%)</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3702 </a:t>
                      </a:r>
                      <a:r>
                        <a:rPr lang="en-US" sz="600" dirty="0">
                          <a:solidFill>
                            <a:srgbClr val="FF0000"/>
                          </a:solidFill>
                          <a:effectLst/>
                        </a:rPr>
                        <a:t>(27.7%)</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3568 </a:t>
                      </a:r>
                      <a:r>
                        <a:rPr lang="en-US" sz="600" dirty="0">
                          <a:solidFill>
                            <a:srgbClr val="FF0000"/>
                          </a:solidFill>
                          <a:effectLst/>
                        </a:rPr>
                        <a:t>(26.6%)</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3372 </a:t>
                      </a:r>
                      <a:r>
                        <a:rPr lang="en-US" sz="600" dirty="0">
                          <a:solidFill>
                            <a:srgbClr val="FF0000"/>
                          </a:solidFill>
                          <a:effectLst/>
                        </a:rPr>
                        <a:t>(24.9%)</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3398 </a:t>
                      </a:r>
                      <a:r>
                        <a:rPr lang="en-US" sz="600" dirty="0">
                          <a:solidFill>
                            <a:srgbClr val="FF0000"/>
                          </a:solidFill>
                          <a:effectLst/>
                        </a:rPr>
                        <a:t>(25%)</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3112 </a:t>
                      </a:r>
                      <a:r>
                        <a:rPr lang="en-US" sz="600" dirty="0">
                          <a:solidFill>
                            <a:srgbClr val="FF0000"/>
                          </a:solidFill>
                          <a:effectLst/>
                        </a:rPr>
                        <a:t>(24.5%)</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600" dirty="0">
                          <a:effectLst/>
                        </a:rPr>
                        <a:t>20477 </a:t>
                      </a:r>
                      <a:r>
                        <a:rPr lang="en-US" sz="600" dirty="0">
                          <a:solidFill>
                            <a:srgbClr val="FF0000"/>
                          </a:solidFill>
                          <a:effectLst/>
                        </a:rPr>
                        <a:t>(26.2%)</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3931199359"/>
                  </a:ext>
                </a:extLst>
              </a:tr>
              <a:tr h="113167">
                <a:tc>
                  <a:txBody>
                    <a:bodyPr/>
                    <a:lstStyle/>
                    <a:p>
                      <a:pPr marL="0" marR="0">
                        <a:lnSpc>
                          <a:spcPct val="107000"/>
                        </a:lnSpc>
                        <a:spcBef>
                          <a:spcPts val="0"/>
                        </a:spcBef>
                        <a:spcAft>
                          <a:spcPts val="0"/>
                        </a:spcAft>
                      </a:pPr>
                      <a:r>
                        <a:rPr lang="en-US" sz="600" dirty="0">
                          <a:effectLst/>
                        </a:rPr>
                        <a:t>B</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3007</a:t>
                      </a:r>
                    </a:p>
                  </a:txBody>
                  <a:tcPr marL="37976" marR="37976" marT="5274" marB="0" anchor="ctr"/>
                </a:tc>
                <a:tc>
                  <a:txBody>
                    <a:bodyPr/>
                    <a:lstStyle/>
                    <a:p>
                      <a:pPr marL="0" marR="0" algn="ctr">
                        <a:lnSpc>
                          <a:spcPct val="107000"/>
                        </a:lnSpc>
                        <a:spcBef>
                          <a:spcPts val="0"/>
                        </a:spcBef>
                        <a:spcAft>
                          <a:spcPts val="0"/>
                        </a:spcAft>
                      </a:pPr>
                      <a:r>
                        <a:rPr lang="en-US" sz="600" dirty="0">
                          <a:effectLst/>
                        </a:rPr>
                        <a:t>3280</a:t>
                      </a:r>
                    </a:p>
                  </a:txBody>
                  <a:tcPr marL="37976" marR="37976" marT="5274" marB="0" anchor="ctr"/>
                </a:tc>
                <a:tc>
                  <a:txBody>
                    <a:bodyPr/>
                    <a:lstStyle/>
                    <a:p>
                      <a:pPr marL="0" marR="0" algn="ctr">
                        <a:lnSpc>
                          <a:spcPct val="107000"/>
                        </a:lnSpc>
                        <a:spcBef>
                          <a:spcPts val="0"/>
                        </a:spcBef>
                        <a:spcAft>
                          <a:spcPts val="0"/>
                        </a:spcAft>
                      </a:pPr>
                      <a:r>
                        <a:rPr lang="en-US" sz="600" dirty="0">
                          <a:effectLst/>
                        </a:rPr>
                        <a:t>3083</a:t>
                      </a:r>
                    </a:p>
                  </a:txBody>
                  <a:tcPr marL="37976" marR="37976" marT="5274" marB="0" anchor="ctr"/>
                </a:tc>
                <a:tc>
                  <a:txBody>
                    <a:bodyPr/>
                    <a:lstStyle/>
                    <a:p>
                      <a:pPr marL="0" marR="0" algn="ctr">
                        <a:lnSpc>
                          <a:spcPct val="107000"/>
                        </a:lnSpc>
                        <a:spcBef>
                          <a:spcPts val="0"/>
                        </a:spcBef>
                        <a:spcAft>
                          <a:spcPts val="0"/>
                        </a:spcAft>
                      </a:pPr>
                      <a:r>
                        <a:rPr lang="en-US" sz="600" dirty="0">
                          <a:effectLst/>
                        </a:rPr>
                        <a:t>2889</a:t>
                      </a:r>
                    </a:p>
                  </a:txBody>
                  <a:tcPr marL="37976" marR="37976" marT="5274" marB="0" anchor="ctr"/>
                </a:tc>
                <a:tc>
                  <a:txBody>
                    <a:bodyPr/>
                    <a:lstStyle/>
                    <a:p>
                      <a:pPr marL="0" marR="0" algn="ctr">
                        <a:lnSpc>
                          <a:spcPct val="107000"/>
                        </a:lnSpc>
                        <a:spcBef>
                          <a:spcPts val="0"/>
                        </a:spcBef>
                        <a:spcAft>
                          <a:spcPts val="0"/>
                        </a:spcAft>
                      </a:pPr>
                      <a:r>
                        <a:rPr lang="en-US" sz="600" dirty="0">
                          <a:effectLst/>
                        </a:rPr>
                        <a:t>3009</a:t>
                      </a:r>
                    </a:p>
                  </a:txBody>
                  <a:tcPr marL="37976" marR="37976" marT="5274" marB="0" anchor="ctr"/>
                </a:tc>
                <a:tc>
                  <a:txBody>
                    <a:bodyPr/>
                    <a:lstStyle/>
                    <a:p>
                      <a:pPr marL="0" marR="0" algn="ctr">
                        <a:lnSpc>
                          <a:spcPct val="107000"/>
                        </a:lnSpc>
                        <a:spcBef>
                          <a:spcPts val="0"/>
                        </a:spcBef>
                        <a:spcAft>
                          <a:spcPts val="0"/>
                        </a:spcAft>
                      </a:pPr>
                      <a:r>
                        <a:rPr lang="en-US" sz="600" dirty="0">
                          <a:effectLst/>
                        </a:rPr>
                        <a:t>2830</a:t>
                      </a:r>
                    </a:p>
                  </a:txBody>
                  <a:tcPr marL="0" marR="0" marT="0" marB="0" anchor="ctr"/>
                </a:tc>
                <a:tc>
                  <a:txBody>
                    <a:bodyPr/>
                    <a:lstStyle/>
                    <a:p>
                      <a:pPr marL="0" marR="0" algn="ctr">
                        <a:lnSpc>
                          <a:spcPct val="107000"/>
                        </a:lnSpc>
                        <a:spcBef>
                          <a:spcPts val="0"/>
                        </a:spcBef>
                        <a:spcAft>
                          <a:spcPts val="0"/>
                        </a:spcAft>
                      </a:pPr>
                      <a:r>
                        <a:rPr lang="en-US" sz="600" dirty="0">
                          <a:effectLst/>
                        </a:rPr>
                        <a:t>18098</a:t>
                      </a:r>
                    </a:p>
                  </a:txBody>
                  <a:tcPr marL="37976" marR="37976" marT="5274" marB="0" anchor="ctr"/>
                </a:tc>
                <a:extLst>
                  <a:ext uri="{0D108BD9-81ED-4DB2-BD59-A6C34878D82A}">
                    <a16:rowId xmlns:a16="http://schemas.microsoft.com/office/drawing/2014/main" val="1177507183"/>
                  </a:ext>
                </a:extLst>
              </a:tr>
              <a:tr h="121891">
                <a:tc>
                  <a:txBody>
                    <a:bodyPr/>
                    <a:lstStyle/>
                    <a:p>
                      <a:pPr marL="0" marR="0">
                        <a:lnSpc>
                          <a:spcPct val="107000"/>
                        </a:lnSpc>
                        <a:spcBef>
                          <a:spcPts val="0"/>
                        </a:spcBef>
                        <a:spcAft>
                          <a:spcPts val="0"/>
                        </a:spcAft>
                      </a:pPr>
                      <a:r>
                        <a:rPr lang="en-US" sz="600">
                          <a:effectLst/>
                        </a:rPr>
                        <a:t>C</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a:effectLst/>
                        </a:rPr>
                        <a:t>318</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422</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485</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483</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389</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282</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600" dirty="0">
                          <a:effectLst/>
                        </a:rPr>
                        <a:t>2379</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3968427489"/>
                  </a:ext>
                </a:extLst>
              </a:tr>
              <a:tr h="135645">
                <a:tc>
                  <a:txBody>
                    <a:bodyPr/>
                    <a:lstStyle/>
                    <a:p>
                      <a:pPr marL="0" marR="0">
                        <a:lnSpc>
                          <a:spcPct val="107000"/>
                        </a:lnSpc>
                        <a:spcBef>
                          <a:spcPts val="0"/>
                        </a:spcBef>
                        <a:spcAft>
                          <a:spcPts val="0"/>
                        </a:spcAft>
                      </a:pPr>
                      <a:r>
                        <a:rPr lang="en-US" sz="600" dirty="0">
                          <a:effectLst/>
                        </a:rPr>
                        <a:t>Total</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1563 </a:t>
                      </a:r>
                      <a:r>
                        <a:rPr lang="en-US" sz="600" dirty="0">
                          <a:solidFill>
                            <a:srgbClr val="FF0000"/>
                          </a:solidFill>
                          <a:effectLst/>
                        </a:rPr>
                        <a:t>(13.4%)</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1854 </a:t>
                      </a:r>
                      <a:r>
                        <a:rPr lang="en-US" sz="600" dirty="0">
                          <a:solidFill>
                            <a:srgbClr val="FF0000"/>
                          </a:solidFill>
                          <a:effectLst/>
                        </a:rPr>
                        <a:t>(13.9%)</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2336 </a:t>
                      </a:r>
                      <a:r>
                        <a:rPr lang="en-US" sz="600" dirty="0">
                          <a:solidFill>
                            <a:srgbClr val="FF0000"/>
                          </a:solidFill>
                          <a:effectLst/>
                        </a:rPr>
                        <a:t>(17.3%)</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2140 </a:t>
                      </a:r>
                      <a:r>
                        <a:rPr lang="en-US" sz="600" dirty="0">
                          <a:solidFill>
                            <a:srgbClr val="FF0000"/>
                          </a:solidFill>
                          <a:effectLst/>
                        </a:rPr>
                        <a:t>(15.8%)</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2059 </a:t>
                      </a:r>
                      <a:r>
                        <a:rPr lang="en-US" sz="600" dirty="0">
                          <a:solidFill>
                            <a:srgbClr val="FF0000"/>
                          </a:solidFill>
                          <a:effectLst/>
                        </a:rPr>
                        <a:t>(15.2%)</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1241 </a:t>
                      </a:r>
                      <a:r>
                        <a:rPr lang="en-US" sz="600" dirty="0">
                          <a:solidFill>
                            <a:srgbClr val="FF0000"/>
                          </a:solidFill>
                          <a:effectLst/>
                        </a:rPr>
                        <a:t>(9.8%)</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600" dirty="0">
                          <a:effectLst/>
                        </a:rPr>
                        <a:t>11193 </a:t>
                      </a:r>
                      <a:r>
                        <a:rPr lang="en-US" sz="600" dirty="0">
                          <a:solidFill>
                            <a:srgbClr val="FF0000"/>
                          </a:solidFill>
                          <a:effectLst/>
                        </a:rPr>
                        <a:t>(14.1%)</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245891552"/>
                  </a:ext>
                </a:extLst>
              </a:tr>
              <a:tr h="121891">
                <a:tc>
                  <a:txBody>
                    <a:bodyPr/>
                    <a:lstStyle/>
                    <a:p>
                      <a:pPr marL="0" marR="0">
                        <a:lnSpc>
                          <a:spcPct val="107000"/>
                        </a:lnSpc>
                        <a:spcBef>
                          <a:spcPts val="0"/>
                        </a:spcBef>
                        <a:spcAft>
                          <a:spcPts val="0"/>
                        </a:spcAft>
                      </a:pPr>
                      <a:r>
                        <a:rPr lang="en-US" sz="600">
                          <a:effectLst/>
                        </a:rPr>
                        <a:t>B</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1523</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1817</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2211</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2063</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1933</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1159</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600" dirty="0">
                          <a:effectLst/>
                        </a:rPr>
                        <a:t>10706</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2270278568"/>
                  </a:ext>
                </a:extLst>
              </a:tr>
              <a:tr h="121891">
                <a:tc>
                  <a:txBody>
                    <a:bodyPr/>
                    <a:lstStyle/>
                    <a:p>
                      <a:pPr marL="0" marR="0">
                        <a:lnSpc>
                          <a:spcPct val="107000"/>
                        </a:lnSpc>
                        <a:spcBef>
                          <a:spcPts val="0"/>
                        </a:spcBef>
                        <a:spcAft>
                          <a:spcPts val="0"/>
                        </a:spcAft>
                      </a:pPr>
                      <a:r>
                        <a:rPr lang="en-US" sz="600" dirty="0">
                          <a:effectLst/>
                        </a:rPr>
                        <a:t>C</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40</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37</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125</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77</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126</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82</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600" dirty="0">
                          <a:effectLst/>
                        </a:rPr>
                        <a:t>487</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3145007007"/>
                  </a:ext>
                </a:extLst>
              </a:tr>
              <a:tr h="155165">
                <a:tc>
                  <a:txBody>
                    <a:bodyPr/>
                    <a:lstStyle/>
                    <a:p>
                      <a:pPr marL="0" marR="0">
                        <a:lnSpc>
                          <a:spcPct val="107000"/>
                        </a:lnSpc>
                        <a:spcBef>
                          <a:spcPts val="0"/>
                        </a:spcBef>
                        <a:spcAft>
                          <a:spcPts val="0"/>
                        </a:spcAft>
                      </a:pPr>
                      <a:r>
                        <a:rPr lang="en-US" sz="600" dirty="0">
                          <a:effectLst/>
                          <a:latin typeface="Calibri" panose="020F0502020204030204" pitchFamily="34" charset="0"/>
                          <a:ea typeface="Calibri" panose="020F0502020204030204" pitchFamily="34" charset="0"/>
                          <a:cs typeface="Arial" panose="020B0604020202020204" pitchFamily="34" charset="0"/>
                        </a:rPr>
                        <a:t>Total</a:t>
                      </a:r>
                    </a:p>
                  </a:txBody>
                  <a:tcPr marL="37976" marR="37976" marT="5274" marB="0" anchor="ctr"/>
                </a:tc>
                <a:tc>
                  <a:txBody>
                    <a:bodyPr/>
                    <a:lstStyle/>
                    <a:p>
                      <a:pPr marL="0" marR="0" algn="ctr">
                        <a:lnSpc>
                          <a:spcPct val="107000"/>
                        </a:lnSpc>
                        <a:spcBef>
                          <a:spcPts val="0"/>
                        </a:spcBef>
                        <a:spcAft>
                          <a:spcPts val="0"/>
                        </a:spcAft>
                      </a:pPr>
                      <a:r>
                        <a:rPr lang="en-US" sz="600" dirty="0">
                          <a:effectLst/>
                        </a:rPr>
                        <a:t>1251 </a:t>
                      </a:r>
                      <a:r>
                        <a:rPr lang="en-US" sz="600" dirty="0">
                          <a:solidFill>
                            <a:srgbClr val="FF0000"/>
                          </a:solidFill>
                          <a:effectLst/>
                        </a:rPr>
                        <a:t>(10.8%)</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1452 </a:t>
                      </a:r>
                      <a:r>
                        <a:rPr lang="en-US" sz="600" dirty="0">
                          <a:solidFill>
                            <a:srgbClr val="FF0000"/>
                          </a:solidFill>
                          <a:effectLst/>
                        </a:rPr>
                        <a:t>(10.7%)</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1562 </a:t>
                      </a:r>
                      <a:r>
                        <a:rPr lang="en-US" sz="600" dirty="0">
                          <a:solidFill>
                            <a:srgbClr val="FF0000"/>
                          </a:solidFill>
                          <a:effectLst/>
                        </a:rPr>
                        <a:t>(11.7%)</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1660 </a:t>
                      </a:r>
                      <a:r>
                        <a:rPr lang="en-US" sz="600" dirty="0">
                          <a:solidFill>
                            <a:srgbClr val="FF0000"/>
                          </a:solidFill>
                          <a:effectLst/>
                        </a:rPr>
                        <a:t>(12.3%)</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1763 </a:t>
                      </a:r>
                      <a:r>
                        <a:rPr lang="en-US" sz="600" dirty="0">
                          <a:solidFill>
                            <a:srgbClr val="FF0000"/>
                          </a:solidFill>
                          <a:effectLst/>
                        </a:rPr>
                        <a:t>(13%)</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1203 </a:t>
                      </a:r>
                      <a:r>
                        <a:rPr lang="en-US" sz="600" dirty="0">
                          <a:solidFill>
                            <a:srgbClr val="FF0000"/>
                          </a:solidFill>
                          <a:effectLst/>
                        </a:rPr>
                        <a:t>(9.5%)</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600" dirty="0">
                          <a:effectLst/>
                        </a:rPr>
                        <a:t>8891 </a:t>
                      </a:r>
                      <a:r>
                        <a:rPr lang="en-US" sz="600" dirty="0">
                          <a:solidFill>
                            <a:srgbClr val="FF0000"/>
                          </a:solidFill>
                          <a:effectLst/>
                        </a:rPr>
                        <a:t>(13.6%)</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339265209"/>
                  </a:ext>
                </a:extLst>
              </a:tr>
              <a:tr h="121891">
                <a:tc>
                  <a:txBody>
                    <a:bodyPr/>
                    <a:lstStyle/>
                    <a:p>
                      <a:pPr marL="0" marR="0">
                        <a:lnSpc>
                          <a:spcPct val="107000"/>
                        </a:lnSpc>
                        <a:spcBef>
                          <a:spcPts val="0"/>
                        </a:spcBef>
                        <a:spcAft>
                          <a:spcPts val="0"/>
                        </a:spcAft>
                      </a:pPr>
                      <a:r>
                        <a:rPr lang="en-US" sz="600">
                          <a:effectLst/>
                        </a:rPr>
                        <a:t>B</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1201</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1388</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1494</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1571</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1631</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1127</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600" dirty="0">
                          <a:effectLst/>
                        </a:rPr>
                        <a:t>8412</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2032489083"/>
                  </a:ext>
                </a:extLst>
              </a:tr>
              <a:tr h="121891">
                <a:tc>
                  <a:txBody>
                    <a:bodyPr/>
                    <a:lstStyle/>
                    <a:p>
                      <a:pPr marL="0" marR="0">
                        <a:lnSpc>
                          <a:spcPct val="107000"/>
                        </a:lnSpc>
                        <a:spcBef>
                          <a:spcPts val="0"/>
                        </a:spcBef>
                        <a:spcAft>
                          <a:spcPts val="0"/>
                        </a:spcAft>
                      </a:pPr>
                      <a:r>
                        <a:rPr lang="en-US" sz="600">
                          <a:effectLst/>
                        </a:rPr>
                        <a:t>C</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50</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64</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68</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89</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132</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76</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600" dirty="0">
                          <a:effectLst/>
                        </a:rPr>
                        <a:t>479</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369576692"/>
                  </a:ext>
                </a:extLst>
              </a:tr>
              <a:tr h="130451">
                <a:tc>
                  <a:txBody>
                    <a:bodyPr/>
                    <a:lstStyle/>
                    <a:p>
                      <a:pPr marL="0" marR="0">
                        <a:lnSpc>
                          <a:spcPct val="107000"/>
                        </a:lnSpc>
                        <a:spcBef>
                          <a:spcPts val="0"/>
                        </a:spcBef>
                        <a:spcAft>
                          <a:spcPts val="0"/>
                        </a:spcAft>
                      </a:pPr>
                      <a:r>
                        <a:rPr lang="en-US" sz="600" dirty="0">
                          <a:effectLst/>
                          <a:latin typeface="Calibri" panose="020F0502020204030204" pitchFamily="34" charset="0"/>
                          <a:ea typeface="Calibri" panose="020F0502020204030204" pitchFamily="34" charset="0"/>
                          <a:cs typeface="Arial" panose="020B0604020202020204" pitchFamily="34" charset="0"/>
                        </a:rPr>
                        <a:t>Total</a:t>
                      </a:r>
                    </a:p>
                  </a:txBody>
                  <a:tcPr marL="37976" marR="37976" marT="5274" marB="0" anchor="ctr"/>
                </a:tc>
                <a:tc>
                  <a:txBody>
                    <a:bodyPr/>
                    <a:lstStyle/>
                    <a:p>
                      <a:pPr marL="0" marR="0" algn="ctr">
                        <a:lnSpc>
                          <a:spcPct val="107000"/>
                        </a:lnSpc>
                        <a:spcBef>
                          <a:spcPts val="0"/>
                        </a:spcBef>
                        <a:spcAft>
                          <a:spcPts val="0"/>
                        </a:spcAft>
                      </a:pPr>
                      <a:r>
                        <a:rPr lang="en-US" sz="600" dirty="0">
                          <a:effectLst/>
                        </a:rPr>
                        <a:t>719 </a:t>
                      </a:r>
                      <a:r>
                        <a:rPr lang="en-US" sz="600" dirty="0">
                          <a:solidFill>
                            <a:srgbClr val="FF0000"/>
                          </a:solidFill>
                          <a:effectLst/>
                        </a:rPr>
                        <a:t>(6.2%)</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820 </a:t>
                      </a:r>
                      <a:r>
                        <a:rPr lang="en-US" sz="600" dirty="0">
                          <a:solidFill>
                            <a:srgbClr val="FF0000"/>
                          </a:solidFill>
                          <a:effectLst/>
                        </a:rPr>
                        <a:t>(6.1%)</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973 </a:t>
                      </a:r>
                      <a:r>
                        <a:rPr lang="en-US" sz="600" dirty="0">
                          <a:solidFill>
                            <a:srgbClr val="FF0000"/>
                          </a:solidFill>
                          <a:effectLst/>
                        </a:rPr>
                        <a:t>(7.3%)</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953 </a:t>
                      </a:r>
                      <a:r>
                        <a:rPr lang="en-US" sz="600" dirty="0">
                          <a:solidFill>
                            <a:srgbClr val="FF0000"/>
                          </a:solidFill>
                          <a:effectLst/>
                        </a:rPr>
                        <a:t>(7%)</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1180 </a:t>
                      </a:r>
                      <a:r>
                        <a:rPr lang="en-US" sz="600" dirty="0">
                          <a:solidFill>
                            <a:srgbClr val="FF0000"/>
                          </a:solidFill>
                          <a:effectLst/>
                        </a:rPr>
                        <a:t>(8.7%)</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1157 </a:t>
                      </a:r>
                      <a:r>
                        <a:rPr lang="en-US" sz="600" dirty="0">
                          <a:solidFill>
                            <a:srgbClr val="FF0000"/>
                          </a:solidFill>
                          <a:effectLst/>
                        </a:rPr>
                        <a:t>(9.1%)</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600" dirty="0">
                          <a:effectLst/>
                        </a:rPr>
                        <a:t>5802 </a:t>
                      </a:r>
                      <a:r>
                        <a:rPr lang="en-US" sz="600" dirty="0">
                          <a:solidFill>
                            <a:srgbClr val="FF0000"/>
                          </a:solidFill>
                          <a:effectLst/>
                        </a:rPr>
                        <a:t>(8.9%)</a:t>
                      </a:r>
                      <a:endParaRPr lang="en-US" sz="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2528470068"/>
                  </a:ext>
                </a:extLst>
              </a:tr>
              <a:tr h="121891">
                <a:tc>
                  <a:txBody>
                    <a:bodyPr/>
                    <a:lstStyle/>
                    <a:p>
                      <a:pPr marL="0" marR="0">
                        <a:lnSpc>
                          <a:spcPct val="107000"/>
                        </a:lnSpc>
                        <a:spcBef>
                          <a:spcPts val="0"/>
                        </a:spcBef>
                        <a:spcAft>
                          <a:spcPts val="0"/>
                        </a:spcAft>
                      </a:pPr>
                      <a:r>
                        <a:rPr lang="en-US" sz="600">
                          <a:effectLst/>
                        </a:rPr>
                        <a:t>B</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a:effectLst/>
                        </a:rPr>
                        <a:t>709</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a:effectLst/>
                        </a:rPr>
                        <a:t>814</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955</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a:effectLst/>
                        </a:rPr>
                        <a:t>940</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a:effectLst/>
                        </a:rPr>
                        <a:t>1142</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1129</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600" dirty="0">
                          <a:effectLst/>
                        </a:rPr>
                        <a:t>5689</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1966932809"/>
                  </a:ext>
                </a:extLst>
              </a:tr>
              <a:tr h="121891">
                <a:tc>
                  <a:txBody>
                    <a:bodyPr/>
                    <a:lstStyle/>
                    <a:p>
                      <a:pPr marL="0" marR="0">
                        <a:lnSpc>
                          <a:spcPct val="107000"/>
                        </a:lnSpc>
                        <a:spcBef>
                          <a:spcPts val="0"/>
                        </a:spcBef>
                        <a:spcAft>
                          <a:spcPts val="0"/>
                        </a:spcAft>
                      </a:pPr>
                      <a:r>
                        <a:rPr lang="en-US" sz="600">
                          <a:effectLst/>
                        </a:rPr>
                        <a:t>C</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a:effectLst/>
                        </a:rPr>
                        <a:t>10</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a:effectLst/>
                        </a:rPr>
                        <a:t>6</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dirty="0">
                          <a:effectLst/>
                        </a:rPr>
                        <a:t>18</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a:effectLst/>
                        </a:rPr>
                        <a:t>13</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a:effectLst/>
                        </a:rPr>
                        <a:t>38</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600">
                          <a:effectLst/>
                        </a:rPr>
                        <a:t>28</a:t>
                      </a:r>
                      <a:endParaRPr lang="en-US" sz="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600" dirty="0">
                          <a:effectLst/>
                        </a:rPr>
                        <a:t>113</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2302846874"/>
                  </a:ext>
                </a:extLst>
              </a:tr>
            </a:tbl>
          </a:graphicData>
        </a:graphic>
      </p:graphicFrame>
      <p:sp>
        <p:nvSpPr>
          <p:cNvPr id="43" name="Rectangle 42">
            <a:extLst>
              <a:ext uri="{FF2B5EF4-FFF2-40B4-BE49-F238E27FC236}">
                <a16:creationId xmlns:a16="http://schemas.microsoft.com/office/drawing/2014/main" id="{AA20928A-9ADB-49FC-9238-F27C9C0753A8}"/>
              </a:ext>
            </a:extLst>
          </p:cNvPr>
          <p:cNvSpPr/>
          <p:nvPr/>
        </p:nvSpPr>
        <p:spPr>
          <a:xfrm>
            <a:off x="5175716" y="1261273"/>
            <a:ext cx="3908265" cy="170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B33FC7E-87A9-4747-AFBB-755B9F431C8C}"/>
              </a:ext>
            </a:extLst>
          </p:cNvPr>
          <p:cNvGrpSpPr/>
          <p:nvPr/>
        </p:nvGrpSpPr>
        <p:grpSpPr>
          <a:xfrm>
            <a:off x="5602910" y="1197787"/>
            <a:ext cx="3452823" cy="215899"/>
            <a:chOff x="5602910" y="1100581"/>
            <a:chExt cx="3452823" cy="215899"/>
          </a:xfrm>
        </p:grpSpPr>
        <p:sp>
          <p:nvSpPr>
            <p:cNvPr id="45" name="Rounded Rectangle 20">
              <a:extLst>
                <a:ext uri="{FF2B5EF4-FFF2-40B4-BE49-F238E27FC236}">
                  <a16:creationId xmlns:a16="http://schemas.microsoft.com/office/drawing/2014/main" id="{91E8649F-B2BC-40DF-9DFD-78F4A2C5F5AC}"/>
                </a:ext>
              </a:extLst>
            </p:cNvPr>
            <p:cNvSpPr/>
            <p:nvPr/>
          </p:nvSpPr>
          <p:spPr>
            <a:xfrm>
              <a:off x="8063721" y="1100581"/>
              <a:ext cx="466064"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srgbClr val="000000"/>
                  </a:solidFill>
                  <a:effectLst/>
                  <a:uLnTx/>
                  <a:uFillTx/>
                  <a:ea typeface="+mn-ea"/>
                  <a:cs typeface="+mn-cs"/>
                </a:rPr>
                <a:t>2020 </a:t>
              </a:r>
            </a:p>
          </p:txBody>
        </p:sp>
        <p:sp>
          <p:nvSpPr>
            <p:cNvPr id="49" name="Rounded Rectangle 20">
              <a:extLst>
                <a:ext uri="{FF2B5EF4-FFF2-40B4-BE49-F238E27FC236}">
                  <a16:creationId xmlns:a16="http://schemas.microsoft.com/office/drawing/2014/main" id="{4F13DECB-7EB8-4006-86E2-96EFCACECFCB}"/>
                </a:ext>
              </a:extLst>
            </p:cNvPr>
            <p:cNvSpPr/>
            <p:nvPr/>
          </p:nvSpPr>
          <p:spPr>
            <a:xfrm>
              <a:off x="6094572" y="1100581"/>
              <a:ext cx="466064"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srgbClr val="000000"/>
                  </a:solidFill>
                  <a:effectLst/>
                  <a:uLnTx/>
                  <a:uFillTx/>
                  <a:ea typeface="+mn-ea"/>
                  <a:cs typeface="+mn-cs"/>
                </a:rPr>
                <a:t>2016</a:t>
              </a:r>
            </a:p>
          </p:txBody>
        </p:sp>
        <p:sp>
          <p:nvSpPr>
            <p:cNvPr id="50" name="Rounded Rectangle 20">
              <a:extLst>
                <a:ext uri="{FF2B5EF4-FFF2-40B4-BE49-F238E27FC236}">
                  <a16:creationId xmlns:a16="http://schemas.microsoft.com/office/drawing/2014/main" id="{7AB3BC64-2288-49A6-86E1-572D13483338}"/>
                </a:ext>
              </a:extLst>
            </p:cNvPr>
            <p:cNvSpPr/>
            <p:nvPr/>
          </p:nvSpPr>
          <p:spPr>
            <a:xfrm>
              <a:off x="8550426" y="1100581"/>
              <a:ext cx="505307"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srgbClr val="000000"/>
                  </a:solidFill>
                  <a:effectLst/>
                  <a:uLnTx/>
                  <a:uFillTx/>
                  <a:ea typeface="+mn-ea"/>
                  <a:cs typeface="+mn-cs"/>
                </a:rPr>
                <a:t>Total </a:t>
              </a:r>
            </a:p>
          </p:txBody>
        </p:sp>
        <p:sp>
          <p:nvSpPr>
            <p:cNvPr id="51" name="Rounded Rectangle 20">
              <a:extLst>
                <a:ext uri="{FF2B5EF4-FFF2-40B4-BE49-F238E27FC236}">
                  <a16:creationId xmlns:a16="http://schemas.microsoft.com/office/drawing/2014/main" id="{AD8DD2A7-239E-4CAB-9452-AC27C308BD77}"/>
                </a:ext>
              </a:extLst>
            </p:cNvPr>
            <p:cNvSpPr/>
            <p:nvPr/>
          </p:nvSpPr>
          <p:spPr>
            <a:xfrm>
              <a:off x="5602910" y="1100581"/>
              <a:ext cx="466064"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srgbClr val="000000"/>
                  </a:solidFill>
                  <a:effectLst/>
                  <a:uLnTx/>
                  <a:uFillTx/>
                  <a:ea typeface="+mn-ea"/>
                  <a:cs typeface="+mn-cs"/>
                </a:rPr>
                <a:t>2015</a:t>
              </a:r>
            </a:p>
          </p:txBody>
        </p:sp>
        <p:sp>
          <p:nvSpPr>
            <p:cNvPr id="52" name="Rounded Rectangle 20">
              <a:extLst>
                <a:ext uri="{FF2B5EF4-FFF2-40B4-BE49-F238E27FC236}">
                  <a16:creationId xmlns:a16="http://schemas.microsoft.com/office/drawing/2014/main" id="{0D949F47-2C81-4334-8908-FD7E08395E93}"/>
                </a:ext>
              </a:extLst>
            </p:cNvPr>
            <p:cNvSpPr/>
            <p:nvPr/>
          </p:nvSpPr>
          <p:spPr>
            <a:xfrm>
              <a:off x="7572048" y="1100581"/>
              <a:ext cx="466064"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srgbClr val="000000"/>
                  </a:solidFill>
                  <a:effectLst/>
                  <a:uLnTx/>
                  <a:uFillTx/>
                  <a:ea typeface="+mn-ea"/>
                  <a:cs typeface="+mn-cs"/>
                </a:rPr>
                <a:t>2019</a:t>
              </a:r>
            </a:p>
          </p:txBody>
        </p:sp>
        <p:sp>
          <p:nvSpPr>
            <p:cNvPr id="53" name="Rounded Rectangle 20">
              <a:extLst>
                <a:ext uri="{FF2B5EF4-FFF2-40B4-BE49-F238E27FC236}">
                  <a16:creationId xmlns:a16="http://schemas.microsoft.com/office/drawing/2014/main" id="{37C779CE-966E-4378-84AF-0DCBD3E0D42B}"/>
                </a:ext>
              </a:extLst>
            </p:cNvPr>
            <p:cNvSpPr/>
            <p:nvPr/>
          </p:nvSpPr>
          <p:spPr>
            <a:xfrm>
              <a:off x="7082499" y="1100581"/>
              <a:ext cx="466064"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srgbClr val="000000"/>
                  </a:solidFill>
                  <a:effectLst/>
                  <a:uLnTx/>
                  <a:uFillTx/>
                  <a:ea typeface="+mn-ea"/>
                  <a:cs typeface="+mn-cs"/>
                </a:rPr>
                <a:t>2018</a:t>
              </a:r>
            </a:p>
          </p:txBody>
        </p:sp>
        <p:sp>
          <p:nvSpPr>
            <p:cNvPr id="54" name="Rounded Rectangle 20">
              <a:extLst>
                <a:ext uri="{FF2B5EF4-FFF2-40B4-BE49-F238E27FC236}">
                  <a16:creationId xmlns:a16="http://schemas.microsoft.com/office/drawing/2014/main" id="{45FB74C6-9682-471D-BE97-FD8ACB5FC769}"/>
                </a:ext>
              </a:extLst>
            </p:cNvPr>
            <p:cNvSpPr/>
            <p:nvPr/>
          </p:nvSpPr>
          <p:spPr>
            <a:xfrm>
              <a:off x="6580649" y="1100581"/>
              <a:ext cx="466064"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srgbClr val="000000"/>
                  </a:solidFill>
                  <a:effectLst/>
                  <a:uLnTx/>
                  <a:uFillTx/>
                  <a:ea typeface="+mn-ea"/>
                  <a:cs typeface="+mn-cs"/>
                </a:rPr>
                <a:t>2017</a:t>
              </a:r>
            </a:p>
          </p:txBody>
        </p:sp>
      </p:grpSp>
      <p:cxnSp>
        <p:nvCxnSpPr>
          <p:cNvPr id="55" name="Straight Connector 54">
            <a:extLst>
              <a:ext uri="{FF2B5EF4-FFF2-40B4-BE49-F238E27FC236}">
                <a16:creationId xmlns:a16="http://schemas.microsoft.com/office/drawing/2014/main" id="{7F693D21-8E73-4955-8B80-B11AEAD44245}"/>
              </a:ext>
            </a:extLst>
          </p:cNvPr>
          <p:cNvCxnSpPr>
            <a:cxnSpLocks/>
          </p:cNvCxnSpPr>
          <p:nvPr/>
        </p:nvCxnSpPr>
        <p:spPr>
          <a:xfrm>
            <a:off x="4715510" y="3051948"/>
            <a:ext cx="438912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04147A0-E16E-405F-9952-AE9BAD5BB4E1}"/>
              </a:ext>
            </a:extLst>
          </p:cNvPr>
          <p:cNvSpPr txBox="1"/>
          <p:nvPr/>
        </p:nvSpPr>
        <p:spPr>
          <a:xfrm>
            <a:off x="14749" y="3161100"/>
            <a:ext cx="2898058" cy="257105"/>
          </a:xfrm>
          <a:prstGeom prst="rect">
            <a:avLst/>
          </a:prstGeom>
          <a:noFill/>
          <a:effectLst/>
        </p:spPr>
        <p:txBody>
          <a:bodyPr wrap="square" lIns="86978" tIns="43489" rIns="86978" bIns="43489">
            <a:spAutoFit/>
          </a:bodyPr>
          <a:lstStyle/>
          <a:p>
            <a:pPr>
              <a:defRPr/>
            </a:pPr>
            <a:r>
              <a:rPr lang="en-US" sz="1100" b="1" dirty="0">
                <a:solidFill>
                  <a:srgbClr val="005BBB"/>
                </a:solidFill>
              </a:rPr>
              <a:t>Xe-133 concentration during 2015 - 2020</a:t>
            </a:r>
          </a:p>
        </p:txBody>
      </p:sp>
      <p:sp>
        <p:nvSpPr>
          <p:cNvPr id="58" name="TextBox 57">
            <a:extLst>
              <a:ext uri="{FF2B5EF4-FFF2-40B4-BE49-F238E27FC236}">
                <a16:creationId xmlns:a16="http://schemas.microsoft.com/office/drawing/2014/main" id="{0E170C84-28A6-4D97-B394-02A06933078D}"/>
              </a:ext>
            </a:extLst>
          </p:cNvPr>
          <p:cNvSpPr txBox="1"/>
          <p:nvPr/>
        </p:nvSpPr>
        <p:spPr>
          <a:xfrm>
            <a:off x="4698904" y="914944"/>
            <a:ext cx="3538070" cy="257105"/>
          </a:xfrm>
          <a:prstGeom prst="rect">
            <a:avLst/>
          </a:prstGeom>
          <a:noFill/>
          <a:effectLst/>
        </p:spPr>
        <p:txBody>
          <a:bodyPr wrap="square" lIns="86978" tIns="43489" rIns="86978" bIns="43489">
            <a:spAutoFit/>
          </a:bodyPr>
          <a:lstStyle/>
          <a:p>
            <a:pPr>
              <a:defRPr/>
            </a:pPr>
            <a:r>
              <a:rPr lang="en-US" sz="1100" b="1" dirty="0">
                <a:solidFill>
                  <a:srgbClr val="005BBB"/>
                </a:solidFill>
              </a:rPr>
              <a:t>The categories of the four Xe isotopes from 2015 to 2020 </a:t>
            </a:r>
          </a:p>
        </p:txBody>
      </p:sp>
      <p:sp>
        <p:nvSpPr>
          <p:cNvPr id="44" name="TextBox 43">
            <a:extLst>
              <a:ext uri="{FF2B5EF4-FFF2-40B4-BE49-F238E27FC236}">
                <a16:creationId xmlns:a16="http://schemas.microsoft.com/office/drawing/2014/main" id="{1E6F1FDF-2C97-41BE-91D4-6DF0326949A4}"/>
              </a:ext>
            </a:extLst>
          </p:cNvPr>
          <p:cNvSpPr txBox="1"/>
          <p:nvPr/>
        </p:nvSpPr>
        <p:spPr>
          <a:xfrm>
            <a:off x="7432411" y="3198406"/>
            <a:ext cx="1669031" cy="764936"/>
          </a:xfrm>
          <a:prstGeom prst="rect">
            <a:avLst/>
          </a:prstGeom>
          <a:noFill/>
          <a:effectLst/>
        </p:spPr>
        <p:txBody>
          <a:bodyPr wrap="square" lIns="86978" tIns="43489" rIns="86978" bIns="43489">
            <a:spAutoFit/>
          </a:bodyPr>
          <a:lstStyle/>
          <a:p>
            <a:pPr algn="just">
              <a:defRPr/>
            </a:pPr>
            <a:r>
              <a:rPr lang="en-US" sz="1100" b="1" dirty="0">
                <a:solidFill>
                  <a:srgbClr val="005BBB"/>
                </a:solidFill>
              </a:rPr>
              <a:t>Geographical distribution of the median value of Xe-133 during 2015 – 2020 </a:t>
            </a:r>
          </a:p>
        </p:txBody>
      </p:sp>
      <p:pic>
        <p:nvPicPr>
          <p:cNvPr id="8" name="Audio 7">
            <a:hlinkClick r:id="" action="ppaction://media"/>
            <a:extLst>
              <a:ext uri="{FF2B5EF4-FFF2-40B4-BE49-F238E27FC236}">
                <a16:creationId xmlns:a16="http://schemas.microsoft.com/office/drawing/2014/main" id="{AE78C51D-8DDC-45E4-8E17-B751CD4B89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5010101"/>
      </p:ext>
    </p:extLst>
  </p:cSld>
  <p:clrMapOvr>
    <a:masterClrMapping/>
  </p:clrMapOvr>
  <mc:AlternateContent xmlns:mc="http://schemas.openxmlformats.org/markup-compatibility/2006" xmlns:p14="http://schemas.microsoft.com/office/powerpoint/2010/main">
    <mc:Choice Requires="p14">
      <p:transition spd="slow" p14:dur="2000" advTm="4230"/>
    </mc:Choice>
    <mc:Fallback xmlns="">
      <p:transition spd="slow" advTm="4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902C2E-D846-7548-87D5-46DC03C317C9}"/>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P2.4-421</a:t>
            </a:r>
          </a:p>
        </p:txBody>
      </p:sp>
      <p:sp>
        <p:nvSpPr>
          <p:cNvPr id="4" name="TextBox 3">
            <a:extLst>
              <a:ext uri="{FF2B5EF4-FFF2-40B4-BE49-F238E27FC236}">
                <a16:creationId xmlns:a16="http://schemas.microsoft.com/office/drawing/2014/main" id="{165BE312-C0B6-2140-AF9C-95F023216E73}"/>
              </a:ext>
            </a:extLst>
          </p:cNvPr>
          <p:cNvSpPr txBox="1"/>
          <p:nvPr/>
        </p:nvSpPr>
        <p:spPr>
          <a:xfrm rot="16200000">
            <a:off x="-1779943"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ABSTRACT</a:t>
            </a:r>
          </a:p>
        </p:txBody>
      </p:sp>
      <p:sp>
        <p:nvSpPr>
          <p:cNvPr id="7" name="Rectangle 17">
            <a:extLst>
              <a:ext uri="{FF2B5EF4-FFF2-40B4-BE49-F238E27FC236}">
                <a16:creationId xmlns:a16="http://schemas.microsoft.com/office/drawing/2014/main" id="{915C951E-D854-4175-84C1-0A2D473ADC2D}"/>
              </a:ext>
            </a:extLst>
          </p:cNvPr>
          <p:cNvSpPr>
            <a:spLocks noChangeArrowheads="1"/>
          </p:cNvSpPr>
          <p:nvPr/>
        </p:nvSpPr>
        <p:spPr bwMode="auto">
          <a:xfrm>
            <a:off x="1916211" y="49579"/>
            <a:ext cx="5244353" cy="788292"/>
          </a:xfrm>
          <a:prstGeom prst="rect">
            <a:avLst/>
          </a:prstGeom>
          <a:noFill/>
          <a:ln w="9525">
            <a:noFill/>
            <a:miter lim="800000"/>
            <a:headEnd/>
            <a:tailEnd/>
          </a:ln>
        </p:spPr>
        <p:txBody>
          <a:bodyPr wrap="square" lIns="18666" tIns="9334" rIns="18666" bIns="9334">
            <a:spAutoFit/>
          </a:bodyPr>
          <a:lstStyle/>
          <a:p>
            <a:r>
              <a:rPr lang="en-US" sz="1600" b="1" dirty="0">
                <a:solidFill>
                  <a:schemeClr val="bg1"/>
                </a:solidFill>
                <a:latin typeface="Calibri" pitchFamily="34" charset="0"/>
              </a:rPr>
              <a:t>Characterization of radioxenon global background between 2015 and 2020</a:t>
            </a:r>
            <a:endParaRPr lang="en-US" altLang="en-US" sz="1600" dirty="0">
              <a:solidFill>
                <a:srgbClr val="FFFFFF"/>
              </a:solidFill>
              <a:latin typeface="Calibri" pitchFamily="34" charset="0"/>
              <a:ea typeface="Arial" charset="0"/>
            </a:endParaRPr>
          </a:p>
          <a:p>
            <a:pPr>
              <a:defRPr/>
            </a:pPr>
            <a:r>
              <a:rPr lang="en-US" altLang="en-US" sz="900" dirty="0">
                <a:solidFill>
                  <a:srgbClr val="FFFFFF"/>
                </a:solidFill>
                <a:latin typeface="Calibri" pitchFamily="34" charset="0"/>
                <a:ea typeface="Arial" charset="0"/>
              </a:rPr>
              <a:t>Sayed A. </a:t>
            </a:r>
            <a:r>
              <a:rPr lang="en-US" altLang="en-US" sz="900" dirty="0" err="1">
                <a:solidFill>
                  <a:srgbClr val="FFFFFF"/>
                </a:solidFill>
                <a:latin typeface="Calibri" pitchFamily="34" charset="0"/>
                <a:ea typeface="Arial" charset="0"/>
              </a:rPr>
              <a:t>Mekhaimr</a:t>
            </a:r>
            <a:r>
              <a:rPr lang="en-US" altLang="en-US" sz="900" dirty="0">
                <a:solidFill>
                  <a:srgbClr val="FFFFFF"/>
                </a:solidFill>
                <a:latin typeface="Calibri" pitchFamily="34" charset="0"/>
                <a:ea typeface="Arial" charset="0"/>
              </a:rPr>
              <a:t> and M. Elbahrawy</a:t>
            </a:r>
          </a:p>
          <a:p>
            <a:pPr>
              <a:defRPr/>
            </a:pPr>
            <a:r>
              <a:rPr lang="en-US" altLang="en-US" sz="900" b="1" dirty="0">
                <a:solidFill>
                  <a:srgbClr val="FFFFFF"/>
                </a:solidFill>
                <a:latin typeface="Calibri" pitchFamily="34" charset="0"/>
                <a:ea typeface="Arial" charset="0"/>
              </a:rPr>
              <a:t>National Data Center, National Research Institute For Astronomy And Geophysics, Cairo, Egypt.</a:t>
            </a:r>
          </a:p>
        </p:txBody>
      </p:sp>
      <p:sp>
        <p:nvSpPr>
          <p:cNvPr id="8" name="TextBox 7">
            <a:extLst>
              <a:ext uri="{FF2B5EF4-FFF2-40B4-BE49-F238E27FC236}">
                <a16:creationId xmlns:a16="http://schemas.microsoft.com/office/drawing/2014/main" id="{BE3793A7-6199-4EE5-9B4A-25343F7C292C}"/>
              </a:ext>
            </a:extLst>
          </p:cNvPr>
          <p:cNvSpPr txBox="1"/>
          <p:nvPr/>
        </p:nvSpPr>
        <p:spPr>
          <a:xfrm>
            <a:off x="656302" y="1691228"/>
            <a:ext cx="1091382" cy="303271"/>
          </a:xfrm>
          <a:prstGeom prst="rect">
            <a:avLst/>
          </a:prstGeom>
          <a:noFill/>
          <a:effectLst/>
        </p:spPr>
        <p:txBody>
          <a:bodyPr wrap="square" lIns="86978" tIns="43489" rIns="86978" bIns="43489">
            <a:spAutoFit/>
          </a:bodyPr>
          <a:lstStyle/>
          <a:p>
            <a:pPr>
              <a:defRPr/>
            </a:pPr>
            <a:r>
              <a:rPr lang="en-US" sz="1400" b="1" dirty="0">
                <a:solidFill>
                  <a:srgbClr val="005BBB"/>
                </a:solidFill>
              </a:rPr>
              <a:t>Abstract</a:t>
            </a:r>
          </a:p>
        </p:txBody>
      </p:sp>
      <p:sp>
        <p:nvSpPr>
          <p:cNvPr id="9" name="TextBox 3">
            <a:extLst>
              <a:ext uri="{FF2B5EF4-FFF2-40B4-BE49-F238E27FC236}">
                <a16:creationId xmlns:a16="http://schemas.microsoft.com/office/drawing/2014/main" id="{3296689A-A902-46A7-8B34-42AF35F9CAED}"/>
              </a:ext>
            </a:extLst>
          </p:cNvPr>
          <p:cNvSpPr txBox="1">
            <a:spLocks noChangeArrowheads="1"/>
          </p:cNvSpPr>
          <p:nvPr/>
        </p:nvSpPr>
        <p:spPr bwMode="auto">
          <a:xfrm>
            <a:off x="656302" y="2023141"/>
            <a:ext cx="8111612" cy="1103490"/>
          </a:xfrm>
          <a:prstGeom prst="rect">
            <a:avLst/>
          </a:prstGeom>
          <a:solidFill>
            <a:schemeClr val="bg1">
              <a:alpha val="63000"/>
            </a:schemeClr>
          </a:solidFill>
          <a:ln>
            <a:noFill/>
          </a:ln>
          <a:effectLst/>
        </p:spPr>
        <p:txBody>
          <a:bodyPr wrap="square" lIns="86978" tIns="43489" rIns="86978" bIns="43489">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lgn="just"/>
            <a:r>
              <a:rPr lang="en-US" sz="1100" dirty="0"/>
              <a:t>Worldwide monitoring of radioxenon is a necessary component of the International Monitoring System (IMS) of the Comprehensive Nuclear-Test-Ban Treaty (CTBT). The current IMS design foresees 40 radioxenon stations around the world to provide a 90 % detectability of a 1 kt nuclear explosions within 14 days. Radioxenon stations have the capability to measure four radioxenon isotopes; 131mXe, 133Xe, 133mXe, and 135Xe. The discrimination between radioxenon emission from civil sources and xenon released from a nuclear explosion is achieved by analyzing different ratios between the four xenon isotopes. In the present work, we systematically study the development of the four Xe isotopes background between 2015 and 2020, and its geographical distribution according to the IMS stations.</a:t>
            </a:r>
          </a:p>
        </p:txBody>
      </p:sp>
      <p:sp>
        <p:nvSpPr>
          <p:cNvPr id="10" name="TextBox 9">
            <a:extLst>
              <a:ext uri="{FF2B5EF4-FFF2-40B4-BE49-F238E27FC236}">
                <a16:creationId xmlns:a16="http://schemas.microsoft.com/office/drawing/2014/main" id="{6BC068F4-911B-4869-9695-FC9FD514E5EE}"/>
              </a:ext>
            </a:extLst>
          </p:cNvPr>
          <p:cNvSpPr txBox="1"/>
          <p:nvPr/>
        </p:nvSpPr>
        <p:spPr>
          <a:xfrm>
            <a:off x="7450498" y="4526042"/>
            <a:ext cx="1695394" cy="395604"/>
          </a:xfrm>
          <a:prstGeom prst="rect">
            <a:avLst/>
          </a:prstGeom>
          <a:noFill/>
          <a:effectLst/>
        </p:spPr>
        <p:txBody>
          <a:bodyPr wrap="square" lIns="86978" tIns="43489" rIns="86978" bIns="43489">
            <a:spAutoFit/>
          </a:bodyPr>
          <a:lstStyle/>
          <a:p>
            <a:pPr algn="just" defTabSz="3506942">
              <a:lnSpc>
                <a:spcPts val="400"/>
              </a:lnSpc>
              <a:buClr>
                <a:srgbClr val="005BBB"/>
              </a:buClr>
              <a:defRPr/>
            </a:pPr>
            <a:r>
              <a:rPr lang="en-US" sz="500" b="1" dirty="0">
                <a:latin typeface="Arial"/>
              </a:rPr>
              <a:t>Disclaimer:</a:t>
            </a:r>
            <a:r>
              <a:rPr lang="en-US" sz="500" b="1" dirty="0">
                <a:solidFill>
                  <a:schemeClr val="tx1">
                    <a:lumMod val="50000"/>
                    <a:lumOff val="50000"/>
                  </a:schemeClr>
                </a:solidFill>
                <a:latin typeface="Arial"/>
              </a:rPr>
              <a:t> </a:t>
            </a:r>
            <a:r>
              <a:rPr kumimoji="0" lang="en-US" sz="400" b="1" i="0" u="none" strike="noStrike" kern="0" cap="none" spc="0" normalizeH="0" baseline="0" noProof="0" dirty="0">
                <a:ln>
                  <a:noFill/>
                </a:ln>
                <a:solidFill>
                  <a:schemeClr val="tx1">
                    <a:lumMod val="50000"/>
                    <a:lumOff val="50000"/>
                  </a:schemeClr>
                </a:solidFill>
                <a:effectLst/>
                <a:uLnTx/>
                <a:uFillTx/>
                <a:latin typeface="Arial" charset="0"/>
                <a:ea typeface="Arial" charset="0"/>
                <a:cs typeface="Arial" charset="0"/>
              </a:rPr>
              <a:t>The contributing authors are members of National Research Institute of Astronomy and Geophysics (NRIAG). The opinions expressed here are their own and are not necessarily representative of the views of NRIAG, or any other party. Individual posts are not edited or moderated in advance by anyone but the individual authors.</a:t>
            </a:r>
          </a:p>
        </p:txBody>
      </p:sp>
      <p:pic>
        <p:nvPicPr>
          <p:cNvPr id="6" name="Audio 5">
            <a:hlinkClick r:id="" action="ppaction://media"/>
            <a:extLst>
              <a:ext uri="{FF2B5EF4-FFF2-40B4-BE49-F238E27FC236}">
                <a16:creationId xmlns:a16="http://schemas.microsoft.com/office/drawing/2014/main" id="{AC78994A-6A3B-48D4-9A35-7652767AA9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207511384"/>
      </p:ext>
    </p:extLst>
  </p:cSld>
  <p:clrMapOvr>
    <a:masterClrMapping/>
  </p:clrMapOvr>
  <mc:AlternateContent xmlns:mc="http://schemas.openxmlformats.org/markup-compatibility/2006" xmlns:p14="http://schemas.microsoft.com/office/powerpoint/2010/main">
    <mc:Choice Requires="p14">
      <p:transition spd="slow" p14:dur="2000" advTm="7186"/>
    </mc:Choice>
    <mc:Fallback xmlns="">
      <p:transition spd="slow" advTm="7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6E2110-6530-F74F-BC2B-C4AB2093820E}"/>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P2.4-421</a:t>
            </a:r>
          </a:p>
        </p:txBody>
      </p:sp>
      <p:sp>
        <p:nvSpPr>
          <p:cNvPr id="4" name="TextBox 3">
            <a:extLst>
              <a:ext uri="{FF2B5EF4-FFF2-40B4-BE49-F238E27FC236}">
                <a16:creationId xmlns:a16="http://schemas.microsoft.com/office/drawing/2014/main" id="{BCF4EC51-B9A3-6947-90CF-E5A0044512BC}"/>
              </a:ext>
            </a:extLst>
          </p:cNvPr>
          <p:cNvSpPr txBox="1"/>
          <p:nvPr/>
        </p:nvSpPr>
        <p:spPr>
          <a:xfrm rot="16200000">
            <a:off x="-1779943" y="2499817"/>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INTRODUCTION</a:t>
            </a:r>
          </a:p>
        </p:txBody>
      </p:sp>
      <p:sp>
        <p:nvSpPr>
          <p:cNvPr id="6" name="Rectangle 17">
            <a:extLst>
              <a:ext uri="{FF2B5EF4-FFF2-40B4-BE49-F238E27FC236}">
                <a16:creationId xmlns:a16="http://schemas.microsoft.com/office/drawing/2014/main" id="{6B6D1A81-CA57-4382-AF17-05EB78E6BD33}"/>
              </a:ext>
            </a:extLst>
          </p:cNvPr>
          <p:cNvSpPr>
            <a:spLocks noChangeArrowheads="1"/>
          </p:cNvSpPr>
          <p:nvPr/>
        </p:nvSpPr>
        <p:spPr bwMode="auto">
          <a:xfrm>
            <a:off x="1916211" y="49579"/>
            <a:ext cx="5244353" cy="788292"/>
          </a:xfrm>
          <a:prstGeom prst="rect">
            <a:avLst/>
          </a:prstGeom>
          <a:noFill/>
          <a:ln w="9525">
            <a:noFill/>
            <a:miter lim="800000"/>
            <a:headEnd/>
            <a:tailEnd/>
          </a:ln>
        </p:spPr>
        <p:txBody>
          <a:bodyPr wrap="square" lIns="18666" tIns="9334" rIns="18666" bIns="9334">
            <a:spAutoFit/>
          </a:bodyPr>
          <a:lstStyle/>
          <a:p>
            <a:r>
              <a:rPr lang="en-US" sz="1600" b="1" dirty="0">
                <a:solidFill>
                  <a:schemeClr val="bg1"/>
                </a:solidFill>
                <a:latin typeface="Calibri" pitchFamily="34" charset="0"/>
              </a:rPr>
              <a:t>Characterization of radioxenon global background between 2015 and 2020</a:t>
            </a:r>
            <a:endParaRPr lang="en-US" altLang="en-US" sz="1600" dirty="0">
              <a:solidFill>
                <a:srgbClr val="FFFFFF"/>
              </a:solidFill>
              <a:latin typeface="Calibri" pitchFamily="34" charset="0"/>
              <a:ea typeface="Arial" charset="0"/>
            </a:endParaRPr>
          </a:p>
          <a:p>
            <a:pPr>
              <a:defRPr/>
            </a:pPr>
            <a:r>
              <a:rPr lang="en-US" altLang="en-US" sz="900" dirty="0">
                <a:solidFill>
                  <a:srgbClr val="FFFFFF"/>
                </a:solidFill>
                <a:latin typeface="Calibri" pitchFamily="34" charset="0"/>
                <a:ea typeface="Arial" charset="0"/>
              </a:rPr>
              <a:t>Sayed A. </a:t>
            </a:r>
            <a:r>
              <a:rPr lang="en-US" altLang="en-US" sz="900" dirty="0" err="1">
                <a:solidFill>
                  <a:srgbClr val="FFFFFF"/>
                </a:solidFill>
                <a:latin typeface="Calibri" pitchFamily="34" charset="0"/>
                <a:ea typeface="Arial" charset="0"/>
              </a:rPr>
              <a:t>Mekhaimr</a:t>
            </a:r>
            <a:r>
              <a:rPr lang="en-US" altLang="en-US" sz="900" dirty="0">
                <a:solidFill>
                  <a:srgbClr val="FFFFFF"/>
                </a:solidFill>
                <a:latin typeface="Calibri" pitchFamily="34" charset="0"/>
                <a:ea typeface="Arial" charset="0"/>
              </a:rPr>
              <a:t> and M. Elbahrawy</a:t>
            </a:r>
          </a:p>
          <a:p>
            <a:pPr>
              <a:defRPr/>
            </a:pPr>
            <a:r>
              <a:rPr lang="en-US" altLang="en-US" sz="900" b="1" dirty="0">
                <a:solidFill>
                  <a:srgbClr val="FFFFFF"/>
                </a:solidFill>
                <a:latin typeface="Calibri" pitchFamily="34" charset="0"/>
                <a:ea typeface="Arial" charset="0"/>
              </a:rPr>
              <a:t>National Data Center, National Research Institute For Astronomy And Geophysics, Cairo, Egypt.</a:t>
            </a:r>
          </a:p>
        </p:txBody>
      </p:sp>
      <p:sp>
        <p:nvSpPr>
          <p:cNvPr id="18" name="TextBox 17">
            <a:extLst>
              <a:ext uri="{FF2B5EF4-FFF2-40B4-BE49-F238E27FC236}">
                <a16:creationId xmlns:a16="http://schemas.microsoft.com/office/drawing/2014/main" id="{13650B85-1CC7-4D2C-B836-63129ED3A803}"/>
              </a:ext>
            </a:extLst>
          </p:cNvPr>
          <p:cNvSpPr txBox="1"/>
          <p:nvPr/>
        </p:nvSpPr>
        <p:spPr>
          <a:xfrm>
            <a:off x="986299" y="1396614"/>
            <a:ext cx="6579624" cy="276999"/>
          </a:xfrm>
          <a:prstGeom prst="rect">
            <a:avLst/>
          </a:prstGeom>
          <a:noFill/>
        </p:spPr>
        <p:txBody>
          <a:bodyPr wrap="square">
            <a:spAutoFit/>
          </a:bodyPr>
          <a:lstStyle/>
          <a:p>
            <a:pPr marL="171450" indent="-171450">
              <a:buFont typeface="Wingdings" panose="05000000000000000000" pitchFamily="2" charset="2"/>
              <a:buChar char="Ø"/>
            </a:pPr>
            <a:r>
              <a:rPr lang="en-US" sz="1200" dirty="0"/>
              <a:t>Four of the xenon isotopes are of interest for CTBT verification; </a:t>
            </a:r>
            <a:r>
              <a:rPr lang="en-US" sz="1200" baseline="30000" dirty="0"/>
              <a:t>131m</a:t>
            </a:r>
            <a:r>
              <a:rPr lang="en-US" sz="1200" dirty="0"/>
              <a:t>Xe, </a:t>
            </a:r>
            <a:r>
              <a:rPr lang="en-US" sz="1200" baseline="30000" dirty="0"/>
              <a:t>133m</a:t>
            </a:r>
            <a:r>
              <a:rPr lang="en-US" sz="1200" dirty="0"/>
              <a:t>Xe, </a:t>
            </a:r>
            <a:r>
              <a:rPr lang="en-US" sz="1200" baseline="30000" dirty="0"/>
              <a:t>133</a:t>
            </a:r>
            <a:r>
              <a:rPr lang="en-US" sz="1200" dirty="0"/>
              <a:t>Xe and </a:t>
            </a:r>
            <a:r>
              <a:rPr lang="en-US" sz="1200" baseline="30000" dirty="0"/>
              <a:t>135</a:t>
            </a:r>
            <a:r>
              <a:rPr lang="en-US" sz="1200" dirty="0"/>
              <a:t>Xe.</a:t>
            </a:r>
          </a:p>
        </p:txBody>
      </p:sp>
      <p:sp>
        <p:nvSpPr>
          <p:cNvPr id="20" name="TextBox 19">
            <a:extLst>
              <a:ext uri="{FF2B5EF4-FFF2-40B4-BE49-F238E27FC236}">
                <a16:creationId xmlns:a16="http://schemas.microsoft.com/office/drawing/2014/main" id="{AB08BCC2-C688-4F0C-A00E-D3FF06DE32C1}"/>
              </a:ext>
            </a:extLst>
          </p:cNvPr>
          <p:cNvSpPr txBox="1"/>
          <p:nvPr/>
        </p:nvSpPr>
        <p:spPr>
          <a:xfrm>
            <a:off x="986299" y="1681317"/>
            <a:ext cx="7604636" cy="461665"/>
          </a:xfrm>
          <a:prstGeom prst="rect">
            <a:avLst/>
          </a:prstGeom>
          <a:noFill/>
        </p:spPr>
        <p:txBody>
          <a:bodyPr wrap="square">
            <a:spAutoFit/>
          </a:bodyPr>
          <a:lstStyle/>
          <a:p>
            <a:pPr marL="171450" indent="-171450">
              <a:buFont typeface="Wingdings" panose="05000000000000000000" pitchFamily="2" charset="2"/>
              <a:buChar char="Ø"/>
            </a:pPr>
            <a:r>
              <a:rPr lang="en-US" sz="1200" dirty="0"/>
              <a:t>In a nuclear explosion, the four isotopes are produced in sufficient quantities and have half‐live times long enough to allow an appreciable amount to travel and reach IMS radioxenon stations. </a:t>
            </a:r>
          </a:p>
        </p:txBody>
      </p:sp>
      <p:sp>
        <p:nvSpPr>
          <p:cNvPr id="23" name="Rounded Rectangle 27">
            <a:extLst>
              <a:ext uri="{FF2B5EF4-FFF2-40B4-BE49-F238E27FC236}">
                <a16:creationId xmlns:a16="http://schemas.microsoft.com/office/drawing/2014/main" id="{9DA4DB9D-4A79-4C40-B88F-118E406592D4}"/>
              </a:ext>
            </a:extLst>
          </p:cNvPr>
          <p:cNvSpPr/>
          <p:nvPr/>
        </p:nvSpPr>
        <p:spPr>
          <a:xfrm>
            <a:off x="2436761" y="2780073"/>
            <a:ext cx="4981677" cy="1164164"/>
          </a:xfrm>
          <a:prstGeom prst="roundRect">
            <a:avLst/>
          </a:prstGeom>
          <a:solidFill>
            <a:srgbClr val="FFFFFF"/>
          </a:solidFill>
          <a:ln w="50800" cap="flat" cmpd="sng" algn="ctr">
            <a:solidFill>
              <a:srgbClr val="000000"/>
            </a:solidFill>
            <a:prstDash val="solid"/>
          </a:ln>
          <a:effectLst>
            <a:outerShdw blurRad="40000" dist="23000" dir="5400000" rotWithShape="0">
              <a:srgbClr val="000000">
                <a:alpha val="35000"/>
              </a:srgbClr>
            </a:outerShdw>
          </a:effectLst>
        </p:spPr>
        <p:txBody>
          <a:bodyPr anchor="ctr"/>
          <a:lstStyle/>
          <a:p>
            <a:pPr lvl="0" algn="ctr" defTabSz="914400" eaLnBrk="0" fontAlgn="base" hangingPunct="0">
              <a:lnSpc>
                <a:spcPts val="1500"/>
              </a:lnSpc>
              <a:spcBef>
                <a:spcPct val="0"/>
              </a:spcBef>
              <a:spcAft>
                <a:spcPct val="0"/>
              </a:spcAft>
              <a:defRPr/>
            </a:pPr>
            <a:r>
              <a:rPr lang="en-US" altLang="en-US" sz="1400" b="1" kern="0" dirty="0">
                <a:solidFill>
                  <a:srgbClr val="000000"/>
                </a:solidFill>
              </a:rPr>
              <a:t>IMS noble gas stations: unique network to measure and understand global Xenon background.</a:t>
            </a:r>
            <a:endParaRPr kumimoji="0" lang="en-US" altLang="en-US" sz="1400" i="0" u="none" strike="noStrike" kern="0" cap="none" spc="0" normalizeH="0" baseline="0" noProof="0" dirty="0">
              <a:ln>
                <a:noFill/>
              </a:ln>
              <a:solidFill>
                <a:schemeClr val="tx1">
                  <a:lumMod val="50000"/>
                </a:schemeClr>
              </a:solidFill>
              <a:effectLst/>
              <a:uLnTx/>
              <a:uFillTx/>
            </a:endParaRPr>
          </a:p>
        </p:txBody>
      </p:sp>
      <p:sp>
        <p:nvSpPr>
          <p:cNvPr id="26" name="TextBox 25">
            <a:extLst>
              <a:ext uri="{FF2B5EF4-FFF2-40B4-BE49-F238E27FC236}">
                <a16:creationId xmlns:a16="http://schemas.microsoft.com/office/drawing/2014/main" id="{D1B8AD0F-D57A-4D96-BC12-D805D7BD3750}"/>
              </a:ext>
            </a:extLst>
          </p:cNvPr>
          <p:cNvSpPr txBox="1"/>
          <p:nvPr/>
        </p:nvSpPr>
        <p:spPr>
          <a:xfrm>
            <a:off x="988140" y="2168342"/>
            <a:ext cx="7698658" cy="276999"/>
          </a:xfrm>
          <a:prstGeom prst="rect">
            <a:avLst/>
          </a:prstGeom>
          <a:noFill/>
        </p:spPr>
        <p:txBody>
          <a:bodyPr wrap="square">
            <a:spAutoFit/>
          </a:bodyPr>
          <a:lstStyle/>
          <a:p>
            <a:pPr marL="171450" indent="-171450">
              <a:buFont typeface="Wingdings" panose="05000000000000000000" pitchFamily="2" charset="2"/>
              <a:buChar char="Ø"/>
            </a:pPr>
            <a:r>
              <a:rPr lang="en-US" sz="1200" dirty="0">
                <a:solidFill>
                  <a:srgbClr val="000000"/>
                </a:solidFill>
                <a:effectLst/>
                <a:ea typeface="Calibri" panose="020F0502020204030204" pitchFamily="34" charset="0"/>
              </a:rPr>
              <a:t>Monitoring of nuclear explosions can be affected by man-made background of radioxenon created from NPP and MIPF. </a:t>
            </a:r>
            <a:endParaRPr lang="en-US" sz="1200" dirty="0"/>
          </a:p>
        </p:txBody>
      </p:sp>
      <p:sp>
        <p:nvSpPr>
          <p:cNvPr id="27" name="TextBox 26">
            <a:extLst>
              <a:ext uri="{FF2B5EF4-FFF2-40B4-BE49-F238E27FC236}">
                <a16:creationId xmlns:a16="http://schemas.microsoft.com/office/drawing/2014/main" id="{6F6996FC-09D6-4FEC-AD75-DC9BE6C1D767}"/>
              </a:ext>
            </a:extLst>
          </p:cNvPr>
          <p:cNvSpPr txBox="1"/>
          <p:nvPr/>
        </p:nvSpPr>
        <p:spPr>
          <a:xfrm>
            <a:off x="7450498" y="4526042"/>
            <a:ext cx="1695394" cy="395604"/>
          </a:xfrm>
          <a:prstGeom prst="rect">
            <a:avLst/>
          </a:prstGeom>
          <a:noFill/>
          <a:effectLst/>
        </p:spPr>
        <p:txBody>
          <a:bodyPr wrap="square" lIns="86978" tIns="43489" rIns="86978" bIns="43489">
            <a:spAutoFit/>
          </a:bodyPr>
          <a:lstStyle/>
          <a:p>
            <a:pPr algn="just" defTabSz="3506942">
              <a:lnSpc>
                <a:spcPts val="400"/>
              </a:lnSpc>
              <a:buClr>
                <a:srgbClr val="005BBB"/>
              </a:buClr>
              <a:defRPr/>
            </a:pPr>
            <a:r>
              <a:rPr lang="en-US" sz="500" b="1" dirty="0">
                <a:latin typeface="Arial"/>
              </a:rPr>
              <a:t>Disclaimer:</a:t>
            </a:r>
            <a:r>
              <a:rPr lang="en-US" sz="500" b="1" dirty="0">
                <a:solidFill>
                  <a:schemeClr val="tx1">
                    <a:lumMod val="50000"/>
                    <a:lumOff val="50000"/>
                  </a:schemeClr>
                </a:solidFill>
                <a:latin typeface="Arial"/>
              </a:rPr>
              <a:t> </a:t>
            </a:r>
            <a:r>
              <a:rPr kumimoji="0" lang="en-US" sz="400" b="1" i="0" u="none" strike="noStrike" kern="0" cap="none" spc="0" normalizeH="0" baseline="0" noProof="0" dirty="0">
                <a:ln>
                  <a:noFill/>
                </a:ln>
                <a:solidFill>
                  <a:schemeClr val="tx1">
                    <a:lumMod val="50000"/>
                    <a:lumOff val="50000"/>
                  </a:schemeClr>
                </a:solidFill>
                <a:effectLst/>
                <a:uLnTx/>
                <a:uFillTx/>
                <a:latin typeface="Arial" charset="0"/>
                <a:ea typeface="Arial" charset="0"/>
                <a:cs typeface="Arial" charset="0"/>
              </a:rPr>
              <a:t>The contributing authors are members of National Research Institute of Astronomy and Geophysics (NRIAG). The opinions expressed here are their own and are not necessarily representative of the views of NRIAG, or any other party. Individual posts are not edited or moderated in advance by anyone but the individual authors.</a:t>
            </a:r>
          </a:p>
        </p:txBody>
      </p:sp>
      <p:pic>
        <p:nvPicPr>
          <p:cNvPr id="7" name="Audio 6">
            <a:hlinkClick r:id="" action="ppaction://media"/>
            <a:extLst>
              <a:ext uri="{FF2B5EF4-FFF2-40B4-BE49-F238E27FC236}">
                <a16:creationId xmlns:a16="http://schemas.microsoft.com/office/drawing/2014/main" id="{A8FF8A54-191B-4482-8ACB-B1A5CD6FB9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968836668"/>
      </p:ext>
    </p:extLst>
  </p:cSld>
  <p:clrMapOvr>
    <a:masterClrMapping/>
  </p:clrMapOvr>
  <mc:AlternateContent xmlns:mc="http://schemas.openxmlformats.org/markup-compatibility/2006">
    <mc:Choice xmlns:p14="http://schemas.microsoft.com/office/powerpoint/2010/main" Requires="p14">
      <p:transition spd="slow" p14:dur="2000" advTm="27509"/>
    </mc:Choice>
    <mc:Fallback>
      <p:transition spd="slow" advTm="2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08A0E1-9153-1C4C-BD91-C76D2ABA3F66}"/>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P2.4-421</a:t>
            </a:r>
          </a:p>
        </p:txBody>
      </p:sp>
      <p:sp>
        <p:nvSpPr>
          <p:cNvPr id="4" name="TextBox 3">
            <a:extLst>
              <a:ext uri="{FF2B5EF4-FFF2-40B4-BE49-F238E27FC236}">
                <a16:creationId xmlns:a16="http://schemas.microsoft.com/office/drawing/2014/main" id="{B44A9686-9B15-6A49-B731-8C1372F7BCED}"/>
              </a:ext>
            </a:extLst>
          </p:cNvPr>
          <p:cNvSpPr txBox="1"/>
          <p:nvPr/>
        </p:nvSpPr>
        <p:spPr>
          <a:xfrm rot="16200000">
            <a:off x="-1779940"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METHODS</a:t>
            </a:r>
          </a:p>
        </p:txBody>
      </p:sp>
      <p:sp>
        <p:nvSpPr>
          <p:cNvPr id="6" name="Rectangle 17">
            <a:extLst>
              <a:ext uri="{FF2B5EF4-FFF2-40B4-BE49-F238E27FC236}">
                <a16:creationId xmlns:a16="http://schemas.microsoft.com/office/drawing/2014/main" id="{44751CC8-A6E9-427E-AD4C-5E72840DFC1B}"/>
              </a:ext>
            </a:extLst>
          </p:cNvPr>
          <p:cNvSpPr>
            <a:spLocks noChangeArrowheads="1"/>
          </p:cNvSpPr>
          <p:nvPr/>
        </p:nvSpPr>
        <p:spPr bwMode="auto">
          <a:xfrm>
            <a:off x="1916211" y="49579"/>
            <a:ext cx="5244353" cy="788292"/>
          </a:xfrm>
          <a:prstGeom prst="rect">
            <a:avLst/>
          </a:prstGeom>
          <a:noFill/>
          <a:ln w="9525">
            <a:noFill/>
            <a:miter lim="800000"/>
            <a:headEnd/>
            <a:tailEnd/>
          </a:ln>
        </p:spPr>
        <p:txBody>
          <a:bodyPr wrap="square" lIns="18666" tIns="9334" rIns="18666" bIns="9334">
            <a:spAutoFit/>
          </a:bodyPr>
          <a:lstStyle/>
          <a:p>
            <a:r>
              <a:rPr lang="en-US" sz="1600" b="1" dirty="0">
                <a:solidFill>
                  <a:schemeClr val="bg1"/>
                </a:solidFill>
                <a:latin typeface="Calibri" pitchFamily="34" charset="0"/>
              </a:rPr>
              <a:t>Characterization of radioxenon global background between 2015 and 2020</a:t>
            </a:r>
            <a:endParaRPr lang="en-US" altLang="en-US" sz="1600" dirty="0">
              <a:solidFill>
                <a:srgbClr val="FFFFFF"/>
              </a:solidFill>
              <a:latin typeface="Calibri" pitchFamily="34" charset="0"/>
              <a:ea typeface="Arial" charset="0"/>
            </a:endParaRPr>
          </a:p>
          <a:p>
            <a:pPr>
              <a:defRPr/>
            </a:pPr>
            <a:r>
              <a:rPr lang="en-US" altLang="en-US" sz="900" dirty="0">
                <a:solidFill>
                  <a:srgbClr val="FFFFFF"/>
                </a:solidFill>
                <a:latin typeface="Calibri" pitchFamily="34" charset="0"/>
                <a:ea typeface="Arial" charset="0"/>
              </a:rPr>
              <a:t>Sayed A. </a:t>
            </a:r>
            <a:r>
              <a:rPr lang="en-US" altLang="en-US" sz="900" dirty="0" err="1">
                <a:solidFill>
                  <a:srgbClr val="FFFFFF"/>
                </a:solidFill>
                <a:latin typeface="Calibri" pitchFamily="34" charset="0"/>
                <a:ea typeface="Arial" charset="0"/>
              </a:rPr>
              <a:t>Mekhaimr</a:t>
            </a:r>
            <a:r>
              <a:rPr lang="en-US" altLang="en-US" sz="900" dirty="0">
                <a:solidFill>
                  <a:srgbClr val="FFFFFF"/>
                </a:solidFill>
                <a:latin typeface="Calibri" pitchFamily="34" charset="0"/>
                <a:ea typeface="Arial" charset="0"/>
              </a:rPr>
              <a:t> and M. Elbahrawy</a:t>
            </a:r>
          </a:p>
          <a:p>
            <a:pPr>
              <a:defRPr/>
            </a:pPr>
            <a:r>
              <a:rPr lang="en-US" altLang="en-US" sz="900" b="1" dirty="0">
                <a:solidFill>
                  <a:srgbClr val="FFFFFF"/>
                </a:solidFill>
                <a:latin typeface="Calibri" pitchFamily="34" charset="0"/>
                <a:ea typeface="Arial" charset="0"/>
              </a:rPr>
              <a:t>National Data Center, National Research Institute For Astronomy And Geophysics, Cairo, Egypt.</a:t>
            </a:r>
          </a:p>
        </p:txBody>
      </p:sp>
      <p:sp>
        <p:nvSpPr>
          <p:cNvPr id="7" name="Rounded Rectangle 27">
            <a:extLst>
              <a:ext uri="{FF2B5EF4-FFF2-40B4-BE49-F238E27FC236}">
                <a16:creationId xmlns:a16="http://schemas.microsoft.com/office/drawing/2014/main" id="{E96FE301-5886-4FB4-84A7-B6C00996321C}"/>
              </a:ext>
            </a:extLst>
          </p:cNvPr>
          <p:cNvSpPr/>
          <p:nvPr/>
        </p:nvSpPr>
        <p:spPr>
          <a:xfrm>
            <a:off x="429500" y="1054512"/>
            <a:ext cx="6717798" cy="854214"/>
          </a:xfrm>
          <a:prstGeom prst="roundRect">
            <a:avLst/>
          </a:prstGeom>
          <a:solidFill>
            <a:srgbClr val="FFFFFF"/>
          </a:solidFill>
          <a:ln w="50800" cap="flat" cmpd="sng" algn="ctr">
            <a:solidFill>
              <a:schemeClr val="accent1"/>
            </a:solidFill>
            <a:prstDash val="solid"/>
          </a:ln>
          <a:effectLst>
            <a:outerShdw blurRad="40000" dist="23000" dir="5400000" rotWithShape="0">
              <a:srgbClr val="000000">
                <a:alpha val="35000"/>
              </a:srgbClr>
            </a:outerShdw>
          </a:effectLst>
        </p:spPr>
        <p:txBody>
          <a:bodyPr anchor="ctr"/>
          <a:lstStyle/>
          <a:p>
            <a:r>
              <a:rPr lang="en-US" sz="1200" b="1" dirty="0">
                <a:solidFill>
                  <a:srgbClr val="231F20"/>
                </a:solidFill>
                <a:effectLst/>
                <a:ea typeface="Calibri" panose="020F0502020204030204" pitchFamily="34" charset="0"/>
              </a:rPr>
              <a:t>The development of the activity and the geographical distribution of the four</a:t>
            </a:r>
            <a:r>
              <a:rPr lang="en-US" sz="1200" b="1" dirty="0">
                <a:solidFill>
                  <a:srgbClr val="231F20"/>
                </a:solidFill>
                <a:ea typeface="Calibri" panose="020F0502020204030204" pitchFamily="34" charset="0"/>
              </a:rPr>
              <a:t> </a:t>
            </a:r>
            <a:r>
              <a:rPr lang="en-US" sz="1200" b="1" dirty="0">
                <a:solidFill>
                  <a:srgbClr val="231F20"/>
                </a:solidFill>
                <a:effectLst/>
                <a:ea typeface="Calibri" panose="020F0502020204030204" pitchFamily="34" charset="0"/>
              </a:rPr>
              <a:t>Xe isotopes is studied depending on </a:t>
            </a:r>
            <a:r>
              <a:rPr lang="en-US" sz="1200" b="1" dirty="0">
                <a:solidFill>
                  <a:srgbClr val="000000"/>
                </a:solidFill>
                <a:effectLst/>
                <a:ea typeface="Calibri" panose="020F0502020204030204" pitchFamily="34" charset="0"/>
              </a:rPr>
              <a:t>data collected by the international monitoring system (IMS) from 2015 to 2020</a:t>
            </a:r>
            <a:endParaRPr lang="en-US" sz="1200" b="1" dirty="0"/>
          </a:p>
        </p:txBody>
      </p:sp>
      <p:grpSp>
        <p:nvGrpSpPr>
          <p:cNvPr id="10" name="Group 9">
            <a:extLst>
              <a:ext uri="{FF2B5EF4-FFF2-40B4-BE49-F238E27FC236}">
                <a16:creationId xmlns:a16="http://schemas.microsoft.com/office/drawing/2014/main" id="{6C24E54B-33DB-43B3-B7FA-9D00944D8B87}"/>
              </a:ext>
            </a:extLst>
          </p:cNvPr>
          <p:cNvGrpSpPr/>
          <p:nvPr/>
        </p:nvGrpSpPr>
        <p:grpSpPr>
          <a:xfrm>
            <a:off x="4524639" y="2989026"/>
            <a:ext cx="898294" cy="1369111"/>
            <a:chOff x="67774" y="3160183"/>
            <a:chExt cx="497376" cy="1369111"/>
          </a:xfrm>
        </p:grpSpPr>
        <p:sp>
          <p:nvSpPr>
            <p:cNvPr id="11" name="Rounded Rectangle 20">
              <a:extLst>
                <a:ext uri="{FF2B5EF4-FFF2-40B4-BE49-F238E27FC236}">
                  <a16:creationId xmlns:a16="http://schemas.microsoft.com/office/drawing/2014/main" id="{03FDE008-7983-447A-9A0E-D8C68B70ABE5}"/>
                </a:ext>
              </a:extLst>
            </p:cNvPr>
            <p:cNvSpPr/>
            <p:nvPr/>
          </p:nvSpPr>
          <p:spPr>
            <a:xfrm>
              <a:off x="67774" y="3966969"/>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srgbClr val="000000"/>
                  </a:solidFill>
                  <a:effectLst/>
                  <a:uLnTx/>
                  <a:uFillTx/>
                  <a:ea typeface="+mn-ea"/>
                  <a:cs typeface="+mn-cs"/>
                </a:rPr>
                <a:t>2019 </a:t>
              </a:r>
            </a:p>
          </p:txBody>
        </p:sp>
        <p:sp>
          <p:nvSpPr>
            <p:cNvPr id="12" name="Rounded Rectangle 20">
              <a:extLst>
                <a:ext uri="{FF2B5EF4-FFF2-40B4-BE49-F238E27FC236}">
                  <a16:creationId xmlns:a16="http://schemas.microsoft.com/office/drawing/2014/main" id="{50E66CA3-AD76-4A21-A09B-0FBE09C16D3C}"/>
                </a:ext>
              </a:extLst>
            </p:cNvPr>
            <p:cNvSpPr/>
            <p:nvPr/>
          </p:nvSpPr>
          <p:spPr>
            <a:xfrm>
              <a:off x="67774" y="3564204"/>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srgbClr val="000000"/>
                  </a:solidFill>
                  <a:effectLst/>
                  <a:uLnTx/>
                  <a:uFillTx/>
                  <a:ea typeface="+mn-ea"/>
                  <a:cs typeface="+mn-cs"/>
                </a:rPr>
                <a:t>2017 </a:t>
              </a:r>
            </a:p>
          </p:txBody>
        </p:sp>
        <p:sp>
          <p:nvSpPr>
            <p:cNvPr id="13" name="Rounded Rectangle 20">
              <a:extLst>
                <a:ext uri="{FF2B5EF4-FFF2-40B4-BE49-F238E27FC236}">
                  <a16:creationId xmlns:a16="http://schemas.microsoft.com/office/drawing/2014/main" id="{0480DA33-93A6-428D-A408-ABA2B1D4804D}"/>
                </a:ext>
              </a:extLst>
            </p:cNvPr>
            <p:cNvSpPr/>
            <p:nvPr/>
          </p:nvSpPr>
          <p:spPr>
            <a:xfrm>
              <a:off x="67774" y="3761227"/>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srgbClr val="000000"/>
                  </a:solidFill>
                  <a:effectLst/>
                  <a:uLnTx/>
                  <a:uFillTx/>
                  <a:ea typeface="+mn-ea"/>
                  <a:cs typeface="+mn-cs"/>
                </a:rPr>
                <a:t>2018 </a:t>
              </a:r>
            </a:p>
          </p:txBody>
        </p:sp>
        <p:sp>
          <p:nvSpPr>
            <p:cNvPr id="14" name="Rounded Rectangle 20">
              <a:extLst>
                <a:ext uri="{FF2B5EF4-FFF2-40B4-BE49-F238E27FC236}">
                  <a16:creationId xmlns:a16="http://schemas.microsoft.com/office/drawing/2014/main" id="{5A407B93-388D-457C-A4C0-D8C0D03775AE}"/>
                </a:ext>
              </a:extLst>
            </p:cNvPr>
            <p:cNvSpPr/>
            <p:nvPr/>
          </p:nvSpPr>
          <p:spPr>
            <a:xfrm>
              <a:off x="67774" y="4373087"/>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srgbClr val="000000"/>
                  </a:solidFill>
                  <a:effectLst/>
                  <a:uLnTx/>
                  <a:uFillTx/>
                  <a:ea typeface="+mn-ea"/>
                  <a:cs typeface="+mn-cs"/>
                </a:rPr>
                <a:t>Total </a:t>
              </a:r>
            </a:p>
          </p:txBody>
        </p:sp>
        <p:sp>
          <p:nvSpPr>
            <p:cNvPr id="15" name="Rounded Rectangle 20">
              <a:extLst>
                <a:ext uri="{FF2B5EF4-FFF2-40B4-BE49-F238E27FC236}">
                  <a16:creationId xmlns:a16="http://schemas.microsoft.com/office/drawing/2014/main" id="{0520419B-C19E-4CD7-9627-2914F3C0CE3B}"/>
                </a:ext>
              </a:extLst>
            </p:cNvPr>
            <p:cNvSpPr/>
            <p:nvPr/>
          </p:nvSpPr>
          <p:spPr>
            <a:xfrm>
              <a:off x="67774" y="3160183"/>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srgbClr val="000000"/>
                  </a:solidFill>
                  <a:effectLst/>
                  <a:uLnTx/>
                  <a:uFillTx/>
                  <a:ea typeface="+mn-ea"/>
                  <a:cs typeface="+mn-cs"/>
                </a:rPr>
                <a:t>2015 </a:t>
              </a:r>
            </a:p>
          </p:txBody>
        </p:sp>
        <p:sp>
          <p:nvSpPr>
            <p:cNvPr id="16" name="Rounded Rectangle 20">
              <a:extLst>
                <a:ext uri="{FF2B5EF4-FFF2-40B4-BE49-F238E27FC236}">
                  <a16:creationId xmlns:a16="http://schemas.microsoft.com/office/drawing/2014/main" id="{9CB09162-4DE8-4542-AB07-AAA7C582BB0E}"/>
                </a:ext>
              </a:extLst>
            </p:cNvPr>
            <p:cNvSpPr/>
            <p:nvPr/>
          </p:nvSpPr>
          <p:spPr>
            <a:xfrm>
              <a:off x="67774" y="3357408"/>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srgbClr val="000000"/>
                  </a:solidFill>
                  <a:effectLst/>
                  <a:uLnTx/>
                  <a:uFillTx/>
                  <a:ea typeface="+mn-ea"/>
                  <a:cs typeface="+mn-cs"/>
                </a:rPr>
                <a:t>2016</a:t>
              </a:r>
            </a:p>
          </p:txBody>
        </p:sp>
        <p:sp>
          <p:nvSpPr>
            <p:cNvPr id="17" name="Rounded Rectangle 20">
              <a:extLst>
                <a:ext uri="{FF2B5EF4-FFF2-40B4-BE49-F238E27FC236}">
                  <a16:creationId xmlns:a16="http://schemas.microsoft.com/office/drawing/2014/main" id="{70F23C8F-509C-4572-938F-D9A05476E614}"/>
                </a:ext>
              </a:extLst>
            </p:cNvPr>
            <p:cNvSpPr/>
            <p:nvPr/>
          </p:nvSpPr>
          <p:spPr>
            <a:xfrm>
              <a:off x="67774" y="4170169"/>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srgbClr val="000000"/>
                  </a:solidFill>
                  <a:effectLst/>
                  <a:uLnTx/>
                  <a:uFillTx/>
                  <a:ea typeface="+mn-ea"/>
                  <a:cs typeface="+mn-cs"/>
                </a:rPr>
                <a:t>2020 </a:t>
              </a:r>
            </a:p>
          </p:txBody>
        </p:sp>
      </p:grpSp>
      <p:graphicFrame>
        <p:nvGraphicFramePr>
          <p:cNvPr id="18" name="Table 17">
            <a:extLst>
              <a:ext uri="{FF2B5EF4-FFF2-40B4-BE49-F238E27FC236}">
                <a16:creationId xmlns:a16="http://schemas.microsoft.com/office/drawing/2014/main" id="{AF3032C9-DBD4-4C5E-B85D-4CCD568BDE7D}"/>
              </a:ext>
            </a:extLst>
          </p:cNvPr>
          <p:cNvGraphicFramePr>
            <a:graphicFrameLocks noGrp="1"/>
          </p:cNvGraphicFramePr>
          <p:nvPr>
            <p:extLst>
              <p:ext uri="{D42A27DB-BD31-4B8C-83A1-F6EECF244321}">
                <p14:modId xmlns:p14="http://schemas.microsoft.com/office/powerpoint/2010/main" val="512009873"/>
              </p:ext>
            </p:extLst>
          </p:nvPr>
        </p:nvGraphicFramePr>
        <p:xfrm>
          <a:off x="5462608" y="2639495"/>
          <a:ext cx="3420180" cy="1757530"/>
        </p:xfrm>
        <a:graphic>
          <a:graphicData uri="http://schemas.openxmlformats.org/drawingml/2006/table">
            <a:tbl>
              <a:tblPr firstRow="1" firstCol="1" bandRow="1">
                <a:tableStyleId>{5C22544A-7EE6-4342-B048-85BDC9FD1C3A}</a:tableStyleId>
              </a:tblPr>
              <a:tblGrid>
                <a:gridCol w="817089">
                  <a:extLst>
                    <a:ext uri="{9D8B030D-6E8A-4147-A177-3AD203B41FA5}">
                      <a16:colId xmlns:a16="http://schemas.microsoft.com/office/drawing/2014/main" val="3366205559"/>
                    </a:ext>
                  </a:extLst>
                </a:gridCol>
                <a:gridCol w="1561749">
                  <a:extLst>
                    <a:ext uri="{9D8B030D-6E8A-4147-A177-3AD203B41FA5}">
                      <a16:colId xmlns:a16="http://schemas.microsoft.com/office/drawing/2014/main" val="3877841873"/>
                    </a:ext>
                  </a:extLst>
                </a:gridCol>
                <a:gridCol w="1041342">
                  <a:extLst>
                    <a:ext uri="{9D8B030D-6E8A-4147-A177-3AD203B41FA5}">
                      <a16:colId xmlns:a16="http://schemas.microsoft.com/office/drawing/2014/main" val="1203572449"/>
                    </a:ext>
                  </a:extLst>
                </a:gridCol>
              </a:tblGrid>
              <a:tr h="337678">
                <a:tc>
                  <a:txBody>
                    <a:bodyPr/>
                    <a:lstStyle/>
                    <a:p>
                      <a:pPr marL="0" marR="0" algn="ctr">
                        <a:lnSpc>
                          <a:spcPct val="107000"/>
                        </a:lnSpc>
                        <a:spcBef>
                          <a:spcPts val="0"/>
                        </a:spcBef>
                        <a:spcAft>
                          <a:spcPts val="800"/>
                        </a:spcAft>
                      </a:pPr>
                      <a:r>
                        <a:rPr lang="en-US" sz="1200" dirty="0">
                          <a:effectLst/>
                        </a:rPr>
                        <a:t>Samples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7000"/>
                        </a:lnSpc>
                        <a:spcBef>
                          <a:spcPts val="0"/>
                        </a:spcBef>
                        <a:spcAft>
                          <a:spcPts val="800"/>
                        </a:spcAft>
                      </a:pPr>
                      <a:r>
                        <a:rPr lang="en-US" sz="1200" dirty="0">
                          <a:effectLst/>
                        </a:rPr>
                        <a:t>Xe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7000"/>
                        </a:lnSpc>
                        <a:spcBef>
                          <a:spcPts val="0"/>
                        </a:spcBef>
                        <a:spcAft>
                          <a:spcPts val="800"/>
                        </a:spcAft>
                      </a:pPr>
                      <a:r>
                        <a:rPr lang="en-US" sz="1200" dirty="0">
                          <a:effectLst/>
                        </a:rPr>
                        <a:t>Multi Xe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4226669923"/>
                  </a:ext>
                </a:extLst>
              </a:tr>
              <a:tr h="202836">
                <a:tc>
                  <a:txBody>
                    <a:bodyPr/>
                    <a:lstStyle/>
                    <a:p>
                      <a:pPr marL="0" marR="0" algn="ctr">
                        <a:lnSpc>
                          <a:spcPct val="107000"/>
                        </a:lnSpc>
                        <a:spcBef>
                          <a:spcPts val="0"/>
                        </a:spcBef>
                        <a:spcAft>
                          <a:spcPts val="800"/>
                        </a:spcAft>
                      </a:pPr>
                      <a:r>
                        <a:rPr lang="en-US" sz="1200" b="1" dirty="0">
                          <a:solidFill>
                            <a:schemeClr val="tx1"/>
                          </a:solidFill>
                          <a:effectLst/>
                        </a:rPr>
                        <a:t>11629</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1200" dirty="0">
                          <a:effectLst/>
                        </a:rPr>
                        <a:t>5455 </a:t>
                      </a:r>
                      <a:r>
                        <a:rPr lang="en-US" sz="1200" dirty="0">
                          <a:solidFill>
                            <a:srgbClr val="FF0000"/>
                          </a:solidFill>
                          <a:effectLst/>
                        </a:rPr>
                        <a:t>(46.9%)</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1200" dirty="0">
                          <a:effectLst/>
                        </a:rPr>
                        <a:t>1231 </a:t>
                      </a:r>
                      <a:r>
                        <a:rPr lang="en-US" sz="1200" dirty="0">
                          <a:solidFill>
                            <a:srgbClr val="FF0000"/>
                          </a:solidFill>
                          <a:effectLst/>
                        </a:rPr>
                        <a:t>(10.6%)</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2421201273"/>
                  </a:ext>
                </a:extLst>
              </a:tr>
              <a:tr h="202836">
                <a:tc>
                  <a:txBody>
                    <a:bodyPr/>
                    <a:lstStyle/>
                    <a:p>
                      <a:pPr marL="0" marR="0" algn="ctr">
                        <a:lnSpc>
                          <a:spcPct val="107000"/>
                        </a:lnSpc>
                        <a:spcBef>
                          <a:spcPts val="0"/>
                        </a:spcBef>
                        <a:spcAft>
                          <a:spcPts val="800"/>
                        </a:spcAft>
                      </a:pPr>
                      <a:r>
                        <a:rPr lang="en-US" sz="1200" b="1" dirty="0">
                          <a:solidFill>
                            <a:schemeClr val="tx1"/>
                          </a:solidFill>
                          <a:effectLst/>
                        </a:rPr>
                        <a:t>13368</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1200" dirty="0">
                          <a:effectLst/>
                        </a:rPr>
                        <a:t>6246 </a:t>
                      </a:r>
                      <a:r>
                        <a:rPr lang="en-US" sz="1200" dirty="0">
                          <a:solidFill>
                            <a:srgbClr val="FF0000"/>
                          </a:solidFill>
                          <a:effectLst/>
                        </a:rPr>
                        <a:t>(46.7%)</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1200" dirty="0">
                          <a:effectLst/>
                        </a:rPr>
                        <a:t>1417 </a:t>
                      </a:r>
                      <a:r>
                        <a:rPr lang="en-US" sz="1200" dirty="0">
                          <a:solidFill>
                            <a:srgbClr val="FF0000"/>
                          </a:solidFill>
                          <a:effectLst/>
                        </a:rPr>
                        <a:t>(10.6%)</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2357597757"/>
                  </a:ext>
                </a:extLst>
              </a:tr>
              <a:tr h="202836">
                <a:tc>
                  <a:txBody>
                    <a:bodyPr/>
                    <a:lstStyle/>
                    <a:p>
                      <a:pPr marL="0" marR="0" algn="ctr">
                        <a:lnSpc>
                          <a:spcPct val="107000"/>
                        </a:lnSpc>
                        <a:spcBef>
                          <a:spcPts val="0"/>
                        </a:spcBef>
                        <a:spcAft>
                          <a:spcPts val="800"/>
                        </a:spcAft>
                      </a:pPr>
                      <a:r>
                        <a:rPr lang="en-US" sz="1200" b="1" dirty="0">
                          <a:solidFill>
                            <a:schemeClr val="tx1"/>
                          </a:solidFill>
                          <a:effectLst/>
                        </a:rPr>
                        <a:t>13397</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1200" dirty="0">
                          <a:effectLst/>
                        </a:rPr>
                        <a:t>6428 </a:t>
                      </a:r>
                      <a:r>
                        <a:rPr lang="en-US" sz="1200" dirty="0">
                          <a:solidFill>
                            <a:srgbClr val="FF0000"/>
                          </a:solidFill>
                          <a:effectLst/>
                        </a:rPr>
                        <a:t>(48%)</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1200" dirty="0">
                          <a:effectLst/>
                        </a:rPr>
                        <a:t>1732 </a:t>
                      </a:r>
                      <a:r>
                        <a:rPr lang="en-US" sz="1200" dirty="0">
                          <a:solidFill>
                            <a:srgbClr val="FF0000"/>
                          </a:solidFill>
                          <a:effectLst/>
                        </a:rPr>
                        <a:t>(12.9%)</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1022982592"/>
                  </a:ext>
                </a:extLst>
              </a:tr>
              <a:tr h="202836">
                <a:tc>
                  <a:txBody>
                    <a:bodyPr/>
                    <a:lstStyle/>
                    <a:p>
                      <a:pPr marL="0" marR="0" algn="ctr">
                        <a:lnSpc>
                          <a:spcPct val="107000"/>
                        </a:lnSpc>
                        <a:spcBef>
                          <a:spcPts val="0"/>
                        </a:spcBef>
                        <a:spcAft>
                          <a:spcPts val="800"/>
                        </a:spcAft>
                      </a:pPr>
                      <a:r>
                        <a:rPr lang="en-US" sz="1200" b="1" dirty="0">
                          <a:solidFill>
                            <a:schemeClr val="tx1"/>
                          </a:solidFill>
                          <a:effectLst/>
                        </a:rPr>
                        <a:t>13520</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1200" dirty="0">
                          <a:effectLst/>
                        </a:rPr>
                        <a:t>6289 </a:t>
                      </a:r>
                      <a:r>
                        <a:rPr lang="en-US" sz="1200" dirty="0">
                          <a:solidFill>
                            <a:srgbClr val="FF0000"/>
                          </a:solidFill>
                          <a:effectLst/>
                        </a:rPr>
                        <a:t>(46.5%)</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1200" dirty="0">
                          <a:effectLst/>
                        </a:rPr>
                        <a:t>1597 </a:t>
                      </a:r>
                      <a:r>
                        <a:rPr lang="en-US" sz="1200" dirty="0">
                          <a:solidFill>
                            <a:srgbClr val="FF0000"/>
                          </a:solidFill>
                          <a:effectLst/>
                        </a:rPr>
                        <a:t>(11.8%)</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1933523615"/>
                  </a:ext>
                </a:extLst>
              </a:tr>
              <a:tr h="202836">
                <a:tc>
                  <a:txBody>
                    <a:bodyPr/>
                    <a:lstStyle/>
                    <a:p>
                      <a:pPr marL="0" marR="0" algn="ctr">
                        <a:lnSpc>
                          <a:spcPct val="107000"/>
                        </a:lnSpc>
                        <a:spcBef>
                          <a:spcPts val="0"/>
                        </a:spcBef>
                        <a:spcAft>
                          <a:spcPts val="800"/>
                        </a:spcAft>
                      </a:pPr>
                      <a:r>
                        <a:rPr lang="en-US" sz="1200" b="1" dirty="0">
                          <a:solidFill>
                            <a:schemeClr val="tx1"/>
                          </a:solidFill>
                          <a:effectLst/>
                        </a:rPr>
                        <a:t>13592</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1200" dirty="0">
                          <a:effectLst/>
                        </a:rPr>
                        <a:t>6077 </a:t>
                      </a:r>
                      <a:r>
                        <a:rPr lang="en-US" sz="1200" dirty="0">
                          <a:solidFill>
                            <a:srgbClr val="FF0000"/>
                          </a:solidFill>
                          <a:effectLst/>
                        </a:rPr>
                        <a:t>(44.7%)</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1200" dirty="0">
                          <a:effectLst/>
                        </a:rPr>
                        <a:t>1770 </a:t>
                      </a:r>
                      <a:r>
                        <a:rPr lang="en-US" sz="1200" dirty="0">
                          <a:solidFill>
                            <a:srgbClr val="FF0000"/>
                          </a:solidFill>
                          <a:effectLst/>
                        </a:rPr>
                        <a:t>(13%)</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865993121"/>
                  </a:ext>
                </a:extLst>
              </a:tr>
              <a:tr h="202836">
                <a:tc>
                  <a:txBody>
                    <a:bodyPr/>
                    <a:lstStyle/>
                    <a:p>
                      <a:pPr marL="0" marR="0" algn="ctr">
                        <a:lnSpc>
                          <a:spcPct val="107000"/>
                        </a:lnSpc>
                        <a:spcBef>
                          <a:spcPts val="0"/>
                        </a:spcBef>
                        <a:spcAft>
                          <a:spcPts val="800"/>
                        </a:spcAft>
                      </a:pPr>
                      <a:r>
                        <a:rPr lang="en-US" sz="1200" b="1" dirty="0">
                          <a:solidFill>
                            <a:schemeClr val="tx1"/>
                          </a:solidFill>
                          <a:effectLst/>
                        </a:rPr>
                        <a:t>12701</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1200" dirty="0">
                          <a:effectLst/>
                        </a:rPr>
                        <a:t>4954 </a:t>
                      </a:r>
                      <a:r>
                        <a:rPr lang="en-US" sz="1200" dirty="0">
                          <a:solidFill>
                            <a:srgbClr val="FF0000"/>
                          </a:solidFill>
                          <a:effectLst/>
                        </a:rPr>
                        <a:t>(39%)</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1200" dirty="0">
                          <a:effectLst/>
                        </a:rPr>
                        <a:t>1323 </a:t>
                      </a:r>
                      <a:r>
                        <a:rPr lang="en-US" sz="1200" dirty="0">
                          <a:solidFill>
                            <a:srgbClr val="FF0000"/>
                          </a:solidFill>
                          <a:effectLst/>
                        </a:rPr>
                        <a:t>(10.4%)</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4042075894"/>
                  </a:ext>
                </a:extLst>
              </a:tr>
              <a:tr h="202836">
                <a:tc>
                  <a:txBody>
                    <a:bodyPr/>
                    <a:lstStyle/>
                    <a:p>
                      <a:pPr marL="0" marR="0" algn="ctr">
                        <a:lnSpc>
                          <a:spcPct val="107000"/>
                        </a:lnSpc>
                        <a:spcBef>
                          <a:spcPts val="0"/>
                        </a:spcBef>
                        <a:spcAft>
                          <a:spcPts val="800"/>
                        </a:spcAft>
                      </a:pPr>
                      <a:r>
                        <a:rPr lang="en-US" sz="1200" b="1" dirty="0">
                          <a:solidFill>
                            <a:schemeClr val="tx1"/>
                          </a:solidFill>
                          <a:effectLst/>
                        </a:rPr>
                        <a:t>78207</a:t>
                      </a:r>
                    </a:p>
                  </a:txBody>
                  <a:tcPr marL="34417" marR="34417" marT="4780" marB="0" anchor="ctr">
                    <a:noFill/>
                  </a:tcPr>
                </a:tc>
                <a:tc>
                  <a:txBody>
                    <a:bodyPr/>
                    <a:lstStyle/>
                    <a:p>
                      <a:pPr marL="0" marR="0" algn="ctr">
                        <a:lnSpc>
                          <a:spcPct val="100000"/>
                        </a:lnSpc>
                        <a:spcBef>
                          <a:spcPts val="0"/>
                        </a:spcBef>
                        <a:spcAft>
                          <a:spcPts val="0"/>
                        </a:spcAft>
                      </a:pPr>
                      <a:r>
                        <a:rPr lang="en-US" sz="1200" dirty="0">
                          <a:effectLst/>
                        </a:rPr>
                        <a:t>35449  </a:t>
                      </a:r>
                      <a:r>
                        <a:rPr lang="en-US" sz="1200" dirty="0">
                          <a:solidFill>
                            <a:srgbClr val="FF0000"/>
                          </a:solidFill>
                          <a:effectLst/>
                        </a:rPr>
                        <a:t>(45.3%)</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1200" dirty="0">
                          <a:effectLst/>
                        </a:rPr>
                        <a:t>9070 </a:t>
                      </a:r>
                      <a:r>
                        <a:rPr lang="en-US" sz="1200" dirty="0">
                          <a:solidFill>
                            <a:srgbClr val="FF0000"/>
                          </a:solidFill>
                          <a:effectLst/>
                        </a:rPr>
                        <a:t>(11.6%)</a:t>
                      </a:r>
                      <a:endParaRPr lang="en-US" sz="1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739476606"/>
                  </a:ext>
                </a:extLst>
              </a:tr>
            </a:tbl>
          </a:graphicData>
        </a:graphic>
      </p:graphicFrame>
      <p:sp>
        <p:nvSpPr>
          <p:cNvPr id="20" name="Rounded Rectangle 27">
            <a:extLst>
              <a:ext uri="{FF2B5EF4-FFF2-40B4-BE49-F238E27FC236}">
                <a16:creationId xmlns:a16="http://schemas.microsoft.com/office/drawing/2014/main" id="{1F7ECF37-2E53-4696-A300-151EA92647E0}"/>
              </a:ext>
            </a:extLst>
          </p:cNvPr>
          <p:cNvSpPr/>
          <p:nvPr/>
        </p:nvSpPr>
        <p:spPr>
          <a:xfrm>
            <a:off x="429500" y="2068246"/>
            <a:ext cx="3939300" cy="1416134"/>
          </a:xfrm>
          <a:prstGeom prst="roundRect">
            <a:avLst/>
          </a:prstGeom>
          <a:solidFill>
            <a:srgbClr val="FFFFFF"/>
          </a:solidFill>
          <a:ln w="50800" cap="flat" cmpd="sng" algn="ctr">
            <a:solidFill>
              <a:srgbClr val="000000"/>
            </a:solidFill>
            <a:prstDash val="solid"/>
          </a:ln>
          <a:effectLst>
            <a:outerShdw blurRad="40000" dist="23000" dir="5400000" rotWithShape="0">
              <a:srgbClr val="000000">
                <a:alpha val="35000"/>
              </a:srgbClr>
            </a:outerShdw>
          </a:effectLst>
        </p:spPr>
        <p:txBody>
          <a:bodyPr anchor="ctr"/>
          <a:lstStyle/>
          <a:p>
            <a:pPr lvl="0" algn="just" defTabSz="914400" eaLnBrk="0" fontAlgn="base" hangingPunct="0">
              <a:lnSpc>
                <a:spcPts val="1500"/>
              </a:lnSpc>
              <a:spcBef>
                <a:spcPct val="0"/>
              </a:spcBef>
              <a:spcAft>
                <a:spcPct val="0"/>
              </a:spcAft>
              <a:defRPr/>
            </a:pPr>
            <a:r>
              <a:rPr lang="en-US" sz="1200" b="1" kern="0" dirty="0">
                <a:solidFill>
                  <a:srgbClr val="000000"/>
                </a:solidFill>
              </a:rPr>
              <a:t>Four Xe isotopes measuring frequency and the simultaneous measurement of different Xe isotopes from 2015 to 2020</a:t>
            </a:r>
          </a:p>
          <a:p>
            <a:pPr marL="342900" lvl="0" indent="-342900" algn="just" defTabSz="914400" eaLnBrk="0" fontAlgn="base" hangingPunct="0">
              <a:lnSpc>
                <a:spcPts val="1500"/>
              </a:lnSpc>
              <a:spcBef>
                <a:spcPct val="0"/>
              </a:spcBef>
              <a:spcAft>
                <a:spcPct val="0"/>
              </a:spcAft>
              <a:buFont typeface="Wingdings" panose="05000000000000000000" pitchFamily="2" charset="2"/>
              <a:buChar char="Ø"/>
              <a:defRPr/>
            </a:pPr>
            <a:r>
              <a:rPr lang="en-US" sz="1200" dirty="0">
                <a:solidFill>
                  <a:schemeClr val="tx1">
                    <a:lumMod val="50000"/>
                  </a:schemeClr>
                </a:solidFill>
              </a:rPr>
              <a:t>Total Number of samples: 78207 </a:t>
            </a:r>
          </a:p>
          <a:p>
            <a:pPr marL="342900" lvl="0" indent="-342900" algn="just" defTabSz="914400" eaLnBrk="0" fontAlgn="base" hangingPunct="0">
              <a:lnSpc>
                <a:spcPts val="1500"/>
              </a:lnSpc>
              <a:spcBef>
                <a:spcPct val="0"/>
              </a:spcBef>
              <a:spcAft>
                <a:spcPct val="0"/>
              </a:spcAft>
              <a:buFont typeface="Wingdings" panose="05000000000000000000" pitchFamily="2" charset="2"/>
              <a:buChar char="Ø"/>
              <a:defRPr/>
            </a:pPr>
            <a:r>
              <a:rPr kumimoji="0" lang="en-US" altLang="en-US" sz="1200" i="0" u="none" strike="noStrike" kern="0" cap="none" spc="0" normalizeH="0" baseline="0" noProof="0" dirty="0">
                <a:ln>
                  <a:noFill/>
                </a:ln>
                <a:solidFill>
                  <a:schemeClr val="tx1">
                    <a:lumMod val="50000"/>
                  </a:schemeClr>
                </a:solidFill>
                <a:effectLst/>
                <a:uLnTx/>
                <a:uFillTx/>
                <a:ea typeface="+mn-ea"/>
                <a:cs typeface="+mn-cs"/>
              </a:rPr>
              <a:t>Total Number of samples with</a:t>
            </a:r>
            <a:r>
              <a:rPr lang="en-US" altLang="en-US" sz="1200" kern="0" dirty="0">
                <a:solidFill>
                  <a:schemeClr val="tx1">
                    <a:lumMod val="50000"/>
                  </a:schemeClr>
                </a:solidFill>
              </a:rPr>
              <a:t> at least one Xe isotope: 35449</a:t>
            </a:r>
            <a:endParaRPr kumimoji="0" lang="en-US" altLang="en-US" sz="1200" i="0" u="none" strike="noStrike" kern="0" cap="none" spc="0" normalizeH="0" baseline="0" noProof="0" dirty="0">
              <a:ln>
                <a:noFill/>
              </a:ln>
              <a:solidFill>
                <a:schemeClr val="tx1">
                  <a:lumMod val="50000"/>
                </a:schemeClr>
              </a:solidFill>
              <a:effectLst/>
              <a:uLnTx/>
              <a:uFillTx/>
            </a:endParaRPr>
          </a:p>
        </p:txBody>
      </p:sp>
      <p:sp>
        <p:nvSpPr>
          <p:cNvPr id="21" name="TextBox 20">
            <a:extLst>
              <a:ext uri="{FF2B5EF4-FFF2-40B4-BE49-F238E27FC236}">
                <a16:creationId xmlns:a16="http://schemas.microsoft.com/office/drawing/2014/main" id="{ED69E66B-7C99-4C43-8706-540045537B86}"/>
              </a:ext>
            </a:extLst>
          </p:cNvPr>
          <p:cNvSpPr txBox="1"/>
          <p:nvPr/>
        </p:nvSpPr>
        <p:spPr>
          <a:xfrm>
            <a:off x="7450498" y="4526042"/>
            <a:ext cx="1695394" cy="395604"/>
          </a:xfrm>
          <a:prstGeom prst="rect">
            <a:avLst/>
          </a:prstGeom>
          <a:noFill/>
          <a:effectLst/>
        </p:spPr>
        <p:txBody>
          <a:bodyPr wrap="square" lIns="86978" tIns="43489" rIns="86978" bIns="43489">
            <a:spAutoFit/>
          </a:bodyPr>
          <a:lstStyle/>
          <a:p>
            <a:pPr algn="just" defTabSz="3506942">
              <a:lnSpc>
                <a:spcPts val="400"/>
              </a:lnSpc>
              <a:buClr>
                <a:srgbClr val="005BBB"/>
              </a:buClr>
              <a:defRPr/>
            </a:pPr>
            <a:r>
              <a:rPr lang="en-US" sz="500" b="1" dirty="0">
                <a:latin typeface="Arial"/>
              </a:rPr>
              <a:t>Disclaimer:</a:t>
            </a:r>
            <a:r>
              <a:rPr lang="en-US" sz="500" b="1" dirty="0">
                <a:solidFill>
                  <a:schemeClr val="tx1">
                    <a:lumMod val="50000"/>
                    <a:lumOff val="50000"/>
                  </a:schemeClr>
                </a:solidFill>
                <a:latin typeface="Arial"/>
              </a:rPr>
              <a:t> </a:t>
            </a:r>
            <a:r>
              <a:rPr kumimoji="0" lang="en-US" sz="400" b="1" i="0" u="none" strike="noStrike" kern="0" cap="none" spc="0" normalizeH="0" baseline="0" noProof="0" dirty="0">
                <a:ln>
                  <a:noFill/>
                </a:ln>
                <a:solidFill>
                  <a:schemeClr val="tx1">
                    <a:lumMod val="50000"/>
                    <a:lumOff val="50000"/>
                  </a:schemeClr>
                </a:solidFill>
                <a:effectLst/>
                <a:uLnTx/>
                <a:uFillTx/>
                <a:latin typeface="Arial" charset="0"/>
                <a:ea typeface="Arial" charset="0"/>
                <a:cs typeface="Arial" charset="0"/>
              </a:rPr>
              <a:t>The contributing authors are members of National Research Institute of Astronomy and Geophysics (NRIAG). The opinions expressed here are their own and are not necessarily representative of the views of NRIAG, or any other party. Individual posts are not edited or moderated in advance by anyone but the individual authors.</a:t>
            </a:r>
          </a:p>
        </p:txBody>
      </p:sp>
      <p:pic>
        <p:nvPicPr>
          <p:cNvPr id="8" name="Audio 7">
            <a:hlinkClick r:id="" action="ppaction://media"/>
            <a:extLst>
              <a:ext uri="{FF2B5EF4-FFF2-40B4-BE49-F238E27FC236}">
                <a16:creationId xmlns:a16="http://schemas.microsoft.com/office/drawing/2014/main" id="{0D9E68CE-AEA3-45A9-AD48-059EF85E1A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83330961"/>
      </p:ext>
    </p:extLst>
  </p:cSld>
  <p:clrMapOvr>
    <a:masterClrMapping/>
  </p:clrMapOvr>
  <mc:AlternateContent xmlns:mc="http://schemas.openxmlformats.org/markup-compatibility/2006" xmlns:p14="http://schemas.microsoft.com/office/powerpoint/2010/main">
    <mc:Choice Requires="p14">
      <p:transition spd="slow" p14:dur="2000" advTm="32929"/>
    </mc:Choice>
    <mc:Fallback xmlns="">
      <p:transition spd="slow" advTm="32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P2.4-421</a:t>
            </a: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sp>
        <p:nvSpPr>
          <p:cNvPr id="8" name="Rectangle 17">
            <a:extLst>
              <a:ext uri="{FF2B5EF4-FFF2-40B4-BE49-F238E27FC236}">
                <a16:creationId xmlns:a16="http://schemas.microsoft.com/office/drawing/2014/main" id="{31527880-1F43-4EF8-8196-B387B28B650B}"/>
              </a:ext>
            </a:extLst>
          </p:cNvPr>
          <p:cNvSpPr>
            <a:spLocks noChangeArrowheads="1"/>
          </p:cNvSpPr>
          <p:nvPr/>
        </p:nvSpPr>
        <p:spPr bwMode="auto">
          <a:xfrm>
            <a:off x="1916211" y="49579"/>
            <a:ext cx="5244353" cy="788292"/>
          </a:xfrm>
          <a:prstGeom prst="rect">
            <a:avLst/>
          </a:prstGeom>
          <a:noFill/>
          <a:ln w="9525">
            <a:noFill/>
            <a:miter lim="800000"/>
            <a:headEnd/>
            <a:tailEnd/>
          </a:ln>
        </p:spPr>
        <p:txBody>
          <a:bodyPr wrap="square" lIns="18666" tIns="9334" rIns="18666" bIns="9334">
            <a:spAutoFit/>
          </a:bodyPr>
          <a:lstStyle/>
          <a:p>
            <a:r>
              <a:rPr lang="en-US" sz="1600" b="1" dirty="0">
                <a:solidFill>
                  <a:schemeClr val="bg1"/>
                </a:solidFill>
                <a:latin typeface="Calibri" pitchFamily="34" charset="0"/>
              </a:rPr>
              <a:t>Characterization of radioxenon global background between 2015 and 2020</a:t>
            </a:r>
            <a:endParaRPr lang="en-US" altLang="en-US" sz="1600" dirty="0">
              <a:solidFill>
                <a:srgbClr val="FFFFFF"/>
              </a:solidFill>
              <a:latin typeface="Calibri" pitchFamily="34" charset="0"/>
              <a:ea typeface="Arial" charset="0"/>
            </a:endParaRPr>
          </a:p>
          <a:p>
            <a:pPr>
              <a:defRPr/>
            </a:pPr>
            <a:r>
              <a:rPr lang="en-US" altLang="en-US" sz="900" dirty="0">
                <a:solidFill>
                  <a:srgbClr val="FFFFFF"/>
                </a:solidFill>
                <a:latin typeface="Calibri" pitchFamily="34" charset="0"/>
                <a:ea typeface="Arial" charset="0"/>
              </a:rPr>
              <a:t>Sayed A. </a:t>
            </a:r>
            <a:r>
              <a:rPr lang="en-US" altLang="en-US" sz="900" dirty="0" err="1">
                <a:solidFill>
                  <a:srgbClr val="FFFFFF"/>
                </a:solidFill>
                <a:latin typeface="Calibri" pitchFamily="34" charset="0"/>
                <a:ea typeface="Arial" charset="0"/>
              </a:rPr>
              <a:t>Mekhaimr</a:t>
            </a:r>
            <a:r>
              <a:rPr lang="en-US" altLang="en-US" sz="900" dirty="0">
                <a:solidFill>
                  <a:srgbClr val="FFFFFF"/>
                </a:solidFill>
                <a:latin typeface="Calibri" pitchFamily="34" charset="0"/>
                <a:ea typeface="Arial" charset="0"/>
              </a:rPr>
              <a:t> and M. Elbahrawy</a:t>
            </a:r>
          </a:p>
          <a:p>
            <a:pPr>
              <a:defRPr/>
            </a:pPr>
            <a:r>
              <a:rPr lang="en-US" altLang="en-US" sz="900" b="1" dirty="0">
                <a:solidFill>
                  <a:srgbClr val="FFFFFF"/>
                </a:solidFill>
                <a:latin typeface="Calibri" pitchFamily="34" charset="0"/>
                <a:ea typeface="Arial" charset="0"/>
              </a:rPr>
              <a:t>National Data Center, National Research Institute For Astronomy And Geophysics, Cairo, Egypt.</a:t>
            </a:r>
          </a:p>
        </p:txBody>
      </p:sp>
      <p:sp>
        <p:nvSpPr>
          <p:cNvPr id="9" name="Rounded Rectangle 27">
            <a:extLst>
              <a:ext uri="{FF2B5EF4-FFF2-40B4-BE49-F238E27FC236}">
                <a16:creationId xmlns:a16="http://schemas.microsoft.com/office/drawing/2014/main" id="{6A5C92BC-192B-4465-8448-FD21D9B2C4DD}"/>
              </a:ext>
            </a:extLst>
          </p:cNvPr>
          <p:cNvSpPr/>
          <p:nvPr/>
        </p:nvSpPr>
        <p:spPr>
          <a:xfrm>
            <a:off x="571500" y="1174749"/>
            <a:ext cx="2851150" cy="1079501"/>
          </a:xfrm>
          <a:prstGeom prst="roundRect">
            <a:avLst/>
          </a:prstGeom>
          <a:solidFill>
            <a:srgbClr val="FFFFFF"/>
          </a:solidFill>
          <a:ln w="22225" cap="flat" cmpd="sng" algn="ctr">
            <a:solidFill>
              <a:srgbClr val="000000"/>
            </a:solidFill>
            <a:prstDash val="solid"/>
          </a:ln>
          <a:effectLst>
            <a:outerShdw blurRad="40000" dist="23000" dir="5400000" rotWithShape="0">
              <a:srgbClr val="000000">
                <a:alpha val="35000"/>
              </a:srgbClr>
            </a:outerShdw>
          </a:effectLst>
        </p:spPr>
        <p:txBody>
          <a:bodyPr anchor="ctr"/>
          <a:lstStyle/>
          <a:p>
            <a:pPr lvl="0" algn="just" defTabSz="914400" eaLnBrk="0" fontAlgn="base" hangingPunct="0">
              <a:lnSpc>
                <a:spcPts val="1500"/>
              </a:lnSpc>
              <a:spcBef>
                <a:spcPct val="0"/>
              </a:spcBef>
              <a:spcAft>
                <a:spcPct val="0"/>
              </a:spcAft>
              <a:defRPr/>
            </a:pPr>
            <a:r>
              <a:rPr kumimoji="0" lang="en-US" sz="1100" i="0" u="none" strike="noStrike" kern="0" cap="none" spc="0" normalizeH="0" baseline="0" noProof="0" dirty="0">
                <a:ln>
                  <a:noFill/>
                </a:ln>
                <a:solidFill>
                  <a:srgbClr val="000000"/>
                </a:solidFill>
                <a:effectLst/>
                <a:uLnTx/>
                <a:uFillTx/>
                <a:ea typeface="+mn-ea"/>
                <a:cs typeface="+mn-cs"/>
              </a:rPr>
              <a:t>2015 – 2020</a:t>
            </a:r>
          </a:p>
          <a:p>
            <a:pPr lvl="0" algn="just" defTabSz="914400" eaLnBrk="0" fontAlgn="base" hangingPunct="0">
              <a:lnSpc>
                <a:spcPts val="1500"/>
              </a:lnSpc>
              <a:spcBef>
                <a:spcPct val="0"/>
              </a:spcBef>
              <a:spcAft>
                <a:spcPct val="0"/>
              </a:spcAft>
              <a:defRPr/>
            </a:pPr>
            <a:r>
              <a:rPr kumimoji="0" lang="en-US" sz="1100" i="0" u="none" strike="noStrike" kern="0" cap="none" spc="0" normalizeH="0" baseline="0" noProof="0" dirty="0">
                <a:ln>
                  <a:noFill/>
                </a:ln>
                <a:solidFill>
                  <a:srgbClr val="000000"/>
                </a:solidFill>
                <a:effectLst/>
                <a:uLnTx/>
                <a:uFillTx/>
                <a:ea typeface="+mn-ea"/>
                <a:cs typeface="+mn-cs"/>
              </a:rPr>
              <a:t>The Simultaneous measurement of:</a:t>
            </a:r>
          </a:p>
          <a:p>
            <a:pPr marL="171450" lvl="0" indent="-171450" algn="just" defTabSz="914400" eaLnBrk="0" fontAlgn="base" hangingPunct="0">
              <a:lnSpc>
                <a:spcPts val="1500"/>
              </a:lnSpc>
              <a:spcBef>
                <a:spcPct val="0"/>
              </a:spcBef>
              <a:spcAft>
                <a:spcPct val="0"/>
              </a:spcAft>
              <a:buFont typeface="Wingdings" panose="05000000000000000000" pitchFamily="2" charset="2"/>
              <a:buChar char="v"/>
              <a:defRPr/>
            </a:pPr>
            <a:r>
              <a:rPr lang="en-US" sz="1100" kern="0" dirty="0">
                <a:solidFill>
                  <a:srgbClr val="000000"/>
                </a:solidFill>
              </a:rPr>
              <a:t>3 or 4 isotopes: 1598 samples</a:t>
            </a:r>
            <a:endParaRPr kumimoji="0" lang="en-US" sz="1100" i="0" u="none" strike="noStrike" kern="0" cap="none" spc="0" normalizeH="0" baseline="0" noProof="0" dirty="0">
              <a:ln>
                <a:noFill/>
              </a:ln>
              <a:solidFill>
                <a:srgbClr val="000000"/>
              </a:solidFill>
              <a:effectLst/>
              <a:uLnTx/>
              <a:uFillTx/>
              <a:ea typeface="+mn-ea"/>
              <a:cs typeface="+mn-cs"/>
            </a:endParaRPr>
          </a:p>
          <a:p>
            <a:pPr marL="171450" lvl="0" indent="-171450" algn="just" defTabSz="914400" eaLnBrk="0" fontAlgn="base" hangingPunct="0">
              <a:lnSpc>
                <a:spcPts val="1500"/>
              </a:lnSpc>
              <a:spcBef>
                <a:spcPct val="0"/>
              </a:spcBef>
              <a:spcAft>
                <a:spcPct val="0"/>
              </a:spcAft>
              <a:buFont typeface="Wingdings" panose="05000000000000000000" pitchFamily="2" charset="2"/>
              <a:buChar char="v"/>
              <a:defRPr/>
            </a:pPr>
            <a:r>
              <a:rPr kumimoji="0" lang="en-US" sz="1100" i="0" u="none" strike="noStrike" kern="0" cap="none" spc="0" normalizeH="0" baseline="0" noProof="0" dirty="0">
                <a:ln>
                  <a:noFill/>
                </a:ln>
                <a:solidFill>
                  <a:srgbClr val="000000"/>
                </a:solidFill>
                <a:effectLst/>
                <a:uLnTx/>
                <a:uFillTx/>
                <a:ea typeface="+mn-ea"/>
                <a:cs typeface="+mn-cs"/>
              </a:rPr>
              <a:t>133,131,133m: 748 samples.</a:t>
            </a:r>
          </a:p>
          <a:p>
            <a:pPr marL="171450" lvl="0" indent="-171450" algn="just" defTabSz="914400" eaLnBrk="0" fontAlgn="base" hangingPunct="0">
              <a:lnSpc>
                <a:spcPts val="1500"/>
              </a:lnSpc>
              <a:spcBef>
                <a:spcPct val="0"/>
              </a:spcBef>
              <a:spcAft>
                <a:spcPct val="0"/>
              </a:spcAft>
              <a:buFont typeface="Wingdings" panose="05000000000000000000" pitchFamily="2" charset="2"/>
              <a:buChar char="v"/>
              <a:defRPr/>
            </a:pPr>
            <a:r>
              <a:rPr lang="en-US" sz="1100" dirty="0">
                <a:solidFill>
                  <a:schemeClr val="tx1">
                    <a:lumMod val="50000"/>
                  </a:schemeClr>
                </a:solidFill>
              </a:rPr>
              <a:t>133m,131m,135: 182 samples.</a:t>
            </a:r>
          </a:p>
        </p:txBody>
      </p:sp>
      <p:grpSp>
        <p:nvGrpSpPr>
          <p:cNvPr id="10" name="Group 9">
            <a:extLst>
              <a:ext uri="{FF2B5EF4-FFF2-40B4-BE49-F238E27FC236}">
                <a16:creationId xmlns:a16="http://schemas.microsoft.com/office/drawing/2014/main" id="{586A7FB9-DEF7-4574-B6F7-5FB58BF550F5}"/>
              </a:ext>
            </a:extLst>
          </p:cNvPr>
          <p:cNvGrpSpPr/>
          <p:nvPr/>
        </p:nvGrpSpPr>
        <p:grpSpPr>
          <a:xfrm>
            <a:off x="1111250" y="2845157"/>
            <a:ext cx="591625" cy="1472262"/>
            <a:chOff x="67774" y="3160183"/>
            <a:chExt cx="497376" cy="1369111"/>
          </a:xfrm>
        </p:grpSpPr>
        <p:sp>
          <p:nvSpPr>
            <p:cNvPr id="11" name="Rounded Rectangle 20">
              <a:extLst>
                <a:ext uri="{FF2B5EF4-FFF2-40B4-BE49-F238E27FC236}">
                  <a16:creationId xmlns:a16="http://schemas.microsoft.com/office/drawing/2014/main" id="{DFF4A733-AF1B-4261-A8A0-203F430C6916}"/>
                </a:ext>
              </a:extLst>
            </p:cNvPr>
            <p:cNvSpPr/>
            <p:nvPr/>
          </p:nvSpPr>
          <p:spPr>
            <a:xfrm>
              <a:off x="67774" y="3966969"/>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mn-ea"/>
                  <a:cs typeface="+mn-cs"/>
                </a:rPr>
                <a:t>2019 </a:t>
              </a:r>
            </a:p>
          </p:txBody>
        </p:sp>
        <p:sp>
          <p:nvSpPr>
            <p:cNvPr id="12" name="Rounded Rectangle 20">
              <a:extLst>
                <a:ext uri="{FF2B5EF4-FFF2-40B4-BE49-F238E27FC236}">
                  <a16:creationId xmlns:a16="http://schemas.microsoft.com/office/drawing/2014/main" id="{B6656FCC-634C-4F01-B02F-68587D130244}"/>
                </a:ext>
              </a:extLst>
            </p:cNvPr>
            <p:cNvSpPr/>
            <p:nvPr/>
          </p:nvSpPr>
          <p:spPr>
            <a:xfrm>
              <a:off x="67774" y="3564204"/>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mn-ea"/>
                  <a:cs typeface="+mn-cs"/>
                </a:rPr>
                <a:t>2017 </a:t>
              </a:r>
            </a:p>
          </p:txBody>
        </p:sp>
        <p:sp>
          <p:nvSpPr>
            <p:cNvPr id="13" name="Rounded Rectangle 20">
              <a:extLst>
                <a:ext uri="{FF2B5EF4-FFF2-40B4-BE49-F238E27FC236}">
                  <a16:creationId xmlns:a16="http://schemas.microsoft.com/office/drawing/2014/main" id="{31337CBF-DB96-4543-81D2-7EC756456EBE}"/>
                </a:ext>
              </a:extLst>
            </p:cNvPr>
            <p:cNvSpPr/>
            <p:nvPr/>
          </p:nvSpPr>
          <p:spPr>
            <a:xfrm>
              <a:off x="67774" y="3761227"/>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mn-ea"/>
                  <a:cs typeface="+mn-cs"/>
                </a:rPr>
                <a:t>2018 </a:t>
              </a:r>
            </a:p>
          </p:txBody>
        </p:sp>
        <p:sp>
          <p:nvSpPr>
            <p:cNvPr id="14" name="Rounded Rectangle 20">
              <a:extLst>
                <a:ext uri="{FF2B5EF4-FFF2-40B4-BE49-F238E27FC236}">
                  <a16:creationId xmlns:a16="http://schemas.microsoft.com/office/drawing/2014/main" id="{570C4024-B5A0-400F-A3E1-99AA407DEF1C}"/>
                </a:ext>
              </a:extLst>
            </p:cNvPr>
            <p:cNvSpPr/>
            <p:nvPr/>
          </p:nvSpPr>
          <p:spPr>
            <a:xfrm>
              <a:off x="67774" y="4373087"/>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mn-ea"/>
                  <a:cs typeface="+mn-cs"/>
                </a:rPr>
                <a:t>Total </a:t>
              </a:r>
            </a:p>
          </p:txBody>
        </p:sp>
        <p:sp>
          <p:nvSpPr>
            <p:cNvPr id="15" name="Rounded Rectangle 20">
              <a:extLst>
                <a:ext uri="{FF2B5EF4-FFF2-40B4-BE49-F238E27FC236}">
                  <a16:creationId xmlns:a16="http://schemas.microsoft.com/office/drawing/2014/main" id="{EEDC31A4-E276-441A-98F0-19E2E0D62210}"/>
                </a:ext>
              </a:extLst>
            </p:cNvPr>
            <p:cNvSpPr/>
            <p:nvPr/>
          </p:nvSpPr>
          <p:spPr>
            <a:xfrm>
              <a:off x="67774" y="3160183"/>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mn-ea"/>
                  <a:cs typeface="+mn-cs"/>
                </a:rPr>
                <a:t>2015 </a:t>
              </a:r>
            </a:p>
          </p:txBody>
        </p:sp>
        <p:sp>
          <p:nvSpPr>
            <p:cNvPr id="16" name="Rounded Rectangle 20">
              <a:extLst>
                <a:ext uri="{FF2B5EF4-FFF2-40B4-BE49-F238E27FC236}">
                  <a16:creationId xmlns:a16="http://schemas.microsoft.com/office/drawing/2014/main" id="{CF28FEDD-FD66-4678-8467-C8437FB6A489}"/>
                </a:ext>
              </a:extLst>
            </p:cNvPr>
            <p:cNvSpPr/>
            <p:nvPr/>
          </p:nvSpPr>
          <p:spPr>
            <a:xfrm>
              <a:off x="67774" y="3357408"/>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mn-ea"/>
                  <a:cs typeface="+mn-cs"/>
                </a:rPr>
                <a:t>2016</a:t>
              </a:r>
            </a:p>
          </p:txBody>
        </p:sp>
        <p:sp>
          <p:nvSpPr>
            <p:cNvPr id="17" name="Rounded Rectangle 20">
              <a:extLst>
                <a:ext uri="{FF2B5EF4-FFF2-40B4-BE49-F238E27FC236}">
                  <a16:creationId xmlns:a16="http://schemas.microsoft.com/office/drawing/2014/main" id="{3FE6D01D-95FC-4716-A00C-6D8CE84F246F}"/>
                </a:ext>
              </a:extLst>
            </p:cNvPr>
            <p:cNvSpPr/>
            <p:nvPr/>
          </p:nvSpPr>
          <p:spPr>
            <a:xfrm>
              <a:off x="67774" y="4170169"/>
              <a:ext cx="497376" cy="15620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ea typeface="+mn-ea"/>
                  <a:cs typeface="+mn-cs"/>
                </a:rPr>
                <a:t>2020 </a:t>
              </a:r>
            </a:p>
          </p:txBody>
        </p:sp>
      </p:grpSp>
      <p:graphicFrame>
        <p:nvGraphicFramePr>
          <p:cNvPr id="18" name="Table 17">
            <a:extLst>
              <a:ext uri="{FF2B5EF4-FFF2-40B4-BE49-F238E27FC236}">
                <a16:creationId xmlns:a16="http://schemas.microsoft.com/office/drawing/2014/main" id="{4187434A-6747-410E-9047-4917605DAE59}"/>
              </a:ext>
            </a:extLst>
          </p:cNvPr>
          <p:cNvGraphicFramePr>
            <a:graphicFrameLocks noGrp="1"/>
          </p:cNvGraphicFramePr>
          <p:nvPr>
            <p:extLst>
              <p:ext uri="{D42A27DB-BD31-4B8C-83A1-F6EECF244321}">
                <p14:modId xmlns:p14="http://schemas.microsoft.com/office/powerpoint/2010/main" val="1592317458"/>
              </p:ext>
            </p:extLst>
          </p:nvPr>
        </p:nvGraphicFramePr>
        <p:xfrm>
          <a:off x="1797050" y="2418292"/>
          <a:ext cx="2427005" cy="1941611"/>
        </p:xfrm>
        <a:graphic>
          <a:graphicData uri="http://schemas.openxmlformats.org/drawingml/2006/table">
            <a:tbl>
              <a:tblPr firstRow="1" firstCol="1" bandRow="1">
                <a:tableStyleId>{5C22544A-7EE6-4342-B048-85BDC9FD1C3A}</a:tableStyleId>
              </a:tblPr>
              <a:tblGrid>
                <a:gridCol w="653065">
                  <a:extLst>
                    <a:ext uri="{9D8B030D-6E8A-4147-A177-3AD203B41FA5}">
                      <a16:colId xmlns:a16="http://schemas.microsoft.com/office/drawing/2014/main" val="3366205559"/>
                    </a:ext>
                  </a:extLst>
                </a:gridCol>
                <a:gridCol w="812551">
                  <a:extLst>
                    <a:ext uri="{9D8B030D-6E8A-4147-A177-3AD203B41FA5}">
                      <a16:colId xmlns:a16="http://schemas.microsoft.com/office/drawing/2014/main" val="3877841873"/>
                    </a:ext>
                  </a:extLst>
                </a:gridCol>
                <a:gridCol w="961389">
                  <a:extLst>
                    <a:ext uri="{9D8B030D-6E8A-4147-A177-3AD203B41FA5}">
                      <a16:colId xmlns:a16="http://schemas.microsoft.com/office/drawing/2014/main" val="1203572449"/>
                    </a:ext>
                  </a:extLst>
                </a:gridCol>
              </a:tblGrid>
              <a:tr h="414785">
                <a:tc>
                  <a:txBody>
                    <a:bodyPr/>
                    <a:lstStyle/>
                    <a:p>
                      <a:pPr marL="0" marR="0" algn="ctr">
                        <a:lnSpc>
                          <a:spcPct val="107000"/>
                        </a:lnSpc>
                        <a:spcBef>
                          <a:spcPts val="0"/>
                        </a:spcBef>
                        <a:spcAft>
                          <a:spcPts val="800"/>
                        </a:spcAft>
                      </a:pPr>
                      <a:r>
                        <a:rPr lang="en-US" sz="1200" dirty="0">
                          <a:effectLst/>
                        </a:rPr>
                        <a:t>Samples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7000"/>
                        </a:lnSpc>
                        <a:spcBef>
                          <a:spcPts val="0"/>
                        </a:spcBef>
                        <a:spcAft>
                          <a:spcPts val="800"/>
                        </a:spcAft>
                      </a:pPr>
                      <a:r>
                        <a:rPr lang="en-US" sz="1200" dirty="0">
                          <a:effectLst/>
                        </a:rPr>
                        <a:t>Xe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7000"/>
                        </a:lnSpc>
                        <a:spcBef>
                          <a:spcPts val="0"/>
                        </a:spcBef>
                        <a:spcAft>
                          <a:spcPts val="800"/>
                        </a:spcAft>
                      </a:pPr>
                      <a:r>
                        <a:rPr lang="en-US" sz="1200" dirty="0">
                          <a:effectLst/>
                        </a:rPr>
                        <a:t>Multi Xe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4226669923"/>
                  </a:ext>
                </a:extLst>
              </a:tr>
              <a:tr h="218118">
                <a:tc>
                  <a:txBody>
                    <a:bodyPr/>
                    <a:lstStyle/>
                    <a:p>
                      <a:pPr marL="0" marR="0" algn="ctr">
                        <a:lnSpc>
                          <a:spcPct val="107000"/>
                        </a:lnSpc>
                        <a:spcBef>
                          <a:spcPts val="0"/>
                        </a:spcBef>
                        <a:spcAft>
                          <a:spcPts val="800"/>
                        </a:spcAft>
                      </a:pPr>
                      <a:r>
                        <a:rPr lang="en-US" sz="900" b="1" dirty="0">
                          <a:solidFill>
                            <a:schemeClr val="tx1"/>
                          </a:solidFill>
                          <a:effectLst/>
                        </a:rPr>
                        <a:t>11629</a:t>
                      </a:r>
                      <a:endParaRPr lang="en-US" sz="9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900" dirty="0">
                          <a:effectLst/>
                        </a:rPr>
                        <a:t>5455 </a:t>
                      </a:r>
                      <a:r>
                        <a:rPr lang="en-US" sz="900" dirty="0">
                          <a:solidFill>
                            <a:srgbClr val="FF0000"/>
                          </a:solidFill>
                          <a:effectLst/>
                        </a:rPr>
                        <a:t>(46.9%)</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900" dirty="0">
                          <a:effectLst/>
                        </a:rPr>
                        <a:t>1231 </a:t>
                      </a:r>
                      <a:r>
                        <a:rPr lang="en-US" sz="900" dirty="0">
                          <a:solidFill>
                            <a:srgbClr val="FF0000"/>
                          </a:solidFill>
                          <a:effectLst/>
                        </a:rPr>
                        <a:t>(10.6%)</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2421201273"/>
                  </a:ext>
                </a:extLst>
              </a:tr>
              <a:tr h="218118">
                <a:tc>
                  <a:txBody>
                    <a:bodyPr/>
                    <a:lstStyle/>
                    <a:p>
                      <a:pPr marL="0" marR="0" algn="ctr">
                        <a:lnSpc>
                          <a:spcPct val="107000"/>
                        </a:lnSpc>
                        <a:spcBef>
                          <a:spcPts val="0"/>
                        </a:spcBef>
                        <a:spcAft>
                          <a:spcPts val="800"/>
                        </a:spcAft>
                      </a:pPr>
                      <a:r>
                        <a:rPr lang="en-US" sz="900" b="1" dirty="0">
                          <a:solidFill>
                            <a:schemeClr val="tx1"/>
                          </a:solidFill>
                          <a:effectLst/>
                        </a:rPr>
                        <a:t>13368</a:t>
                      </a:r>
                      <a:endParaRPr lang="en-US" sz="9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900" dirty="0">
                          <a:effectLst/>
                        </a:rPr>
                        <a:t>6246 </a:t>
                      </a:r>
                      <a:r>
                        <a:rPr lang="en-US" sz="900" dirty="0">
                          <a:solidFill>
                            <a:srgbClr val="FF0000"/>
                          </a:solidFill>
                          <a:effectLst/>
                        </a:rPr>
                        <a:t>(46.7%)</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900" dirty="0">
                          <a:effectLst/>
                        </a:rPr>
                        <a:t>1417 </a:t>
                      </a:r>
                      <a:r>
                        <a:rPr lang="en-US" sz="900" dirty="0">
                          <a:solidFill>
                            <a:srgbClr val="FF0000"/>
                          </a:solidFill>
                          <a:effectLst/>
                        </a:rPr>
                        <a:t>(10.6%)</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2357597757"/>
                  </a:ext>
                </a:extLst>
              </a:tr>
              <a:tr h="218118">
                <a:tc>
                  <a:txBody>
                    <a:bodyPr/>
                    <a:lstStyle/>
                    <a:p>
                      <a:pPr marL="0" marR="0" algn="ctr">
                        <a:lnSpc>
                          <a:spcPct val="107000"/>
                        </a:lnSpc>
                        <a:spcBef>
                          <a:spcPts val="0"/>
                        </a:spcBef>
                        <a:spcAft>
                          <a:spcPts val="800"/>
                        </a:spcAft>
                      </a:pPr>
                      <a:r>
                        <a:rPr lang="en-US" sz="900" b="1" dirty="0">
                          <a:solidFill>
                            <a:schemeClr val="tx1"/>
                          </a:solidFill>
                          <a:effectLst/>
                        </a:rPr>
                        <a:t>13397</a:t>
                      </a:r>
                      <a:endParaRPr lang="en-US" sz="9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900" dirty="0">
                          <a:effectLst/>
                        </a:rPr>
                        <a:t>6428 </a:t>
                      </a:r>
                      <a:r>
                        <a:rPr lang="en-US" sz="900" dirty="0">
                          <a:solidFill>
                            <a:srgbClr val="FF0000"/>
                          </a:solidFill>
                          <a:effectLst/>
                        </a:rPr>
                        <a:t>(48%)</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900" dirty="0">
                          <a:effectLst/>
                        </a:rPr>
                        <a:t>1732 </a:t>
                      </a:r>
                      <a:r>
                        <a:rPr lang="en-US" sz="900" dirty="0">
                          <a:solidFill>
                            <a:srgbClr val="FF0000"/>
                          </a:solidFill>
                          <a:effectLst/>
                        </a:rPr>
                        <a:t>(12.9%)</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1022982592"/>
                  </a:ext>
                </a:extLst>
              </a:tr>
              <a:tr h="218118">
                <a:tc>
                  <a:txBody>
                    <a:bodyPr/>
                    <a:lstStyle/>
                    <a:p>
                      <a:pPr marL="0" marR="0" algn="ctr">
                        <a:lnSpc>
                          <a:spcPct val="107000"/>
                        </a:lnSpc>
                        <a:spcBef>
                          <a:spcPts val="0"/>
                        </a:spcBef>
                        <a:spcAft>
                          <a:spcPts val="800"/>
                        </a:spcAft>
                      </a:pPr>
                      <a:r>
                        <a:rPr lang="en-US" sz="900" b="1" dirty="0">
                          <a:solidFill>
                            <a:schemeClr val="tx1"/>
                          </a:solidFill>
                          <a:effectLst/>
                        </a:rPr>
                        <a:t>13520</a:t>
                      </a:r>
                      <a:endParaRPr lang="en-US" sz="9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900" dirty="0">
                          <a:effectLst/>
                        </a:rPr>
                        <a:t>6289 </a:t>
                      </a:r>
                      <a:r>
                        <a:rPr lang="en-US" sz="900" dirty="0">
                          <a:solidFill>
                            <a:srgbClr val="FF0000"/>
                          </a:solidFill>
                          <a:effectLst/>
                        </a:rPr>
                        <a:t>(46.5%)</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900" dirty="0">
                          <a:effectLst/>
                        </a:rPr>
                        <a:t>1597 </a:t>
                      </a:r>
                      <a:r>
                        <a:rPr lang="en-US" sz="900" dirty="0">
                          <a:solidFill>
                            <a:srgbClr val="FF0000"/>
                          </a:solidFill>
                          <a:effectLst/>
                        </a:rPr>
                        <a:t>(11.8%)</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1933523615"/>
                  </a:ext>
                </a:extLst>
              </a:tr>
              <a:tr h="218118">
                <a:tc>
                  <a:txBody>
                    <a:bodyPr/>
                    <a:lstStyle/>
                    <a:p>
                      <a:pPr marL="0" marR="0" algn="ctr">
                        <a:lnSpc>
                          <a:spcPct val="107000"/>
                        </a:lnSpc>
                        <a:spcBef>
                          <a:spcPts val="0"/>
                        </a:spcBef>
                        <a:spcAft>
                          <a:spcPts val="800"/>
                        </a:spcAft>
                      </a:pPr>
                      <a:r>
                        <a:rPr lang="en-US" sz="900" b="1" dirty="0">
                          <a:solidFill>
                            <a:schemeClr val="tx1"/>
                          </a:solidFill>
                          <a:effectLst/>
                        </a:rPr>
                        <a:t>13592</a:t>
                      </a:r>
                      <a:endParaRPr lang="en-US" sz="9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900" dirty="0">
                          <a:effectLst/>
                        </a:rPr>
                        <a:t>6077 </a:t>
                      </a:r>
                      <a:r>
                        <a:rPr lang="en-US" sz="900" dirty="0">
                          <a:solidFill>
                            <a:srgbClr val="FF0000"/>
                          </a:solidFill>
                          <a:effectLst/>
                        </a:rPr>
                        <a:t>(44.7%)</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900" dirty="0">
                          <a:effectLst/>
                        </a:rPr>
                        <a:t>1770 </a:t>
                      </a:r>
                      <a:r>
                        <a:rPr lang="en-US" sz="900" dirty="0">
                          <a:solidFill>
                            <a:srgbClr val="FF0000"/>
                          </a:solidFill>
                          <a:effectLst/>
                        </a:rPr>
                        <a:t>(13%)</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865993121"/>
                  </a:ext>
                </a:extLst>
              </a:tr>
              <a:tr h="218118">
                <a:tc>
                  <a:txBody>
                    <a:bodyPr/>
                    <a:lstStyle/>
                    <a:p>
                      <a:pPr marL="0" marR="0" algn="ctr">
                        <a:lnSpc>
                          <a:spcPct val="107000"/>
                        </a:lnSpc>
                        <a:spcBef>
                          <a:spcPts val="0"/>
                        </a:spcBef>
                        <a:spcAft>
                          <a:spcPts val="800"/>
                        </a:spcAft>
                      </a:pPr>
                      <a:r>
                        <a:rPr lang="en-US" sz="900" b="1" dirty="0">
                          <a:solidFill>
                            <a:schemeClr val="tx1"/>
                          </a:solidFill>
                          <a:effectLst/>
                        </a:rPr>
                        <a:t>12701</a:t>
                      </a:r>
                      <a:endParaRPr lang="en-US" sz="9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noFill/>
                  </a:tcPr>
                </a:tc>
                <a:tc>
                  <a:txBody>
                    <a:bodyPr/>
                    <a:lstStyle/>
                    <a:p>
                      <a:pPr marL="0" marR="0" algn="ctr">
                        <a:lnSpc>
                          <a:spcPct val="100000"/>
                        </a:lnSpc>
                        <a:spcBef>
                          <a:spcPts val="0"/>
                        </a:spcBef>
                        <a:spcAft>
                          <a:spcPts val="0"/>
                        </a:spcAft>
                      </a:pPr>
                      <a:r>
                        <a:rPr lang="en-US" sz="900" dirty="0">
                          <a:effectLst/>
                        </a:rPr>
                        <a:t>4954 </a:t>
                      </a:r>
                      <a:r>
                        <a:rPr lang="en-US" sz="900" dirty="0">
                          <a:solidFill>
                            <a:srgbClr val="FF0000"/>
                          </a:solidFill>
                          <a:effectLst/>
                        </a:rPr>
                        <a:t>(39%)</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900" dirty="0">
                          <a:effectLst/>
                        </a:rPr>
                        <a:t>1323 </a:t>
                      </a:r>
                      <a:r>
                        <a:rPr lang="en-US" sz="900" dirty="0">
                          <a:solidFill>
                            <a:srgbClr val="FF0000"/>
                          </a:solidFill>
                          <a:effectLst/>
                        </a:rPr>
                        <a:t>(10.4%)</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4042075894"/>
                  </a:ext>
                </a:extLst>
              </a:tr>
              <a:tr h="218118">
                <a:tc>
                  <a:txBody>
                    <a:bodyPr/>
                    <a:lstStyle/>
                    <a:p>
                      <a:pPr marL="0" marR="0" algn="ctr">
                        <a:lnSpc>
                          <a:spcPct val="107000"/>
                        </a:lnSpc>
                        <a:spcBef>
                          <a:spcPts val="0"/>
                        </a:spcBef>
                        <a:spcAft>
                          <a:spcPts val="800"/>
                        </a:spcAft>
                      </a:pPr>
                      <a:r>
                        <a:rPr lang="en-US" sz="900" b="1" dirty="0">
                          <a:solidFill>
                            <a:schemeClr val="tx1"/>
                          </a:solidFill>
                          <a:effectLst/>
                        </a:rPr>
                        <a:t>78207</a:t>
                      </a:r>
                    </a:p>
                  </a:txBody>
                  <a:tcPr marL="34417" marR="34417" marT="4780" marB="0" anchor="ctr">
                    <a:noFill/>
                  </a:tcPr>
                </a:tc>
                <a:tc>
                  <a:txBody>
                    <a:bodyPr/>
                    <a:lstStyle/>
                    <a:p>
                      <a:pPr marL="0" marR="0" algn="ctr">
                        <a:lnSpc>
                          <a:spcPct val="100000"/>
                        </a:lnSpc>
                        <a:spcBef>
                          <a:spcPts val="0"/>
                        </a:spcBef>
                        <a:spcAft>
                          <a:spcPts val="0"/>
                        </a:spcAft>
                      </a:pPr>
                      <a:r>
                        <a:rPr lang="en-US" sz="900" dirty="0">
                          <a:effectLst/>
                        </a:rPr>
                        <a:t>35449  </a:t>
                      </a:r>
                      <a:r>
                        <a:rPr lang="en-US" sz="900" dirty="0">
                          <a:solidFill>
                            <a:srgbClr val="FF0000"/>
                          </a:solidFill>
                          <a:effectLst/>
                        </a:rPr>
                        <a:t>(45.3%)</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tc>
                  <a:txBody>
                    <a:bodyPr/>
                    <a:lstStyle/>
                    <a:p>
                      <a:pPr marL="0" marR="0" algn="ctr">
                        <a:lnSpc>
                          <a:spcPct val="100000"/>
                        </a:lnSpc>
                        <a:spcBef>
                          <a:spcPts val="0"/>
                        </a:spcBef>
                        <a:spcAft>
                          <a:spcPts val="0"/>
                        </a:spcAft>
                      </a:pPr>
                      <a:r>
                        <a:rPr lang="en-US" sz="900" dirty="0">
                          <a:effectLst/>
                        </a:rPr>
                        <a:t>9070 </a:t>
                      </a:r>
                      <a:r>
                        <a:rPr lang="en-US" sz="900" dirty="0">
                          <a:solidFill>
                            <a:srgbClr val="FF0000"/>
                          </a:solidFill>
                          <a:effectLst/>
                        </a:rPr>
                        <a:t>(11.6%)</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4417" marR="34417" marT="4780" marB="0" anchor="ctr"/>
                </a:tc>
                <a:extLst>
                  <a:ext uri="{0D108BD9-81ED-4DB2-BD59-A6C34878D82A}">
                    <a16:rowId xmlns:a16="http://schemas.microsoft.com/office/drawing/2014/main" val="739476606"/>
                  </a:ext>
                </a:extLst>
              </a:tr>
            </a:tbl>
          </a:graphicData>
        </a:graphic>
      </p:graphicFrame>
      <p:graphicFrame>
        <p:nvGraphicFramePr>
          <p:cNvPr id="19" name="Table 18">
            <a:extLst>
              <a:ext uri="{FF2B5EF4-FFF2-40B4-BE49-F238E27FC236}">
                <a16:creationId xmlns:a16="http://schemas.microsoft.com/office/drawing/2014/main" id="{2BD43B12-F2FB-411B-9D1C-CC1BC7C6AF7D}"/>
              </a:ext>
            </a:extLst>
          </p:cNvPr>
          <p:cNvGraphicFramePr>
            <a:graphicFrameLocks noGrp="1"/>
          </p:cNvGraphicFramePr>
          <p:nvPr>
            <p:extLst>
              <p:ext uri="{D42A27DB-BD31-4B8C-83A1-F6EECF244321}">
                <p14:modId xmlns:p14="http://schemas.microsoft.com/office/powerpoint/2010/main" val="3418016287"/>
              </p:ext>
            </p:extLst>
          </p:nvPr>
        </p:nvGraphicFramePr>
        <p:xfrm>
          <a:off x="4274636" y="2419350"/>
          <a:ext cx="4005764" cy="1934754"/>
        </p:xfrm>
        <a:graphic>
          <a:graphicData uri="http://schemas.openxmlformats.org/drawingml/2006/table">
            <a:tbl>
              <a:tblPr firstRow="1" firstCol="1" bandRow="1">
                <a:tableStyleId>{5C22544A-7EE6-4342-B048-85BDC9FD1C3A}</a:tableStyleId>
              </a:tblPr>
              <a:tblGrid>
                <a:gridCol w="890998">
                  <a:extLst>
                    <a:ext uri="{9D8B030D-6E8A-4147-A177-3AD203B41FA5}">
                      <a16:colId xmlns:a16="http://schemas.microsoft.com/office/drawing/2014/main" val="2922038645"/>
                    </a:ext>
                  </a:extLst>
                </a:gridCol>
                <a:gridCol w="772712">
                  <a:extLst>
                    <a:ext uri="{9D8B030D-6E8A-4147-A177-3AD203B41FA5}">
                      <a16:colId xmlns:a16="http://schemas.microsoft.com/office/drawing/2014/main" val="3296177073"/>
                    </a:ext>
                  </a:extLst>
                </a:gridCol>
                <a:gridCol w="772712">
                  <a:extLst>
                    <a:ext uri="{9D8B030D-6E8A-4147-A177-3AD203B41FA5}">
                      <a16:colId xmlns:a16="http://schemas.microsoft.com/office/drawing/2014/main" val="2914661624"/>
                    </a:ext>
                  </a:extLst>
                </a:gridCol>
                <a:gridCol w="747583">
                  <a:extLst>
                    <a:ext uri="{9D8B030D-6E8A-4147-A177-3AD203B41FA5}">
                      <a16:colId xmlns:a16="http://schemas.microsoft.com/office/drawing/2014/main" val="2792814647"/>
                    </a:ext>
                  </a:extLst>
                </a:gridCol>
                <a:gridCol w="821759">
                  <a:extLst>
                    <a:ext uri="{9D8B030D-6E8A-4147-A177-3AD203B41FA5}">
                      <a16:colId xmlns:a16="http://schemas.microsoft.com/office/drawing/2014/main" val="421777405"/>
                    </a:ext>
                  </a:extLst>
                </a:gridCol>
              </a:tblGrid>
              <a:tr h="415473">
                <a:tc>
                  <a:txBody>
                    <a:bodyPr/>
                    <a:lstStyle/>
                    <a:p>
                      <a:pPr marL="0" marR="0" algn="ctr">
                        <a:lnSpc>
                          <a:spcPct val="107000"/>
                        </a:lnSpc>
                        <a:spcBef>
                          <a:spcPts val="0"/>
                        </a:spcBef>
                        <a:spcAft>
                          <a:spcPts val="0"/>
                        </a:spcAft>
                      </a:pPr>
                      <a:r>
                        <a:rPr lang="en-US" sz="1200" dirty="0">
                          <a:effectLst/>
                        </a:rPr>
                        <a:t>133, 131m, 133m, 135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5821" marR="25821" marT="3586" marB="0" anchor="ctr"/>
                </a:tc>
                <a:tc>
                  <a:txBody>
                    <a:bodyPr/>
                    <a:lstStyle/>
                    <a:p>
                      <a:pPr marL="0" marR="0" algn="ctr">
                        <a:lnSpc>
                          <a:spcPct val="107000"/>
                        </a:lnSpc>
                        <a:spcBef>
                          <a:spcPts val="0"/>
                        </a:spcBef>
                        <a:spcAft>
                          <a:spcPts val="0"/>
                        </a:spcAft>
                      </a:pPr>
                      <a:r>
                        <a:rPr lang="en-US" sz="1200" dirty="0">
                          <a:effectLst/>
                        </a:rPr>
                        <a:t>133, 131m, 135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5821" marR="25821" marT="3586" marB="0" anchor="ctr"/>
                </a:tc>
                <a:tc>
                  <a:txBody>
                    <a:bodyPr/>
                    <a:lstStyle/>
                    <a:p>
                      <a:pPr marL="0" marR="0" algn="ctr">
                        <a:lnSpc>
                          <a:spcPct val="107000"/>
                        </a:lnSpc>
                        <a:spcBef>
                          <a:spcPts val="0"/>
                        </a:spcBef>
                        <a:spcAft>
                          <a:spcPts val="0"/>
                        </a:spcAft>
                      </a:pPr>
                      <a:r>
                        <a:rPr lang="en-US" sz="1200" dirty="0">
                          <a:effectLst/>
                        </a:rPr>
                        <a:t>131m, 133m, 135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5821" marR="25821" marT="3586" marB="0" anchor="ctr"/>
                </a:tc>
                <a:tc>
                  <a:txBody>
                    <a:bodyPr/>
                    <a:lstStyle/>
                    <a:p>
                      <a:pPr marL="0" marR="0" algn="ctr">
                        <a:lnSpc>
                          <a:spcPct val="107000"/>
                        </a:lnSpc>
                        <a:spcBef>
                          <a:spcPts val="0"/>
                        </a:spcBef>
                        <a:spcAft>
                          <a:spcPts val="0"/>
                        </a:spcAft>
                      </a:pPr>
                      <a:r>
                        <a:rPr lang="en-US" sz="1200" dirty="0">
                          <a:effectLst/>
                        </a:rPr>
                        <a:t>133,131, 133m</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5821" marR="25821" marT="3586" marB="0" anchor="ctr"/>
                </a:tc>
                <a:tc>
                  <a:txBody>
                    <a:bodyPr/>
                    <a:lstStyle/>
                    <a:p>
                      <a:pPr marL="0" marR="0" algn="ctr">
                        <a:lnSpc>
                          <a:spcPct val="107000"/>
                        </a:lnSpc>
                        <a:spcBef>
                          <a:spcPts val="0"/>
                        </a:spcBef>
                        <a:spcAft>
                          <a:spcPts val="0"/>
                        </a:spcAft>
                      </a:pPr>
                      <a:r>
                        <a:rPr lang="en-US" sz="1200" dirty="0">
                          <a:effectLst/>
                        </a:rPr>
                        <a:t>133, 133m,135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5821" marR="25821" marT="3586" marB="0" anchor="ctr"/>
                </a:tc>
                <a:extLst>
                  <a:ext uri="{0D108BD9-81ED-4DB2-BD59-A6C34878D82A}">
                    <a16:rowId xmlns:a16="http://schemas.microsoft.com/office/drawing/2014/main" val="1008263577"/>
                  </a:ext>
                </a:extLst>
              </a:tr>
              <a:tr h="225408">
                <a:tc>
                  <a:txBody>
                    <a:bodyPr/>
                    <a:lstStyle/>
                    <a:p>
                      <a:pPr marL="0" marR="0" algn="ctr">
                        <a:lnSpc>
                          <a:spcPct val="107000"/>
                        </a:lnSpc>
                        <a:spcBef>
                          <a:spcPts val="0"/>
                        </a:spcBef>
                        <a:spcAft>
                          <a:spcPts val="800"/>
                        </a:spcAft>
                      </a:pPr>
                      <a:r>
                        <a:rPr lang="en-US" sz="900" b="0" dirty="0">
                          <a:solidFill>
                            <a:schemeClr val="tx1"/>
                          </a:solidFill>
                          <a:effectLst/>
                        </a:rPr>
                        <a:t>8</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CFD5EA"/>
                    </a:solidFill>
                  </a:tcPr>
                </a:tc>
                <a:tc>
                  <a:txBody>
                    <a:bodyPr/>
                    <a:lstStyle/>
                    <a:p>
                      <a:pPr marL="0" marR="0" algn="ctr">
                        <a:lnSpc>
                          <a:spcPct val="107000"/>
                        </a:lnSpc>
                        <a:spcBef>
                          <a:spcPts val="0"/>
                        </a:spcBef>
                        <a:spcAft>
                          <a:spcPts val="800"/>
                        </a:spcAft>
                      </a:pPr>
                      <a:r>
                        <a:rPr lang="en-US" sz="900" b="0" dirty="0">
                          <a:solidFill>
                            <a:schemeClr val="tx1"/>
                          </a:solidFill>
                          <a:effectLst/>
                        </a:rPr>
                        <a:t>21</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26</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90</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19</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3884872260"/>
                  </a:ext>
                </a:extLst>
              </a:tr>
              <a:tr h="215529">
                <a:tc>
                  <a:txBody>
                    <a:bodyPr/>
                    <a:lstStyle/>
                    <a:p>
                      <a:pPr marL="0" marR="0" algn="ctr">
                        <a:lnSpc>
                          <a:spcPct val="107000"/>
                        </a:lnSpc>
                        <a:spcBef>
                          <a:spcPts val="0"/>
                        </a:spcBef>
                        <a:spcAft>
                          <a:spcPts val="800"/>
                        </a:spcAft>
                      </a:pPr>
                      <a:r>
                        <a:rPr lang="en-US" sz="900" b="0" dirty="0">
                          <a:solidFill>
                            <a:schemeClr val="tx1"/>
                          </a:solidFill>
                          <a:effectLst/>
                        </a:rPr>
                        <a:t>6</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E9EBF5"/>
                    </a:solidFill>
                  </a:tcPr>
                </a:tc>
                <a:tc>
                  <a:txBody>
                    <a:bodyPr/>
                    <a:lstStyle/>
                    <a:p>
                      <a:pPr marL="0" marR="0" algn="ctr">
                        <a:lnSpc>
                          <a:spcPct val="107000"/>
                        </a:lnSpc>
                        <a:spcBef>
                          <a:spcPts val="0"/>
                        </a:spcBef>
                        <a:spcAft>
                          <a:spcPts val="800"/>
                        </a:spcAft>
                      </a:pPr>
                      <a:r>
                        <a:rPr lang="en-US" sz="900" b="0" dirty="0">
                          <a:solidFill>
                            <a:schemeClr val="tx1"/>
                          </a:solidFill>
                          <a:effectLst/>
                        </a:rPr>
                        <a:t>20</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21</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89</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23</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1608049183"/>
                  </a:ext>
                </a:extLst>
              </a:tr>
              <a:tr h="218730">
                <a:tc>
                  <a:txBody>
                    <a:bodyPr/>
                    <a:lstStyle/>
                    <a:p>
                      <a:pPr marL="0" marR="0" algn="ctr">
                        <a:lnSpc>
                          <a:spcPct val="107000"/>
                        </a:lnSpc>
                        <a:spcBef>
                          <a:spcPts val="0"/>
                        </a:spcBef>
                        <a:spcAft>
                          <a:spcPts val="800"/>
                        </a:spcAft>
                      </a:pPr>
                      <a:r>
                        <a:rPr lang="en-US" sz="900" b="0" dirty="0">
                          <a:solidFill>
                            <a:schemeClr val="tx1"/>
                          </a:solidFill>
                          <a:effectLst/>
                        </a:rPr>
                        <a:t>13</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CFD5EA"/>
                    </a:solidFill>
                  </a:tcPr>
                </a:tc>
                <a:tc>
                  <a:txBody>
                    <a:bodyPr/>
                    <a:lstStyle/>
                    <a:p>
                      <a:pPr marL="0" marR="0" algn="ctr">
                        <a:lnSpc>
                          <a:spcPct val="107000"/>
                        </a:lnSpc>
                        <a:spcBef>
                          <a:spcPts val="0"/>
                        </a:spcBef>
                        <a:spcAft>
                          <a:spcPts val="800"/>
                        </a:spcAft>
                      </a:pPr>
                      <a:r>
                        <a:rPr lang="en-US" sz="900" b="0" dirty="0">
                          <a:solidFill>
                            <a:schemeClr val="tx1"/>
                          </a:solidFill>
                          <a:effectLst/>
                        </a:rPr>
                        <a:t>33</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25</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a:solidFill>
                            <a:schemeClr val="tx1"/>
                          </a:solidFill>
                          <a:effectLst/>
                        </a:rPr>
                        <a:t>160</a:t>
                      </a:r>
                      <a:endParaRPr lang="en-US" sz="9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a:solidFill>
                            <a:schemeClr val="tx1"/>
                          </a:solidFill>
                          <a:effectLst/>
                        </a:rPr>
                        <a:t>35</a:t>
                      </a:r>
                      <a:endParaRPr lang="en-US" sz="9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2077954760"/>
                  </a:ext>
                </a:extLst>
              </a:tr>
              <a:tr h="222070">
                <a:tc>
                  <a:txBody>
                    <a:bodyPr/>
                    <a:lstStyle/>
                    <a:p>
                      <a:pPr marL="0" marR="0" algn="ctr">
                        <a:lnSpc>
                          <a:spcPct val="107000"/>
                        </a:lnSpc>
                        <a:spcBef>
                          <a:spcPts val="0"/>
                        </a:spcBef>
                        <a:spcAft>
                          <a:spcPts val="800"/>
                        </a:spcAft>
                      </a:pPr>
                      <a:r>
                        <a:rPr lang="en-US" sz="900" b="0" dirty="0">
                          <a:solidFill>
                            <a:schemeClr val="tx1"/>
                          </a:solidFill>
                          <a:effectLst/>
                        </a:rPr>
                        <a:t>11</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E9EBF5"/>
                    </a:solidFill>
                  </a:tcPr>
                </a:tc>
                <a:tc>
                  <a:txBody>
                    <a:bodyPr/>
                    <a:lstStyle/>
                    <a:p>
                      <a:pPr marL="0" marR="0" algn="ctr">
                        <a:lnSpc>
                          <a:spcPct val="107000"/>
                        </a:lnSpc>
                        <a:spcBef>
                          <a:spcPts val="0"/>
                        </a:spcBef>
                        <a:spcAft>
                          <a:spcPts val="800"/>
                        </a:spcAft>
                      </a:pPr>
                      <a:r>
                        <a:rPr lang="en-US" sz="900" b="0" dirty="0">
                          <a:solidFill>
                            <a:schemeClr val="tx1"/>
                          </a:solidFill>
                          <a:effectLst/>
                        </a:rPr>
                        <a:t>28</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37</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138</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a:solidFill>
                            <a:schemeClr val="tx1"/>
                          </a:solidFill>
                          <a:effectLst/>
                        </a:rPr>
                        <a:t>14</a:t>
                      </a:r>
                      <a:endParaRPr lang="en-US" sz="9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1122252541"/>
                  </a:ext>
                </a:extLst>
              </a:tr>
              <a:tr h="218730">
                <a:tc>
                  <a:txBody>
                    <a:bodyPr/>
                    <a:lstStyle/>
                    <a:p>
                      <a:pPr marL="0" marR="0" algn="ctr">
                        <a:lnSpc>
                          <a:spcPct val="107000"/>
                        </a:lnSpc>
                        <a:spcBef>
                          <a:spcPts val="0"/>
                        </a:spcBef>
                        <a:spcAft>
                          <a:spcPts val="800"/>
                        </a:spcAft>
                      </a:pPr>
                      <a:r>
                        <a:rPr lang="en-US" sz="900" b="0" dirty="0">
                          <a:solidFill>
                            <a:schemeClr val="tx1"/>
                          </a:solidFill>
                          <a:effectLst/>
                        </a:rPr>
                        <a:t>115</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CFD5EA"/>
                    </a:solidFill>
                  </a:tcPr>
                </a:tc>
                <a:tc>
                  <a:txBody>
                    <a:bodyPr/>
                    <a:lstStyle/>
                    <a:p>
                      <a:pPr marL="0" marR="0" algn="ctr">
                        <a:lnSpc>
                          <a:spcPct val="107000"/>
                        </a:lnSpc>
                        <a:spcBef>
                          <a:spcPts val="0"/>
                        </a:spcBef>
                        <a:spcAft>
                          <a:spcPts val="800"/>
                        </a:spcAft>
                      </a:pPr>
                      <a:r>
                        <a:rPr lang="en-US" sz="900" b="0">
                          <a:solidFill>
                            <a:schemeClr val="tx1"/>
                          </a:solidFill>
                          <a:effectLst/>
                        </a:rPr>
                        <a:t>55</a:t>
                      </a:r>
                      <a:endParaRPr lang="en-US" sz="9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34</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184</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50</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259995088"/>
                  </a:ext>
                </a:extLst>
              </a:tr>
              <a:tr h="209128">
                <a:tc>
                  <a:txBody>
                    <a:bodyPr/>
                    <a:lstStyle/>
                    <a:p>
                      <a:pPr marL="0" marR="0" algn="ctr">
                        <a:lnSpc>
                          <a:spcPct val="107000"/>
                        </a:lnSpc>
                        <a:spcBef>
                          <a:spcPts val="0"/>
                        </a:spcBef>
                        <a:spcAft>
                          <a:spcPts val="800"/>
                        </a:spcAft>
                      </a:pPr>
                      <a:r>
                        <a:rPr lang="en-US" sz="900" b="0" dirty="0">
                          <a:solidFill>
                            <a:schemeClr val="tx1"/>
                          </a:solidFill>
                          <a:effectLst/>
                        </a:rPr>
                        <a:t>93</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E9EBF5"/>
                    </a:solidFill>
                  </a:tcPr>
                </a:tc>
                <a:tc>
                  <a:txBody>
                    <a:bodyPr/>
                    <a:lstStyle/>
                    <a:p>
                      <a:pPr marL="0" marR="0" algn="ctr">
                        <a:lnSpc>
                          <a:spcPct val="107000"/>
                        </a:lnSpc>
                        <a:spcBef>
                          <a:spcPts val="0"/>
                        </a:spcBef>
                        <a:spcAft>
                          <a:spcPts val="800"/>
                        </a:spcAft>
                      </a:pPr>
                      <a:r>
                        <a:rPr lang="en-US" sz="900" b="0">
                          <a:solidFill>
                            <a:schemeClr val="tx1"/>
                          </a:solidFill>
                          <a:effectLst/>
                        </a:rPr>
                        <a:t>53</a:t>
                      </a:r>
                      <a:endParaRPr lang="en-US" sz="9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a:solidFill>
                            <a:schemeClr val="tx1"/>
                          </a:solidFill>
                          <a:effectLst/>
                        </a:rPr>
                        <a:t>39</a:t>
                      </a:r>
                      <a:endParaRPr lang="en-US" sz="9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87</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71</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37389930"/>
                  </a:ext>
                </a:extLst>
              </a:tr>
              <a:tr h="209686">
                <a:tc>
                  <a:txBody>
                    <a:bodyPr/>
                    <a:lstStyle/>
                    <a:p>
                      <a:pPr marL="0" marR="0" algn="ctr">
                        <a:lnSpc>
                          <a:spcPct val="107000"/>
                        </a:lnSpc>
                        <a:spcBef>
                          <a:spcPts val="0"/>
                        </a:spcBef>
                        <a:spcAft>
                          <a:spcPts val="800"/>
                        </a:spcAft>
                      </a:pPr>
                      <a:r>
                        <a:rPr lang="en-US" sz="900" b="0" dirty="0">
                          <a:solidFill>
                            <a:schemeClr val="tx1"/>
                          </a:solidFill>
                          <a:effectLst/>
                        </a:rPr>
                        <a:t>246</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solidFill>
                      <a:srgbClr val="CFD5EA"/>
                    </a:solidFill>
                  </a:tcPr>
                </a:tc>
                <a:tc>
                  <a:txBody>
                    <a:bodyPr/>
                    <a:lstStyle/>
                    <a:p>
                      <a:pPr marL="0" marR="0" algn="ctr">
                        <a:lnSpc>
                          <a:spcPct val="107000"/>
                        </a:lnSpc>
                        <a:spcBef>
                          <a:spcPts val="0"/>
                        </a:spcBef>
                        <a:spcAft>
                          <a:spcPts val="800"/>
                        </a:spcAft>
                      </a:pPr>
                      <a:r>
                        <a:rPr lang="en-US" sz="900" b="0">
                          <a:solidFill>
                            <a:schemeClr val="tx1"/>
                          </a:solidFill>
                          <a:effectLst/>
                        </a:rPr>
                        <a:t>210</a:t>
                      </a:r>
                      <a:endParaRPr lang="en-US" sz="9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a:solidFill>
                            <a:schemeClr val="tx1"/>
                          </a:solidFill>
                          <a:effectLst/>
                        </a:rPr>
                        <a:t>182</a:t>
                      </a:r>
                      <a:endParaRPr lang="en-US" sz="9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748</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tc>
                  <a:txBody>
                    <a:bodyPr/>
                    <a:lstStyle/>
                    <a:p>
                      <a:pPr marL="0" marR="0" algn="ctr">
                        <a:lnSpc>
                          <a:spcPct val="107000"/>
                        </a:lnSpc>
                        <a:spcBef>
                          <a:spcPts val="0"/>
                        </a:spcBef>
                        <a:spcAft>
                          <a:spcPts val="800"/>
                        </a:spcAft>
                      </a:pPr>
                      <a:r>
                        <a:rPr lang="en-US" sz="900" b="0" dirty="0">
                          <a:solidFill>
                            <a:schemeClr val="tx1"/>
                          </a:solidFill>
                          <a:effectLst/>
                        </a:rPr>
                        <a:t>212</a:t>
                      </a:r>
                      <a:endParaRPr lang="en-US" sz="9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869" marR="2869" marT="2869" marB="0" anchor="ctr"/>
                </a:tc>
                <a:extLst>
                  <a:ext uri="{0D108BD9-81ED-4DB2-BD59-A6C34878D82A}">
                    <a16:rowId xmlns:a16="http://schemas.microsoft.com/office/drawing/2014/main" val="4087032545"/>
                  </a:ext>
                </a:extLst>
              </a:tr>
            </a:tbl>
          </a:graphicData>
        </a:graphic>
      </p:graphicFrame>
      <p:sp>
        <p:nvSpPr>
          <p:cNvPr id="20" name="TextBox 19">
            <a:extLst>
              <a:ext uri="{FF2B5EF4-FFF2-40B4-BE49-F238E27FC236}">
                <a16:creationId xmlns:a16="http://schemas.microsoft.com/office/drawing/2014/main" id="{659F6C6B-2D29-43A2-975D-0075CE7EC8AF}"/>
              </a:ext>
            </a:extLst>
          </p:cNvPr>
          <p:cNvSpPr txBox="1"/>
          <p:nvPr/>
        </p:nvSpPr>
        <p:spPr>
          <a:xfrm>
            <a:off x="7450498" y="4526042"/>
            <a:ext cx="1695394" cy="395604"/>
          </a:xfrm>
          <a:prstGeom prst="rect">
            <a:avLst/>
          </a:prstGeom>
          <a:noFill/>
          <a:effectLst/>
        </p:spPr>
        <p:txBody>
          <a:bodyPr wrap="square" lIns="86978" tIns="43489" rIns="86978" bIns="43489">
            <a:spAutoFit/>
          </a:bodyPr>
          <a:lstStyle/>
          <a:p>
            <a:pPr algn="just" defTabSz="3506942">
              <a:lnSpc>
                <a:spcPts val="400"/>
              </a:lnSpc>
              <a:buClr>
                <a:srgbClr val="005BBB"/>
              </a:buClr>
              <a:defRPr/>
            </a:pPr>
            <a:r>
              <a:rPr lang="en-US" sz="500" b="1" dirty="0">
                <a:latin typeface="Arial"/>
              </a:rPr>
              <a:t>Disclaimer:</a:t>
            </a:r>
            <a:r>
              <a:rPr lang="en-US" sz="500" b="1" dirty="0">
                <a:solidFill>
                  <a:schemeClr val="tx1">
                    <a:lumMod val="50000"/>
                    <a:lumOff val="50000"/>
                  </a:schemeClr>
                </a:solidFill>
                <a:latin typeface="Arial"/>
              </a:rPr>
              <a:t> </a:t>
            </a:r>
            <a:r>
              <a:rPr kumimoji="0" lang="en-US" sz="400" b="1" i="0" u="none" strike="noStrike" kern="0" cap="none" spc="0" normalizeH="0" baseline="0" noProof="0" dirty="0">
                <a:ln>
                  <a:noFill/>
                </a:ln>
                <a:solidFill>
                  <a:schemeClr val="tx1">
                    <a:lumMod val="50000"/>
                    <a:lumOff val="50000"/>
                  </a:schemeClr>
                </a:solidFill>
                <a:effectLst/>
                <a:uLnTx/>
                <a:uFillTx/>
                <a:latin typeface="Arial" charset="0"/>
                <a:ea typeface="Arial" charset="0"/>
                <a:cs typeface="Arial" charset="0"/>
              </a:rPr>
              <a:t>The contributing authors are members of National Research Institute of Astronomy and Geophysics (NRIAG). The opinions expressed here are their own and are not necessarily representative of the views of NRIAG, or any other party. Individual posts are not edited or moderated in advance by anyone but the individual authors.</a:t>
            </a:r>
          </a:p>
        </p:txBody>
      </p:sp>
      <p:pic>
        <p:nvPicPr>
          <p:cNvPr id="6" name="Audio 5">
            <a:hlinkClick r:id="" action="ppaction://media"/>
            <a:extLst>
              <a:ext uri="{FF2B5EF4-FFF2-40B4-BE49-F238E27FC236}">
                <a16:creationId xmlns:a16="http://schemas.microsoft.com/office/drawing/2014/main" id="{6D959854-3CA1-4302-87C7-C8560C40B9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996349163"/>
      </p:ext>
    </p:extLst>
  </p:cSld>
  <p:clrMapOvr>
    <a:masterClrMapping/>
  </p:clrMapOvr>
  <mc:AlternateContent xmlns:mc="http://schemas.openxmlformats.org/markup-compatibility/2006" xmlns:p14="http://schemas.microsoft.com/office/powerpoint/2010/main">
    <mc:Choice Requires="p14">
      <p:transition spd="slow" p14:dur="2000" advTm="10592"/>
    </mc:Choice>
    <mc:Fallback xmlns="">
      <p:transition spd="slow" advTm="1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307777"/>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P2.4-421</a:t>
            </a:r>
          </a:p>
          <a:p>
            <a:pPr algn="ct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sp>
        <p:nvSpPr>
          <p:cNvPr id="8" name="Rectangle 17">
            <a:extLst>
              <a:ext uri="{FF2B5EF4-FFF2-40B4-BE49-F238E27FC236}">
                <a16:creationId xmlns:a16="http://schemas.microsoft.com/office/drawing/2014/main" id="{31527880-1F43-4EF8-8196-B387B28B650B}"/>
              </a:ext>
            </a:extLst>
          </p:cNvPr>
          <p:cNvSpPr>
            <a:spLocks noChangeArrowheads="1"/>
          </p:cNvSpPr>
          <p:nvPr/>
        </p:nvSpPr>
        <p:spPr bwMode="auto">
          <a:xfrm>
            <a:off x="1916211" y="49579"/>
            <a:ext cx="5244353" cy="788292"/>
          </a:xfrm>
          <a:prstGeom prst="rect">
            <a:avLst/>
          </a:prstGeom>
          <a:noFill/>
          <a:ln w="9525">
            <a:noFill/>
            <a:miter lim="800000"/>
            <a:headEnd/>
            <a:tailEnd/>
          </a:ln>
        </p:spPr>
        <p:txBody>
          <a:bodyPr wrap="square" lIns="18666" tIns="9334" rIns="18666" bIns="9334">
            <a:spAutoFit/>
          </a:bodyPr>
          <a:lstStyle/>
          <a:p>
            <a:r>
              <a:rPr lang="en-US" sz="1600" b="1" dirty="0">
                <a:solidFill>
                  <a:schemeClr val="bg1"/>
                </a:solidFill>
                <a:latin typeface="Calibri" pitchFamily="34" charset="0"/>
              </a:rPr>
              <a:t>Characterization of radioxenon global background between 2015 and 2020</a:t>
            </a:r>
            <a:endParaRPr lang="en-US" altLang="en-US" sz="1600" dirty="0">
              <a:solidFill>
                <a:srgbClr val="FFFFFF"/>
              </a:solidFill>
              <a:latin typeface="Calibri" pitchFamily="34" charset="0"/>
              <a:ea typeface="Arial" charset="0"/>
            </a:endParaRPr>
          </a:p>
          <a:p>
            <a:pPr>
              <a:defRPr/>
            </a:pPr>
            <a:r>
              <a:rPr lang="en-US" altLang="en-US" sz="900" dirty="0">
                <a:solidFill>
                  <a:srgbClr val="FFFFFF"/>
                </a:solidFill>
                <a:latin typeface="Calibri" pitchFamily="34" charset="0"/>
                <a:ea typeface="Arial" charset="0"/>
              </a:rPr>
              <a:t>Sayed A. </a:t>
            </a:r>
            <a:r>
              <a:rPr lang="en-US" altLang="en-US" sz="900" dirty="0" err="1">
                <a:solidFill>
                  <a:srgbClr val="FFFFFF"/>
                </a:solidFill>
                <a:latin typeface="Calibri" pitchFamily="34" charset="0"/>
                <a:ea typeface="Arial" charset="0"/>
              </a:rPr>
              <a:t>Mekhaimr</a:t>
            </a:r>
            <a:r>
              <a:rPr lang="en-US" altLang="en-US" sz="900" dirty="0">
                <a:solidFill>
                  <a:srgbClr val="FFFFFF"/>
                </a:solidFill>
                <a:latin typeface="Calibri" pitchFamily="34" charset="0"/>
                <a:ea typeface="Arial" charset="0"/>
              </a:rPr>
              <a:t> and M. Elbahrawy</a:t>
            </a:r>
          </a:p>
          <a:p>
            <a:pPr>
              <a:defRPr/>
            </a:pPr>
            <a:r>
              <a:rPr lang="en-US" altLang="en-US" sz="900" b="1" dirty="0">
                <a:solidFill>
                  <a:srgbClr val="FFFFFF"/>
                </a:solidFill>
                <a:latin typeface="Calibri" pitchFamily="34" charset="0"/>
                <a:ea typeface="Arial" charset="0"/>
              </a:rPr>
              <a:t>National Data Center, National Research Institute For Astronomy And Geophysics, Cairo, Egypt.</a:t>
            </a:r>
          </a:p>
        </p:txBody>
      </p:sp>
      <p:sp>
        <p:nvSpPr>
          <p:cNvPr id="9" name="Rounded Rectangle 27">
            <a:extLst>
              <a:ext uri="{FF2B5EF4-FFF2-40B4-BE49-F238E27FC236}">
                <a16:creationId xmlns:a16="http://schemas.microsoft.com/office/drawing/2014/main" id="{6A5C92BC-192B-4465-8448-FD21D9B2C4DD}"/>
              </a:ext>
            </a:extLst>
          </p:cNvPr>
          <p:cNvSpPr/>
          <p:nvPr/>
        </p:nvSpPr>
        <p:spPr>
          <a:xfrm>
            <a:off x="618068" y="1048481"/>
            <a:ext cx="2823631" cy="520700"/>
          </a:xfrm>
          <a:prstGeom prst="roundRect">
            <a:avLst/>
          </a:prstGeom>
          <a:solidFill>
            <a:srgbClr val="FFFFFF"/>
          </a:solidFill>
          <a:ln w="22225" cap="flat" cmpd="sng" algn="ctr">
            <a:solidFill>
              <a:srgbClr val="000000"/>
            </a:solidFill>
            <a:prstDash val="solid"/>
          </a:ln>
          <a:effectLst>
            <a:outerShdw blurRad="40000" dist="23000" dir="5400000" rotWithShape="0">
              <a:srgbClr val="000000">
                <a:alpha val="35000"/>
              </a:srgbClr>
            </a:outerShdw>
          </a:effectLst>
        </p:spPr>
        <p:txBody>
          <a:bodyPr anchor="ctr"/>
          <a:lstStyle/>
          <a:p>
            <a:pPr lvl="0" algn="just" defTabSz="914400" eaLnBrk="0" fontAlgn="base" hangingPunct="0">
              <a:lnSpc>
                <a:spcPts val="1500"/>
              </a:lnSpc>
              <a:spcBef>
                <a:spcPct val="0"/>
              </a:spcBef>
              <a:spcAft>
                <a:spcPct val="0"/>
              </a:spcAft>
              <a:defRPr/>
            </a:pPr>
            <a:r>
              <a:rPr kumimoji="0" lang="en-US" sz="1200" b="1" i="0" u="none" strike="noStrike" kern="0" cap="none" spc="0" normalizeH="0" baseline="0" noProof="0" dirty="0">
                <a:ln>
                  <a:noFill/>
                </a:ln>
                <a:solidFill>
                  <a:srgbClr val="000000"/>
                </a:solidFill>
                <a:effectLst/>
                <a:uLnTx/>
                <a:uFillTx/>
                <a:ea typeface="+mn-ea"/>
                <a:cs typeface="+mn-cs"/>
              </a:rPr>
              <a:t>The categories of the four Xe isotopes from 2015 to 2020 </a:t>
            </a:r>
          </a:p>
        </p:txBody>
      </p:sp>
      <p:grpSp>
        <p:nvGrpSpPr>
          <p:cNvPr id="4" name="Group 3">
            <a:extLst>
              <a:ext uri="{FF2B5EF4-FFF2-40B4-BE49-F238E27FC236}">
                <a16:creationId xmlns:a16="http://schemas.microsoft.com/office/drawing/2014/main" id="{C84799F2-7734-4BCE-9079-585004C36364}"/>
              </a:ext>
            </a:extLst>
          </p:cNvPr>
          <p:cNvGrpSpPr/>
          <p:nvPr/>
        </p:nvGrpSpPr>
        <p:grpSpPr>
          <a:xfrm>
            <a:off x="2768600" y="1993900"/>
            <a:ext cx="718812" cy="2175016"/>
            <a:chOff x="2768600" y="1993900"/>
            <a:chExt cx="718812" cy="2175016"/>
          </a:xfrm>
        </p:grpSpPr>
        <p:sp>
          <p:nvSpPr>
            <p:cNvPr id="21" name="Rounded Rectangle 20">
              <a:extLst>
                <a:ext uri="{FF2B5EF4-FFF2-40B4-BE49-F238E27FC236}">
                  <a16:creationId xmlns:a16="http://schemas.microsoft.com/office/drawing/2014/main" id="{57453EE0-FF26-4E87-98DE-CA5A5DA7BE45}"/>
                </a:ext>
              </a:extLst>
            </p:cNvPr>
            <p:cNvSpPr/>
            <p:nvPr/>
          </p:nvSpPr>
          <p:spPr>
            <a:xfrm>
              <a:off x="2768600" y="1993900"/>
              <a:ext cx="718812" cy="515227"/>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800" b="1" kern="0" dirty="0">
                  <a:solidFill>
                    <a:srgbClr val="000000"/>
                  </a:solidFill>
                </a:rPr>
                <a:t>X</a:t>
              </a:r>
              <a:r>
                <a:rPr kumimoji="0" lang="en-US" sz="800" b="1" i="0" u="none" strike="noStrike" kern="0" cap="none" spc="0" normalizeH="0" baseline="0" noProof="0" dirty="0">
                  <a:ln>
                    <a:noFill/>
                  </a:ln>
                  <a:solidFill>
                    <a:srgbClr val="000000"/>
                  </a:solidFill>
                  <a:effectLst/>
                  <a:uLnTx/>
                  <a:uFillTx/>
                  <a:ea typeface="+mn-ea"/>
                  <a:cs typeface="+mn-cs"/>
                </a:rPr>
                <a:t>e133</a:t>
              </a:r>
            </a:p>
          </p:txBody>
        </p:sp>
        <p:sp>
          <p:nvSpPr>
            <p:cNvPr id="22" name="Rounded Rectangle 20">
              <a:extLst>
                <a:ext uri="{FF2B5EF4-FFF2-40B4-BE49-F238E27FC236}">
                  <a16:creationId xmlns:a16="http://schemas.microsoft.com/office/drawing/2014/main" id="{1A9161CA-8135-4609-AB72-C5966F9663DA}"/>
                </a:ext>
              </a:extLst>
            </p:cNvPr>
            <p:cNvSpPr/>
            <p:nvPr/>
          </p:nvSpPr>
          <p:spPr>
            <a:xfrm>
              <a:off x="2768600" y="3098006"/>
              <a:ext cx="718812" cy="513422"/>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800" b="1" kern="0" dirty="0">
                  <a:solidFill>
                    <a:srgbClr val="000000"/>
                  </a:solidFill>
                </a:rPr>
                <a:t>X</a:t>
              </a:r>
              <a:r>
                <a:rPr kumimoji="0" lang="en-US" sz="800" b="1" i="0" u="none" strike="noStrike" kern="0" cap="none" spc="0" normalizeH="0" baseline="0" noProof="0" dirty="0">
                  <a:ln>
                    <a:noFill/>
                  </a:ln>
                  <a:solidFill>
                    <a:srgbClr val="000000"/>
                  </a:solidFill>
                  <a:effectLst/>
                  <a:uLnTx/>
                  <a:uFillTx/>
                  <a:ea typeface="+mn-ea"/>
                  <a:cs typeface="+mn-cs"/>
                </a:rPr>
                <a:t>e133m</a:t>
              </a:r>
            </a:p>
          </p:txBody>
        </p:sp>
        <p:sp>
          <p:nvSpPr>
            <p:cNvPr id="23" name="Rounded Rectangle 20">
              <a:extLst>
                <a:ext uri="{FF2B5EF4-FFF2-40B4-BE49-F238E27FC236}">
                  <a16:creationId xmlns:a16="http://schemas.microsoft.com/office/drawing/2014/main" id="{F34055EA-9499-4742-90C2-C8E5A2D3E86B}"/>
                </a:ext>
              </a:extLst>
            </p:cNvPr>
            <p:cNvSpPr/>
            <p:nvPr/>
          </p:nvSpPr>
          <p:spPr>
            <a:xfrm>
              <a:off x="2768600" y="2540803"/>
              <a:ext cx="718812" cy="513132"/>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800" b="1" kern="0" dirty="0">
                  <a:solidFill>
                    <a:srgbClr val="000000"/>
                  </a:solidFill>
                </a:rPr>
                <a:t>X</a:t>
              </a:r>
              <a:r>
                <a:rPr kumimoji="0" lang="en-US" sz="800" b="1" i="0" u="none" strike="noStrike" kern="0" cap="none" spc="0" normalizeH="0" baseline="0" noProof="0" dirty="0">
                  <a:ln>
                    <a:noFill/>
                  </a:ln>
                  <a:solidFill>
                    <a:srgbClr val="000000"/>
                  </a:solidFill>
                  <a:effectLst/>
                  <a:uLnTx/>
                  <a:uFillTx/>
                  <a:ea typeface="+mn-ea"/>
                  <a:cs typeface="+mn-cs"/>
                </a:rPr>
                <a:t>e131m</a:t>
              </a:r>
            </a:p>
          </p:txBody>
        </p:sp>
        <p:sp>
          <p:nvSpPr>
            <p:cNvPr id="24" name="Rounded Rectangle 20">
              <a:extLst>
                <a:ext uri="{FF2B5EF4-FFF2-40B4-BE49-F238E27FC236}">
                  <a16:creationId xmlns:a16="http://schemas.microsoft.com/office/drawing/2014/main" id="{9CD84B6A-67E8-46DC-8BFA-F5B388E4A1E8}"/>
                </a:ext>
              </a:extLst>
            </p:cNvPr>
            <p:cNvSpPr/>
            <p:nvPr/>
          </p:nvSpPr>
          <p:spPr>
            <a:xfrm>
              <a:off x="2768600" y="3649158"/>
              <a:ext cx="718812" cy="519758"/>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800" b="1" kern="0" dirty="0">
                  <a:solidFill>
                    <a:srgbClr val="000000"/>
                  </a:solidFill>
                </a:rPr>
                <a:t>X</a:t>
              </a:r>
              <a:r>
                <a:rPr kumimoji="0" lang="en-US" sz="800" b="1" i="0" u="none" strike="noStrike" kern="0" cap="none" spc="0" normalizeH="0" baseline="0" noProof="0" dirty="0">
                  <a:ln>
                    <a:noFill/>
                  </a:ln>
                  <a:solidFill>
                    <a:srgbClr val="000000"/>
                  </a:solidFill>
                  <a:effectLst/>
                  <a:uLnTx/>
                  <a:uFillTx/>
                  <a:ea typeface="+mn-ea"/>
                  <a:cs typeface="+mn-cs"/>
                </a:rPr>
                <a:t>e135</a:t>
              </a:r>
            </a:p>
          </p:txBody>
        </p:sp>
      </p:grpSp>
      <p:graphicFrame>
        <p:nvGraphicFramePr>
          <p:cNvPr id="25" name="Table 24">
            <a:extLst>
              <a:ext uri="{FF2B5EF4-FFF2-40B4-BE49-F238E27FC236}">
                <a16:creationId xmlns:a16="http://schemas.microsoft.com/office/drawing/2014/main" id="{425D6A0D-5076-4995-92A2-C1C0FFF74694}"/>
              </a:ext>
            </a:extLst>
          </p:cNvPr>
          <p:cNvGraphicFramePr>
            <a:graphicFrameLocks noGrp="1"/>
          </p:cNvGraphicFramePr>
          <p:nvPr>
            <p:extLst>
              <p:ext uri="{D42A27DB-BD31-4B8C-83A1-F6EECF244321}">
                <p14:modId xmlns:p14="http://schemas.microsoft.com/office/powerpoint/2010/main" val="1758199884"/>
              </p:ext>
            </p:extLst>
          </p:nvPr>
        </p:nvGraphicFramePr>
        <p:xfrm>
          <a:off x="3517900" y="1772380"/>
          <a:ext cx="5480050" cy="2402883"/>
        </p:xfrm>
        <a:graphic>
          <a:graphicData uri="http://schemas.openxmlformats.org/drawingml/2006/table">
            <a:tbl>
              <a:tblPr firstRow="1" firstCol="1" bandRow="1">
                <a:tableStyleId>{5C22544A-7EE6-4342-B048-85BDC9FD1C3A}</a:tableStyleId>
              </a:tblPr>
              <a:tblGrid>
                <a:gridCol w="433497">
                  <a:extLst>
                    <a:ext uri="{9D8B030D-6E8A-4147-A177-3AD203B41FA5}">
                      <a16:colId xmlns:a16="http://schemas.microsoft.com/office/drawing/2014/main" val="1091588133"/>
                    </a:ext>
                  </a:extLst>
                </a:gridCol>
                <a:gridCol w="687477">
                  <a:extLst>
                    <a:ext uri="{9D8B030D-6E8A-4147-A177-3AD203B41FA5}">
                      <a16:colId xmlns:a16="http://schemas.microsoft.com/office/drawing/2014/main" val="1854063775"/>
                    </a:ext>
                  </a:extLst>
                </a:gridCol>
                <a:gridCol w="703406">
                  <a:extLst>
                    <a:ext uri="{9D8B030D-6E8A-4147-A177-3AD203B41FA5}">
                      <a16:colId xmlns:a16="http://schemas.microsoft.com/office/drawing/2014/main" val="2122475787"/>
                    </a:ext>
                  </a:extLst>
                </a:gridCol>
                <a:gridCol w="703404">
                  <a:extLst>
                    <a:ext uri="{9D8B030D-6E8A-4147-A177-3AD203B41FA5}">
                      <a16:colId xmlns:a16="http://schemas.microsoft.com/office/drawing/2014/main" val="3009021815"/>
                    </a:ext>
                  </a:extLst>
                </a:gridCol>
                <a:gridCol w="765018">
                  <a:extLst>
                    <a:ext uri="{9D8B030D-6E8A-4147-A177-3AD203B41FA5}">
                      <a16:colId xmlns:a16="http://schemas.microsoft.com/office/drawing/2014/main" val="614061348"/>
                    </a:ext>
                  </a:extLst>
                </a:gridCol>
                <a:gridCol w="703406">
                  <a:extLst>
                    <a:ext uri="{9D8B030D-6E8A-4147-A177-3AD203B41FA5}">
                      <a16:colId xmlns:a16="http://schemas.microsoft.com/office/drawing/2014/main" val="4131775037"/>
                    </a:ext>
                  </a:extLst>
                </a:gridCol>
                <a:gridCol w="657196">
                  <a:extLst>
                    <a:ext uri="{9D8B030D-6E8A-4147-A177-3AD203B41FA5}">
                      <a16:colId xmlns:a16="http://schemas.microsoft.com/office/drawing/2014/main" val="3080849531"/>
                    </a:ext>
                  </a:extLst>
                </a:gridCol>
                <a:gridCol w="826646">
                  <a:extLst>
                    <a:ext uri="{9D8B030D-6E8A-4147-A177-3AD203B41FA5}">
                      <a16:colId xmlns:a16="http://schemas.microsoft.com/office/drawing/2014/main" val="3290131343"/>
                    </a:ext>
                  </a:extLst>
                </a:gridCol>
              </a:tblGrid>
              <a:tr h="212615">
                <a:tc>
                  <a:txBody>
                    <a:bodyPr/>
                    <a:lstStyle/>
                    <a:p>
                      <a:pPr marL="0" marR="0">
                        <a:lnSpc>
                          <a:spcPct val="107000"/>
                        </a:lnSpc>
                        <a:spcBef>
                          <a:spcPts val="0"/>
                        </a:spcBef>
                        <a:spcAft>
                          <a:spcPts val="800"/>
                        </a:spcAft>
                      </a:pPr>
                      <a:r>
                        <a:rPr lang="en-US" sz="600" dirty="0">
                          <a:effectLst/>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800"/>
                        </a:spcAft>
                      </a:pPr>
                      <a:r>
                        <a:rPr lang="en-US" sz="600" dirty="0">
                          <a:effectLst/>
                        </a:rPr>
                        <a:t>2015</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800"/>
                        </a:spcAft>
                      </a:pPr>
                      <a:r>
                        <a:rPr lang="en-US" sz="600" dirty="0">
                          <a:effectLst/>
                        </a:rPr>
                        <a:t>2016</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800"/>
                        </a:spcAft>
                      </a:pPr>
                      <a:r>
                        <a:rPr lang="en-US" sz="600" dirty="0">
                          <a:effectLst/>
                        </a:rPr>
                        <a:t>2017</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800"/>
                        </a:spcAft>
                      </a:pPr>
                      <a:r>
                        <a:rPr lang="en-US" sz="600" dirty="0">
                          <a:effectLst/>
                        </a:rPr>
                        <a:t>2018</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800"/>
                        </a:spcAft>
                      </a:pPr>
                      <a:r>
                        <a:rPr lang="en-US" sz="600" dirty="0">
                          <a:effectLst/>
                        </a:rPr>
                        <a:t>2019</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800"/>
                        </a:spcAft>
                      </a:pPr>
                      <a:r>
                        <a:rPr lang="en-US" sz="600" dirty="0">
                          <a:effectLst/>
                        </a:rPr>
                        <a:t>2020</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800"/>
                        </a:spcAft>
                      </a:pPr>
                      <a:r>
                        <a:rPr lang="en-US" sz="600" dirty="0">
                          <a:effectLst/>
                        </a:rPr>
                        <a:t>Total</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2508209260"/>
                  </a:ext>
                </a:extLst>
              </a:tr>
              <a:tr h="186985">
                <a:tc>
                  <a:txBody>
                    <a:bodyPr/>
                    <a:lstStyle/>
                    <a:p>
                      <a:pPr marL="0" marR="0">
                        <a:lnSpc>
                          <a:spcPct val="107000"/>
                        </a:lnSpc>
                        <a:spcBef>
                          <a:spcPts val="0"/>
                        </a:spcBef>
                        <a:spcAft>
                          <a:spcPts val="0"/>
                        </a:spcAft>
                      </a:pPr>
                      <a:r>
                        <a:rPr lang="en-US" sz="900" dirty="0">
                          <a:effectLst/>
                        </a:rPr>
                        <a:t>Total</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3325 </a:t>
                      </a:r>
                      <a:r>
                        <a:rPr lang="en-US" sz="900" dirty="0">
                          <a:solidFill>
                            <a:srgbClr val="FF0000"/>
                          </a:solidFill>
                          <a:effectLst/>
                        </a:rPr>
                        <a:t>(28.6%)</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3702 </a:t>
                      </a:r>
                      <a:r>
                        <a:rPr lang="en-US" sz="900" dirty="0">
                          <a:solidFill>
                            <a:srgbClr val="FF0000"/>
                          </a:solidFill>
                          <a:effectLst/>
                        </a:rPr>
                        <a:t>(27.7%)</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3568 </a:t>
                      </a:r>
                      <a:r>
                        <a:rPr lang="en-US" sz="900" dirty="0">
                          <a:solidFill>
                            <a:srgbClr val="FF0000"/>
                          </a:solidFill>
                          <a:effectLst/>
                        </a:rPr>
                        <a:t>(26.6%)</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3372 </a:t>
                      </a:r>
                      <a:r>
                        <a:rPr lang="en-US" sz="900" dirty="0">
                          <a:solidFill>
                            <a:srgbClr val="FF0000"/>
                          </a:solidFill>
                          <a:effectLst/>
                        </a:rPr>
                        <a:t>(24.9%)</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3398 </a:t>
                      </a:r>
                      <a:r>
                        <a:rPr lang="en-US" sz="900" dirty="0">
                          <a:solidFill>
                            <a:srgbClr val="FF0000"/>
                          </a:solidFill>
                          <a:effectLst/>
                        </a:rPr>
                        <a:t>(25%)</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3112 </a:t>
                      </a:r>
                      <a:r>
                        <a:rPr lang="en-US" sz="900" dirty="0">
                          <a:solidFill>
                            <a:srgbClr val="FF0000"/>
                          </a:solidFill>
                          <a:effectLst/>
                        </a:rPr>
                        <a:t>(24.5%)</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effectLst/>
                        </a:rPr>
                        <a:t>20477 </a:t>
                      </a:r>
                      <a:r>
                        <a:rPr lang="en-US" sz="900" dirty="0">
                          <a:solidFill>
                            <a:srgbClr val="FF0000"/>
                          </a:solidFill>
                          <a:effectLst/>
                        </a:rPr>
                        <a:t>(26.2%)</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3931199359"/>
                  </a:ext>
                </a:extLst>
              </a:tr>
              <a:tr h="181029">
                <a:tc>
                  <a:txBody>
                    <a:bodyPr/>
                    <a:lstStyle/>
                    <a:p>
                      <a:pPr marL="0" marR="0">
                        <a:lnSpc>
                          <a:spcPct val="107000"/>
                        </a:lnSpc>
                        <a:spcBef>
                          <a:spcPts val="0"/>
                        </a:spcBef>
                        <a:spcAft>
                          <a:spcPts val="0"/>
                        </a:spcAft>
                      </a:pPr>
                      <a:r>
                        <a:rPr lang="en-US" sz="900" dirty="0">
                          <a:effectLst/>
                        </a:rPr>
                        <a:t>B</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3007</a:t>
                      </a:r>
                    </a:p>
                  </a:txBody>
                  <a:tcPr marL="37976" marR="37976" marT="5274" marB="0" anchor="ctr"/>
                </a:tc>
                <a:tc>
                  <a:txBody>
                    <a:bodyPr/>
                    <a:lstStyle/>
                    <a:p>
                      <a:pPr marL="0" marR="0" algn="ctr">
                        <a:lnSpc>
                          <a:spcPct val="107000"/>
                        </a:lnSpc>
                        <a:spcBef>
                          <a:spcPts val="0"/>
                        </a:spcBef>
                        <a:spcAft>
                          <a:spcPts val="0"/>
                        </a:spcAft>
                      </a:pPr>
                      <a:r>
                        <a:rPr lang="en-US" sz="900" dirty="0">
                          <a:effectLst/>
                        </a:rPr>
                        <a:t>3280</a:t>
                      </a:r>
                    </a:p>
                  </a:txBody>
                  <a:tcPr marL="37976" marR="37976" marT="5274" marB="0" anchor="ctr"/>
                </a:tc>
                <a:tc>
                  <a:txBody>
                    <a:bodyPr/>
                    <a:lstStyle/>
                    <a:p>
                      <a:pPr marL="0" marR="0" algn="ctr">
                        <a:lnSpc>
                          <a:spcPct val="107000"/>
                        </a:lnSpc>
                        <a:spcBef>
                          <a:spcPts val="0"/>
                        </a:spcBef>
                        <a:spcAft>
                          <a:spcPts val="0"/>
                        </a:spcAft>
                      </a:pPr>
                      <a:r>
                        <a:rPr lang="en-US" sz="900" dirty="0">
                          <a:effectLst/>
                        </a:rPr>
                        <a:t>3083</a:t>
                      </a:r>
                    </a:p>
                  </a:txBody>
                  <a:tcPr marL="37976" marR="37976" marT="5274" marB="0" anchor="ctr"/>
                </a:tc>
                <a:tc>
                  <a:txBody>
                    <a:bodyPr/>
                    <a:lstStyle/>
                    <a:p>
                      <a:pPr marL="0" marR="0" algn="ctr">
                        <a:lnSpc>
                          <a:spcPct val="107000"/>
                        </a:lnSpc>
                        <a:spcBef>
                          <a:spcPts val="0"/>
                        </a:spcBef>
                        <a:spcAft>
                          <a:spcPts val="0"/>
                        </a:spcAft>
                      </a:pPr>
                      <a:r>
                        <a:rPr lang="en-US" sz="900" dirty="0">
                          <a:effectLst/>
                        </a:rPr>
                        <a:t>2889</a:t>
                      </a:r>
                    </a:p>
                  </a:txBody>
                  <a:tcPr marL="37976" marR="37976" marT="5274" marB="0" anchor="ctr"/>
                </a:tc>
                <a:tc>
                  <a:txBody>
                    <a:bodyPr/>
                    <a:lstStyle/>
                    <a:p>
                      <a:pPr marL="0" marR="0" algn="ctr">
                        <a:lnSpc>
                          <a:spcPct val="107000"/>
                        </a:lnSpc>
                        <a:spcBef>
                          <a:spcPts val="0"/>
                        </a:spcBef>
                        <a:spcAft>
                          <a:spcPts val="0"/>
                        </a:spcAft>
                      </a:pPr>
                      <a:r>
                        <a:rPr lang="en-US" sz="900" dirty="0">
                          <a:effectLst/>
                        </a:rPr>
                        <a:t>3009</a:t>
                      </a:r>
                    </a:p>
                  </a:txBody>
                  <a:tcPr marL="37976" marR="37976" marT="5274" marB="0" anchor="ctr"/>
                </a:tc>
                <a:tc>
                  <a:txBody>
                    <a:bodyPr/>
                    <a:lstStyle/>
                    <a:p>
                      <a:pPr marL="0" marR="0" algn="ctr">
                        <a:lnSpc>
                          <a:spcPct val="107000"/>
                        </a:lnSpc>
                        <a:spcBef>
                          <a:spcPts val="0"/>
                        </a:spcBef>
                        <a:spcAft>
                          <a:spcPts val="0"/>
                        </a:spcAft>
                      </a:pPr>
                      <a:r>
                        <a:rPr lang="en-US" sz="900" dirty="0">
                          <a:effectLst/>
                        </a:rPr>
                        <a:t>2830</a:t>
                      </a:r>
                    </a:p>
                  </a:txBody>
                  <a:tcPr marL="0" marR="0" marT="0" marB="0" anchor="ctr"/>
                </a:tc>
                <a:tc>
                  <a:txBody>
                    <a:bodyPr/>
                    <a:lstStyle/>
                    <a:p>
                      <a:pPr marL="0" marR="0" algn="ctr">
                        <a:lnSpc>
                          <a:spcPct val="107000"/>
                        </a:lnSpc>
                        <a:spcBef>
                          <a:spcPts val="0"/>
                        </a:spcBef>
                        <a:spcAft>
                          <a:spcPts val="0"/>
                        </a:spcAft>
                      </a:pPr>
                      <a:r>
                        <a:rPr lang="en-US" sz="900" dirty="0">
                          <a:effectLst/>
                        </a:rPr>
                        <a:t>18098</a:t>
                      </a:r>
                    </a:p>
                  </a:txBody>
                  <a:tcPr marL="37976" marR="37976" marT="5274" marB="0" anchor="ctr"/>
                </a:tc>
                <a:extLst>
                  <a:ext uri="{0D108BD9-81ED-4DB2-BD59-A6C34878D82A}">
                    <a16:rowId xmlns:a16="http://schemas.microsoft.com/office/drawing/2014/main" val="1177507183"/>
                  </a:ext>
                </a:extLst>
              </a:tr>
              <a:tr h="181029">
                <a:tc>
                  <a:txBody>
                    <a:bodyPr/>
                    <a:lstStyle/>
                    <a:p>
                      <a:pPr marL="0" marR="0">
                        <a:lnSpc>
                          <a:spcPct val="107000"/>
                        </a:lnSpc>
                        <a:spcBef>
                          <a:spcPts val="0"/>
                        </a:spcBef>
                        <a:spcAft>
                          <a:spcPts val="0"/>
                        </a:spcAft>
                      </a:pPr>
                      <a:r>
                        <a:rPr lang="en-US" sz="900" dirty="0">
                          <a:effectLst/>
                        </a:rPr>
                        <a:t>C</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318</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422</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485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483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389</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282</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effectLst/>
                        </a:rPr>
                        <a:t>2379</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3968427489"/>
                  </a:ext>
                </a:extLst>
              </a:tr>
              <a:tr h="181029">
                <a:tc>
                  <a:txBody>
                    <a:bodyPr/>
                    <a:lstStyle/>
                    <a:p>
                      <a:pPr marL="0" marR="0">
                        <a:lnSpc>
                          <a:spcPct val="107000"/>
                        </a:lnSpc>
                        <a:spcBef>
                          <a:spcPts val="0"/>
                        </a:spcBef>
                        <a:spcAft>
                          <a:spcPts val="0"/>
                        </a:spcAft>
                      </a:pPr>
                      <a:r>
                        <a:rPr lang="en-US" sz="900" dirty="0">
                          <a:effectLst/>
                        </a:rPr>
                        <a:t>Total</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1563 </a:t>
                      </a:r>
                      <a:r>
                        <a:rPr lang="en-US" sz="900" dirty="0">
                          <a:solidFill>
                            <a:srgbClr val="FF0000"/>
                          </a:solidFill>
                          <a:effectLst/>
                        </a:rPr>
                        <a:t>(13.4%)</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1854 </a:t>
                      </a:r>
                      <a:r>
                        <a:rPr lang="en-US" sz="900" dirty="0">
                          <a:solidFill>
                            <a:srgbClr val="FF0000"/>
                          </a:solidFill>
                          <a:effectLst/>
                        </a:rPr>
                        <a:t>(13.9%)</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2336 </a:t>
                      </a:r>
                      <a:r>
                        <a:rPr lang="en-US" sz="900" dirty="0">
                          <a:solidFill>
                            <a:srgbClr val="FF0000"/>
                          </a:solidFill>
                          <a:effectLst/>
                        </a:rPr>
                        <a:t>(17.3%)</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2140 </a:t>
                      </a:r>
                      <a:r>
                        <a:rPr lang="en-US" sz="900" dirty="0">
                          <a:solidFill>
                            <a:srgbClr val="FF0000"/>
                          </a:solidFill>
                          <a:effectLst/>
                        </a:rPr>
                        <a:t>(15.8%)</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2059 </a:t>
                      </a:r>
                      <a:r>
                        <a:rPr lang="en-US" sz="900" dirty="0">
                          <a:solidFill>
                            <a:srgbClr val="FF0000"/>
                          </a:solidFill>
                          <a:effectLst/>
                        </a:rPr>
                        <a:t>(15.2%)</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1241 </a:t>
                      </a:r>
                      <a:r>
                        <a:rPr lang="en-US" sz="900" dirty="0">
                          <a:solidFill>
                            <a:srgbClr val="FF0000"/>
                          </a:solidFill>
                          <a:effectLst/>
                        </a:rPr>
                        <a:t>(9.8%)</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effectLst/>
                        </a:rPr>
                        <a:t>11193 </a:t>
                      </a:r>
                      <a:r>
                        <a:rPr lang="en-US" sz="900" dirty="0">
                          <a:solidFill>
                            <a:srgbClr val="FF0000"/>
                          </a:solidFill>
                          <a:effectLst/>
                        </a:rPr>
                        <a:t>(14.1%)</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245891552"/>
                  </a:ext>
                </a:extLst>
              </a:tr>
              <a:tr h="181029">
                <a:tc>
                  <a:txBody>
                    <a:bodyPr/>
                    <a:lstStyle/>
                    <a:p>
                      <a:pPr marL="0" marR="0">
                        <a:lnSpc>
                          <a:spcPct val="107000"/>
                        </a:lnSpc>
                        <a:spcBef>
                          <a:spcPts val="0"/>
                        </a:spcBef>
                        <a:spcAft>
                          <a:spcPts val="0"/>
                        </a:spcAft>
                      </a:pPr>
                      <a:r>
                        <a:rPr lang="en-US" sz="900" dirty="0">
                          <a:effectLst/>
                        </a:rPr>
                        <a:t>B</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1523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1817</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2211</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2063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1933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1159</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effectLst/>
                        </a:rPr>
                        <a:t>10706</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2270278568"/>
                  </a:ext>
                </a:extLst>
              </a:tr>
              <a:tr h="181029">
                <a:tc>
                  <a:txBody>
                    <a:bodyPr/>
                    <a:lstStyle/>
                    <a:p>
                      <a:pPr marL="0" marR="0">
                        <a:lnSpc>
                          <a:spcPct val="107000"/>
                        </a:lnSpc>
                        <a:spcBef>
                          <a:spcPts val="0"/>
                        </a:spcBef>
                        <a:spcAft>
                          <a:spcPts val="0"/>
                        </a:spcAft>
                      </a:pPr>
                      <a:r>
                        <a:rPr lang="en-US" sz="900" dirty="0">
                          <a:effectLst/>
                        </a:rPr>
                        <a:t>C</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40</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37</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125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77</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126</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82</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effectLst/>
                        </a:rPr>
                        <a:t>487</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3145007007"/>
                  </a:ext>
                </a:extLst>
              </a:tr>
              <a:tr h="192993">
                <a:tc>
                  <a:txBody>
                    <a:bodyPr/>
                    <a:lstStyle/>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Arial" panose="020B0604020202020204" pitchFamily="34" charset="0"/>
                        </a:rPr>
                        <a:t>Total</a:t>
                      </a:r>
                    </a:p>
                  </a:txBody>
                  <a:tcPr marL="37976" marR="37976" marT="5274" marB="0" anchor="ctr"/>
                </a:tc>
                <a:tc>
                  <a:txBody>
                    <a:bodyPr/>
                    <a:lstStyle/>
                    <a:p>
                      <a:pPr marL="0" marR="0" algn="ctr">
                        <a:lnSpc>
                          <a:spcPct val="107000"/>
                        </a:lnSpc>
                        <a:spcBef>
                          <a:spcPts val="0"/>
                        </a:spcBef>
                        <a:spcAft>
                          <a:spcPts val="0"/>
                        </a:spcAft>
                      </a:pPr>
                      <a:r>
                        <a:rPr lang="en-US" sz="900" dirty="0">
                          <a:effectLst/>
                        </a:rPr>
                        <a:t>1251 </a:t>
                      </a:r>
                      <a:r>
                        <a:rPr lang="en-US" sz="900" dirty="0">
                          <a:solidFill>
                            <a:srgbClr val="FF0000"/>
                          </a:solidFill>
                          <a:effectLst/>
                        </a:rPr>
                        <a:t>(10.8%)</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1452 </a:t>
                      </a:r>
                      <a:r>
                        <a:rPr lang="en-US" sz="900" dirty="0">
                          <a:solidFill>
                            <a:srgbClr val="FF0000"/>
                          </a:solidFill>
                          <a:effectLst/>
                        </a:rPr>
                        <a:t>(10.7%)</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1562 </a:t>
                      </a:r>
                      <a:r>
                        <a:rPr lang="en-US" sz="900" dirty="0">
                          <a:solidFill>
                            <a:srgbClr val="FF0000"/>
                          </a:solidFill>
                          <a:effectLst/>
                        </a:rPr>
                        <a:t>(11.7%)</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1660 </a:t>
                      </a:r>
                      <a:r>
                        <a:rPr lang="en-US" sz="900" dirty="0">
                          <a:solidFill>
                            <a:srgbClr val="FF0000"/>
                          </a:solidFill>
                          <a:effectLst/>
                        </a:rPr>
                        <a:t>(12.3%)</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1763 </a:t>
                      </a:r>
                      <a:r>
                        <a:rPr lang="en-US" sz="900" dirty="0">
                          <a:solidFill>
                            <a:srgbClr val="FF0000"/>
                          </a:solidFill>
                          <a:effectLst/>
                        </a:rPr>
                        <a:t>(13%)</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1203 </a:t>
                      </a:r>
                      <a:r>
                        <a:rPr lang="en-US" sz="900" dirty="0">
                          <a:solidFill>
                            <a:srgbClr val="FF0000"/>
                          </a:solidFill>
                          <a:effectLst/>
                        </a:rPr>
                        <a:t>(9.5%)</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effectLst/>
                        </a:rPr>
                        <a:t>8891 </a:t>
                      </a:r>
                      <a:r>
                        <a:rPr lang="en-US" sz="900" dirty="0">
                          <a:solidFill>
                            <a:srgbClr val="FF0000"/>
                          </a:solidFill>
                          <a:effectLst/>
                        </a:rPr>
                        <a:t>(13.6%)</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339265209"/>
                  </a:ext>
                </a:extLst>
              </a:tr>
              <a:tr h="181029">
                <a:tc>
                  <a:txBody>
                    <a:bodyPr/>
                    <a:lstStyle/>
                    <a:p>
                      <a:pPr marL="0" marR="0">
                        <a:lnSpc>
                          <a:spcPct val="107000"/>
                        </a:lnSpc>
                        <a:spcBef>
                          <a:spcPts val="0"/>
                        </a:spcBef>
                        <a:spcAft>
                          <a:spcPts val="0"/>
                        </a:spcAft>
                      </a:pPr>
                      <a:r>
                        <a:rPr lang="en-US" sz="900" dirty="0">
                          <a:effectLst/>
                        </a:rPr>
                        <a:t>B</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1201</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1388</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1494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1571</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1631</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1127</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effectLst/>
                        </a:rPr>
                        <a:t>8412</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2032489083"/>
                  </a:ext>
                </a:extLst>
              </a:tr>
              <a:tr h="181029">
                <a:tc>
                  <a:txBody>
                    <a:bodyPr/>
                    <a:lstStyle/>
                    <a:p>
                      <a:pPr marL="0" marR="0">
                        <a:lnSpc>
                          <a:spcPct val="107000"/>
                        </a:lnSpc>
                        <a:spcBef>
                          <a:spcPts val="0"/>
                        </a:spcBef>
                        <a:spcAft>
                          <a:spcPts val="0"/>
                        </a:spcAft>
                      </a:pPr>
                      <a:r>
                        <a:rPr lang="en-US" sz="900" dirty="0">
                          <a:effectLst/>
                        </a:rPr>
                        <a:t>C</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50</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64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68</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89</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132</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76</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effectLst/>
                        </a:rPr>
                        <a:t>479</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369576692"/>
                  </a:ext>
                </a:extLst>
              </a:tr>
              <a:tr h="181029">
                <a:tc>
                  <a:txBody>
                    <a:bodyPr/>
                    <a:lstStyle/>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Arial" panose="020B0604020202020204" pitchFamily="34" charset="0"/>
                        </a:rPr>
                        <a:t>Total</a:t>
                      </a:r>
                    </a:p>
                  </a:txBody>
                  <a:tcPr marL="37976" marR="37976" marT="5274" marB="0" anchor="ctr"/>
                </a:tc>
                <a:tc>
                  <a:txBody>
                    <a:bodyPr/>
                    <a:lstStyle/>
                    <a:p>
                      <a:pPr marL="0" marR="0" algn="ctr">
                        <a:lnSpc>
                          <a:spcPct val="107000"/>
                        </a:lnSpc>
                        <a:spcBef>
                          <a:spcPts val="0"/>
                        </a:spcBef>
                        <a:spcAft>
                          <a:spcPts val="0"/>
                        </a:spcAft>
                      </a:pPr>
                      <a:r>
                        <a:rPr lang="en-US" sz="900" dirty="0">
                          <a:effectLst/>
                        </a:rPr>
                        <a:t>719 </a:t>
                      </a:r>
                      <a:r>
                        <a:rPr lang="en-US" sz="900" dirty="0">
                          <a:solidFill>
                            <a:srgbClr val="FF0000"/>
                          </a:solidFill>
                          <a:effectLst/>
                        </a:rPr>
                        <a:t>(6.2%)</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820 </a:t>
                      </a:r>
                      <a:r>
                        <a:rPr lang="en-US" sz="900" dirty="0">
                          <a:solidFill>
                            <a:srgbClr val="FF0000"/>
                          </a:solidFill>
                          <a:effectLst/>
                        </a:rPr>
                        <a:t>(6.1%)</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973 </a:t>
                      </a:r>
                      <a:r>
                        <a:rPr lang="en-US" sz="900" dirty="0">
                          <a:solidFill>
                            <a:srgbClr val="FF0000"/>
                          </a:solidFill>
                          <a:effectLst/>
                        </a:rPr>
                        <a:t>(7.3%)</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953 </a:t>
                      </a:r>
                      <a:r>
                        <a:rPr lang="en-US" sz="900" dirty="0">
                          <a:solidFill>
                            <a:srgbClr val="FF0000"/>
                          </a:solidFill>
                          <a:effectLst/>
                        </a:rPr>
                        <a:t>(7%)</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1180 </a:t>
                      </a:r>
                      <a:r>
                        <a:rPr lang="en-US" sz="900" dirty="0">
                          <a:solidFill>
                            <a:srgbClr val="FF0000"/>
                          </a:solidFill>
                          <a:effectLst/>
                        </a:rPr>
                        <a:t>(8.7%)</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1157 </a:t>
                      </a:r>
                      <a:r>
                        <a:rPr lang="en-US" sz="900" dirty="0">
                          <a:solidFill>
                            <a:srgbClr val="FF0000"/>
                          </a:solidFill>
                          <a:effectLst/>
                        </a:rPr>
                        <a:t>(9.1%)</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effectLst/>
                        </a:rPr>
                        <a:t>5802 </a:t>
                      </a:r>
                      <a:r>
                        <a:rPr lang="en-US" sz="900" dirty="0">
                          <a:solidFill>
                            <a:srgbClr val="FF0000"/>
                          </a:solidFill>
                          <a:effectLst/>
                        </a:rPr>
                        <a:t>(8.9%)</a:t>
                      </a:r>
                      <a:endParaRPr lang="en-US" sz="9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2528470068"/>
                  </a:ext>
                </a:extLst>
              </a:tr>
              <a:tr h="181029">
                <a:tc>
                  <a:txBody>
                    <a:bodyPr/>
                    <a:lstStyle/>
                    <a:p>
                      <a:pPr marL="0" marR="0">
                        <a:lnSpc>
                          <a:spcPct val="107000"/>
                        </a:lnSpc>
                        <a:spcBef>
                          <a:spcPts val="0"/>
                        </a:spcBef>
                        <a:spcAft>
                          <a:spcPts val="0"/>
                        </a:spcAft>
                      </a:pPr>
                      <a:r>
                        <a:rPr lang="en-US" sz="900" dirty="0">
                          <a:effectLst/>
                        </a:rPr>
                        <a:t>B</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a:effectLst/>
                        </a:rPr>
                        <a:t>709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a:effectLst/>
                        </a:rPr>
                        <a:t>814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955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a:effectLst/>
                        </a:rPr>
                        <a:t>940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1142</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1129</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effectLst/>
                        </a:rPr>
                        <a:t>5689</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1966932809"/>
                  </a:ext>
                </a:extLst>
              </a:tr>
              <a:tr h="181029">
                <a:tc>
                  <a:txBody>
                    <a:bodyPr/>
                    <a:lstStyle/>
                    <a:p>
                      <a:pPr marL="0" marR="0">
                        <a:lnSpc>
                          <a:spcPct val="107000"/>
                        </a:lnSpc>
                        <a:spcBef>
                          <a:spcPts val="0"/>
                        </a:spcBef>
                        <a:spcAft>
                          <a:spcPts val="0"/>
                        </a:spcAft>
                      </a:pPr>
                      <a:r>
                        <a:rPr lang="en-US" sz="900" dirty="0">
                          <a:effectLst/>
                        </a:rPr>
                        <a:t>C</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a:effectLst/>
                        </a:rPr>
                        <a:t>10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a:effectLst/>
                        </a:rPr>
                        <a:t>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dirty="0">
                          <a:effectLst/>
                        </a:rPr>
                        <a:t>18</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a:effectLst/>
                        </a:rPr>
                        <a:t>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a:effectLst/>
                        </a:rPr>
                        <a:t>38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tc>
                  <a:txBody>
                    <a:bodyPr/>
                    <a:lstStyle/>
                    <a:p>
                      <a:pPr marL="0" marR="0" algn="ctr">
                        <a:lnSpc>
                          <a:spcPct val="107000"/>
                        </a:lnSpc>
                        <a:spcBef>
                          <a:spcPts val="0"/>
                        </a:spcBef>
                        <a:spcAft>
                          <a:spcPts val="0"/>
                        </a:spcAft>
                      </a:pPr>
                      <a:r>
                        <a:rPr lang="en-US" sz="900">
                          <a:effectLst/>
                        </a:rPr>
                        <a:t>28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effectLst/>
                        </a:rPr>
                        <a:t>113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7976" marR="37976" marT="5274" marB="0" anchor="ctr"/>
                </a:tc>
                <a:extLst>
                  <a:ext uri="{0D108BD9-81ED-4DB2-BD59-A6C34878D82A}">
                    <a16:rowId xmlns:a16="http://schemas.microsoft.com/office/drawing/2014/main" val="2302846874"/>
                  </a:ext>
                </a:extLst>
              </a:tr>
            </a:tbl>
          </a:graphicData>
        </a:graphic>
      </p:graphicFrame>
      <p:sp>
        <p:nvSpPr>
          <p:cNvPr id="26" name="Rectangle 25">
            <a:extLst>
              <a:ext uri="{FF2B5EF4-FFF2-40B4-BE49-F238E27FC236}">
                <a16:creationId xmlns:a16="http://schemas.microsoft.com/office/drawing/2014/main" id="{DA23F875-6E4F-464D-BB72-055D1FEAF62F}"/>
              </a:ext>
            </a:extLst>
          </p:cNvPr>
          <p:cNvSpPr/>
          <p:nvPr/>
        </p:nvSpPr>
        <p:spPr>
          <a:xfrm>
            <a:off x="3468362" y="1765029"/>
            <a:ext cx="5529587" cy="20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E2DB4B7-10A7-405D-8B6C-5EBE70A951C8}"/>
              </a:ext>
            </a:extLst>
          </p:cNvPr>
          <p:cNvGrpSpPr/>
          <p:nvPr/>
        </p:nvGrpSpPr>
        <p:grpSpPr>
          <a:xfrm>
            <a:off x="3924300" y="1726943"/>
            <a:ext cx="5029199" cy="215899"/>
            <a:chOff x="4229099" y="1701543"/>
            <a:chExt cx="4724400" cy="215899"/>
          </a:xfrm>
        </p:grpSpPr>
        <p:sp>
          <p:nvSpPr>
            <p:cNvPr id="28" name="Rounded Rectangle 20">
              <a:extLst>
                <a:ext uri="{FF2B5EF4-FFF2-40B4-BE49-F238E27FC236}">
                  <a16:creationId xmlns:a16="http://schemas.microsoft.com/office/drawing/2014/main" id="{34CB1593-45F0-433B-B25B-F2FCF0555735}"/>
                </a:ext>
              </a:extLst>
            </p:cNvPr>
            <p:cNvSpPr/>
            <p:nvPr/>
          </p:nvSpPr>
          <p:spPr>
            <a:xfrm>
              <a:off x="7624117" y="1701543"/>
              <a:ext cx="592783"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ea typeface="+mn-ea"/>
                  <a:cs typeface="+mn-cs"/>
                </a:rPr>
                <a:t>2020 </a:t>
              </a:r>
            </a:p>
          </p:txBody>
        </p:sp>
        <p:sp>
          <p:nvSpPr>
            <p:cNvPr id="29" name="Rounded Rectangle 20">
              <a:extLst>
                <a:ext uri="{FF2B5EF4-FFF2-40B4-BE49-F238E27FC236}">
                  <a16:creationId xmlns:a16="http://schemas.microsoft.com/office/drawing/2014/main" id="{4118B2B4-3EA9-43A3-A4A2-A1E185BE502E}"/>
                </a:ext>
              </a:extLst>
            </p:cNvPr>
            <p:cNvSpPr/>
            <p:nvPr/>
          </p:nvSpPr>
          <p:spPr>
            <a:xfrm>
              <a:off x="4903593" y="1701543"/>
              <a:ext cx="651416"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ea typeface="+mn-ea"/>
                  <a:cs typeface="+mn-cs"/>
                </a:rPr>
                <a:t>2016</a:t>
              </a:r>
            </a:p>
          </p:txBody>
        </p:sp>
        <p:sp>
          <p:nvSpPr>
            <p:cNvPr id="30" name="Rounded Rectangle 20">
              <a:extLst>
                <a:ext uri="{FF2B5EF4-FFF2-40B4-BE49-F238E27FC236}">
                  <a16:creationId xmlns:a16="http://schemas.microsoft.com/office/drawing/2014/main" id="{19437C34-3DB1-4015-A2B0-FB8128AEE7FC}"/>
                </a:ext>
              </a:extLst>
            </p:cNvPr>
            <p:cNvSpPr/>
            <p:nvPr/>
          </p:nvSpPr>
          <p:spPr>
            <a:xfrm>
              <a:off x="8247233" y="1701543"/>
              <a:ext cx="706266"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ea typeface="+mn-ea"/>
                  <a:cs typeface="+mn-cs"/>
                </a:rPr>
                <a:t>Total </a:t>
              </a:r>
            </a:p>
          </p:txBody>
        </p:sp>
        <p:sp>
          <p:nvSpPr>
            <p:cNvPr id="31" name="Rounded Rectangle 20">
              <a:extLst>
                <a:ext uri="{FF2B5EF4-FFF2-40B4-BE49-F238E27FC236}">
                  <a16:creationId xmlns:a16="http://schemas.microsoft.com/office/drawing/2014/main" id="{F37459F8-E4F3-498E-A24E-5B844C77FFF7}"/>
                </a:ext>
              </a:extLst>
            </p:cNvPr>
            <p:cNvSpPr/>
            <p:nvPr/>
          </p:nvSpPr>
          <p:spPr>
            <a:xfrm>
              <a:off x="4229099" y="1701543"/>
              <a:ext cx="651416"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ea typeface="+mn-ea"/>
                  <a:cs typeface="+mn-cs"/>
                </a:rPr>
                <a:t>2015</a:t>
              </a:r>
            </a:p>
          </p:txBody>
        </p:sp>
        <p:sp>
          <p:nvSpPr>
            <p:cNvPr id="32" name="Rounded Rectangle 20">
              <a:extLst>
                <a:ext uri="{FF2B5EF4-FFF2-40B4-BE49-F238E27FC236}">
                  <a16:creationId xmlns:a16="http://schemas.microsoft.com/office/drawing/2014/main" id="{1C5AE5D3-597C-4C28-AFDB-D649631AA371}"/>
                </a:ext>
              </a:extLst>
            </p:cNvPr>
            <p:cNvSpPr/>
            <p:nvPr/>
          </p:nvSpPr>
          <p:spPr>
            <a:xfrm>
              <a:off x="6949607" y="1701543"/>
              <a:ext cx="651416"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ea typeface="+mn-ea"/>
                  <a:cs typeface="+mn-cs"/>
                </a:rPr>
                <a:t>2019</a:t>
              </a:r>
            </a:p>
          </p:txBody>
        </p:sp>
        <p:sp>
          <p:nvSpPr>
            <p:cNvPr id="33" name="Rounded Rectangle 20">
              <a:extLst>
                <a:ext uri="{FF2B5EF4-FFF2-40B4-BE49-F238E27FC236}">
                  <a16:creationId xmlns:a16="http://schemas.microsoft.com/office/drawing/2014/main" id="{D98C168C-E939-401A-8087-115BE13F6B1E}"/>
                </a:ext>
              </a:extLst>
            </p:cNvPr>
            <p:cNvSpPr/>
            <p:nvPr/>
          </p:nvSpPr>
          <p:spPr>
            <a:xfrm>
              <a:off x="6252666" y="1701543"/>
              <a:ext cx="651416"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ea typeface="+mn-ea"/>
                  <a:cs typeface="+mn-cs"/>
                </a:rPr>
                <a:t>2018</a:t>
              </a:r>
            </a:p>
          </p:txBody>
        </p:sp>
        <p:sp>
          <p:nvSpPr>
            <p:cNvPr id="34" name="Rounded Rectangle 20">
              <a:extLst>
                <a:ext uri="{FF2B5EF4-FFF2-40B4-BE49-F238E27FC236}">
                  <a16:creationId xmlns:a16="http://schemas.microsoft.com/office/drawing/2014/main" id="{ECCFB6D9-2AFC-440E-80D5-1619B95C0C20}"/>
                </a:ext>
              </a:extLst>
            </p:cNvPr>
            <p:cNvSpPr/>
            <p:nvPr/>
          </p:nvSpPr>
          <p:spPr>
            <a:xfrm>
              <a:off x="5570282" y="1701543"/>
              <a:ext cx="651416" cy="215899"/>
            </a:xfrm>
            <a:prstGeom prst="roundRect">
              <a:avLst/>
            </a:prstGeom>
            <a:solidFill>
              <a:schemeClr val="bg2">
                <a:lumMod val="75000"/>
              </a:schemeClr>
            </a:solidFill>
            <a:ln w="9525" cap="flat" cmpd="sng" algn="ctr">
              <a:solidFill>
                <a:srgbClr val="DDDDD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ea typeface="+mn-ea"/>
                  <a:cs typeface="+mn-cs"/>
                </a:rPr>
                <a:t>2017</a:t>
              </a:r>
            </a:p>
          </p:txBody>
        </p:sp>
      </p:grpSp>
      <p:sp>
        <p:nvSpPr>
          <p:cNvPr id="36" name="TextBox 35">
            <a:extLst>
              <a:ext uri="{FF2B5EF4-FFF2-40B4-BE49-F238E27FC236}">
                <a16:creationId xmlns:a16="http://schemas.microsoft.com/office/drawing/2014/main" id="{C799D0FD-2AED-4E1E-9365-5BB2F43181DF}"/>
              </a:ext>
            </a:extLst>
          </p:cNvPr>
          <p:cNvSpPr txBox="1"/>
          <p:nvPr/>
        </p:nvSpPr>
        <p:spPr>
          <a:xfrm>
            <a:off x="7450498" y="4526042"/>
            <a:ext cx="1695394" cy="395604"/>
          </a:xfrm>
          <a:prstGeom prst="rect">
            <a:avLst/>
          </a:prstGeom>
          <a:noFill/>
          <a:effectLst/>
        </p:spPr>
        <p:txBody>
          <a:bodyPr wrap="square" lIns="86978" tIns="43489" rIns="86978" bIns="43489">
            <a:spAutoFit/>
          </a:bodyPr>
          <a:lstStyle/>
          <a:p>
            <a:pPr algn="just" defTabSz="3506942">
              <a:lnSpc>
                <a:spcPts val="400"/>
              </a:lnSpc>
              <a:buClr>
                <a:srgbClr val="005BBB"/>
              </a:buClr>
              <a:defRPr/>
            </a:pPr>
            <a:r>
              <a:rPr lang="en-US" sz="500" b="1" dirty="0">
                <a:latin typeface="Arial"/>
              </a:rPr>
              <a:t>Disclaimer:</a:t>
            </a:r>
            <a:r>
              <a:rPr lang="en-US" sz="500" b="1" dirty="0">
                <a:solidFill>
                  <a:schemeClr val="tx1">
                    <a:lumMod val="50000"/>
                    <a:lumOff val="50000"/>
                  </a:schemeClr>
                </a:solidFill>
                <a:latin typeface="Arial"/>
              </a:rPr>
              <a:t> </a:t>
            </a:r>
            <a:r>
              <a:rPr kumimoji="0" lang="en-US" sz="400" b="1" i="0" u="none" strike="noStrike" kern="0" cap="none" spc="0" normalizeH="0" baseline="0" noProof="0" dirty="0">
                <a:ln>
                  <a:noFill/>
                </a:ln>
                <a:solidFill>
                  <a:schemeClr val="tx1">
                    <a:lumMod val="50000"/>
                    <a:lumOff val="50000"/>
                  </a:schemeClr>
                </a:solidFill>
                <a:effectLst/>
                <a:uLnTx/>
                <a:uFillTx/>
                <a:latin typeface="Arial" charset="0"/>
                <a:ea typeface="Arial" charset="0"/>
                <a:cs typeface="Arial" charset="0"/>
              </a:rPr>
              <a:t>The contributing authors are members of National Research Institute of Astronomy and Geophysics (NRIAG). The opinions expressed here are their own and are not necessarily representative of the views of NRIAG, or any other party. Individual posts are not edited or moderated in advance by anyone but the individual authors.</a:t>
            </a:r>
          </a:p>
        </p:txBody>
      </p:sp>
      <p:pic>
        <p:nvPicPr>
          <p:cNvPr id="10" name="Audio 9">
            <a:hlinkClick r:id="" action="ppaction://media"/>
            <a:extLst>
              <a:ext uri="{FF2B5EF4-FFF2-40B4-BE49-F238E27FC236}">
                <a16:creationId xmlns:a16="http://schemas.microsoft.com/office/drawing/2014/main" id="{44F27E23-E8BE-449D-8DC9-95C57ACFB1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110322830"/>
      </p:ext>
    </p:extLst>
  </p:cSld>
  <p:clrMapOvr>
    <a:masterClrMapping/>
  </p:clrMapOvr>
  <mc:AlternateContent xmlns:mc="http://schemas.openxmlformats.org/markup-compatibility/2006" xmlns:p14="http://schemas.microsoft.com/office/powerpoint/2010/main">
    <mc:Choice Requires="p14">
      <p:transition spd="slow" p14:dur="2000" advTm="6370"/>
    </mc:Choice>
    <mc:Fallback xmlns="">
      <p:transition spd="slow" advTm="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P2.4-421</a:t>
            </a: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RESULTS</a:t>
            </a:r>
          </a:p>
        </p:txBody>
      </p:sp>
      <p:sp>
        <p:nvSpPr>
          <p:cNvPr id="8" name="Rectangle 17">
            <a:extLst>
              <a:ext uri="{FF2B5EF4-FFF2-40B4-BE49-F238E27FC236}">
                <a16:creationId xmlns:a16="http://schemas.microsoft.com/office/drawing/2014/main" id="{31527880-1F43-4EF8-8196-B387B28B650B}"/>
              </a:ext>
            </a:extLst>
          </p:cNvPr>
          <p:cNvSpPr>
            <a:spLocks noChangeArrowheads="1"/>
          </p:cNvSpPr>
          <p:nvPr/>
        </p:nvSpPr>
        <p:spPr bwMode="auto">
          <a:xfrm>
            <a:off x="1916211" y="49579"/>
            <a:ext cx="5244353" cy="788292"/>
          </a:xfrm>
          <a:prstGeom prst="rect">
            <a:avLst/>
          </a:prstGeom>
          <a:noFill/>
          <a:ln w="9525">
            <a:noFill/>
            <a:miter lim="800000"/>
            <a:headEnd/>
            <a:tailEnd/>
          </a:ln>
        </p:spPr>
        <p:txBody>
          <a:bodyPr wrap="square" lIns="18666" tIns="9334" rIns="18666" bIns="9334">
            <a:spAutoFit/>
          </a:bodyPr>
          <a:lstStyle/>
          <a:p>
            <a:r>
              <a:rPr lang="en-US" sz="1600" b="1" dirty="0">
                <a:solidFill>
                  <a:schemeClr val="bg1"/>
                </a:solidFill>
                <a:latin typeface="Calibri" pitchFamily="34" charset="0"/>
              </a:rPr>
              <a:t>Characterization of radioxenon global background between 2015 and 2020</a:t>
            </a:r>
            <a:endParaRPr lang="en-US" altLang="en-US" sz="1600" dirty="0">
              <a:solidFill>
                <a:srgbClr val="FFFFFF"/>
              </a:solidFill>
              <a:latin typeface="Calibri" pitchFamily="34" charset="0"/>
              <a:ea typeface="Arial" charset="0"/>
            </a:endParaRPr>
          </a:p>
          <a:p>
            <a:pPr>
              <a:defRPr/>
            </a:pPr>
            <a:r>
              <a:rPr lang="en-US" altLang="en-US" sz="900" dirty="0">
                <a:solidFill>
                  <a:srgbClr val="FFFFFF"/>
                </a:solidFill>
                <a:latin typeface="Calibri" pitchFamily="34" charset="0"/>
                <a:ea typeface="Arial" charset="0"/>
              </a:rPr>
              <a:t>Sayed A. </a:t>
            </a:r>
            <a:r>
              <a:rPr lang="en-US" altLang="en-US" sz="900" dirty="0" err="1">
                <a:solidFill>
                  <a:srgbClr val="FFFFFF"/>
                </a:solidFill>
                <a:latin typeface="Calibri" pitchFamily="34" charset="0"/>
                <a:ea typeface="Arial" charset="0"/>
              </a:rPr>
              <a:t>Mekhaimr</a:t>
            </a:r>
            <a:r>
              <a:rPr lang="en-US" altLang="en-US" sz="900" dirty="0">
                <a:solidFill>
                  <a:srgbClr val="FFFFFF"/>
                </a:solidFill>
                <a:latin typeface="Calibri" pitchFamily="34" charset="0"/>
                <a:ea typeface="Arial" charset="0"/>
              </a:rPr>
              <a:t> and M. Elbahrawy</a:t>
            </a:r>
          </a:p>
          <a:p>
            <a:pPr>
              <a:defRPr/>
            </a:pPr>
            <a:r>
              <a:rPr lang="en-US" altLang="en-US" sz="900" b="1" dirty="0">
                <a:solidFill>
                  <a:srgbClr val="FFFFFF"/>
                </a:solidFill>
                <a:latin typeface="Calibri" pitchFamily="34" charset="0"/>
                <a:ea typeface="Arial" charset="0"/>
              </a:rPr>
              <a:t>National Data Center, National Research Institute For Astronomy And Geophysics, Cairo, Egypt.</a:t>
            </a:r>
          </a:p>
        </p:txBody>
      </p:sp>
      <p:sp>
        <p:nvSpPr>
          <p:cNvPr id="9" name="Rounded Rectangle 27">
            <a:extLst>
              <a:ext uri="{FF2B5EF4-FFF2-40B4-BE49-F238E27FC236}">
                <a16:creationId xmlns:a16="http://schemas.microsoft.com/office/drawing/2014/main" id="{6A5C92BC-192B-4465-8448-FD21D9B2C4DD}"/>
              </a:ext>
            </a:extLst>
          </p:cNvPr>
          <p:cNvSpPr/>
          <p:nvPr/>
        </p:nvSpPr>
        <p:spPr>
          <a:xfrm>
            <a:off x="4914900" y="1012614"/>
            <a:ext cx="4031726" cy="1314450"/>
          </a:xfrm>
          <a:prstGeom prst="roundRect">
            <a:avLst/>
          </a:prstGeom>
          <a:solidFill>
            <a:srgbClr val="FFFFFF"/>
          </a:solidFill>
          <a:ln w="22225" cap="flat" cmpd="sng" algn="ctr">
            <a:solidFill>
              <a:srgbClr val="000000"/>
            </a:solidFill>
            <a:prstDash val="solid"/>
          </a:ln>
          <a:effectLst>
            <a:outerShdw blurRad="40000" dist="23000" dir="5400000" rotWithShape="0">
              <a:srgbClr val="000000">
                <a:alpha val="35000"/>
              </a:srgbClr>
            </a:outerShdw>
          </a:effectLst>
        </p:spPr>
        <p:txBody>
          <a:bodyPr anchor="ctr"/>
          <a:lstStyle/>
          <a:p>
            <a:pPr lvl="0" algn="just" defTabSz="914400" eaLnBrk="0" fontAlgn="base" hangingPunct="0">
              <a:lnSpc>
                <a:spcPts val="1600"/>
              </a:lnSpc>
              <a:spcBef>
                <a:spcPct val="0"/>
              </a:spcBef>
              <a:spcAft>
                <a:spcPct val="0"/>
              </a:spcAft>
              <a:defRPr/>
            </a:pPr>
            <a:r>
              <a:rPr kumimoji="0" lang="en-US" sz="1200" b="1" i="0" u="none" strike="noStrike" kern="0" cap="none" spc="0" normalizeH="0" baseline="0" noProof="0" dirty="0">
                <a:ln>
                  <a:noFill/>
                </a:ln>
                <a:solidFill>
                  <a:srgbClr val="000000"/>
                </a:solidFill>
                <a:effectLst/>
                <a:uLnTx/>
                <a:uFillTx/>
                <a:ea typeface="+mn-ea"/>
                <a:cs typeface="+mn-cs"/>
              </a:rPr>
              <a:t>Xe-133 concentration during 2015 - 2020</a:t>
            </a:r>
          </a:p>
          <a:p>
            <a:pPr marL="457200" marR="0" lvl="0" indent="-457200" algn="just" defTabSz="914400" eaLnBrk="0" fontAlgn="base" latinLnBrk="0" hangingPunct="0">
              <a:lnSpc>
                <a:spcPts val="1600"/>
              </a:lnSpc>
              <a:spcBef>
                <a:spcPct val="0"/>
              </a:spcBef>
              <a:spcAft>
                <a:spcPct val="0"/>
              </a:spcAft>
              <a:buClrTx/>
              <a:buSzTx/>
              <a:buFont typeface="Wingdings" panose="05000000000000000000" pitchFamily="2" charset="2"/>
              <a:buChar char="Ø"/>
              <a:tabLst/>
              <a:defRPr/>
            </a:pPr>
            <a:r>
              <a:rPr kumimoji="0" lang="en-US" sz="1100" i="0" u="none" strike="noStrike" kern="0" cap="none" spc="0" normalizeH="0" baseline="0" noProof="0" dirty="0">
                <a:ln>
                  <a:noFill/>
                </a:ln>
                <a:solidFill>
                  <a:srgbClr val="000000"/>
                </a:solidFill>
                <a:effectLst/>
                <a:uLnTx/>
                <a:uFillTx/>
                <a:ea typeface="+mn-ea"/>
                <a:cs typeface="+mn-cs"/>
              </a:rPr>
              <a:t> </a:t>
            </a:r>
            <a:r>
              <a:rPr kumimoji="0" lang="en-US" sz="1100" b="0" i="0" u="none" strike="noStrike" kern="0" cap="none" spc="0" normalizeH="0" baseline="0" noProof="0" dirty="0">
                <a:ln>
                  <a:noFill/>
                </a:ln>
                <a:solidFill>
                  <a:srgbClr val="000000"/>
                </a:solidFill>
                <a:effectLst/>
                <a:uLnTx/>
                <a:uFillTx/>
                <a:latin typeface="Times New Roman"/>
                <a:ea typeface="+mn-ea"/>
                <a:cs typeface="+mn-cs"/>
              </a:rPr>
              <a:t>Most of the stations have lognormal distribution. </a:t>
            </a:r>
          </a:p>
          <a:p>
            <a:pPr marL="457200" marR="0" lvl="0" indent="-457200" algn="just" defTabSz="914400" eaLnBrk="0" fontAlgn="base" latinLnBrk="0" hangingPunct="0">
              <a:lnSpc>
                <a:spcPts val="1600"/>
              </a:lnSpc>
              <a:spcBef>
                <a:spcPct val="0"/>
              </a:spcBef>
              <a:spcAft>
                <a:spcPct val="0"/>
              </a:spcAft>
              <a:buClrTx/>
              <a:buSzTx/>
              <a:buFont typeface="Wingdings" panose="05000000000000000000" pitchFamily="2" charset="2"/>
              <a:buChar char="Ø"/>
              <a:tabLst/>
              <a:defRPr/>
            </a:pPr>
            <a:r>
              <a:rPr kumimoji="0" lang="en-US" altLang="en-US" sz="1100" b="0" i="0" u="none" strike="noStrike" kern="0" cap="none" spc="0" normalizeH="0" baseline="0" noProof="0" dirty="0">
                <a:ln>
                  <a:noFill/>
                </a:ln>
                <a:solidFill>
                  <a:srgbClr val="000000"/>
                </a:solidFill>
                <a:effectLst/>
                <a:uLnTx/>
                <a:uFillTx/>
                <a:latin typeface="Times New Roman"/>
                <a:ea typeface="+mn-ea"/>
                <a:cs typeface="+mn-cs"/>
              </a:rPr>
              <a:t>The geographical distribution of the median values of Xe-133 concentration is consistence with the distribution of nuclear facilities (nuclear power plants, and medical isotopes facilities).</a:t>
            </a:r>
          </a:p>
        </p:txBody>
      </p:sp>
      <p:pic>
        <p:nvPicPr>
          <p:cNvPr id="35" name="Picture 34">
            <a:extLst>
              <a:ext uri="{FF2B5EF4-FFF2-40B4-BE49-F238E27FC236}">
                <a16:creationId xmlns:a16="http://schemas.microsoft.com/office/drawing/2014/main" id="{AED07055-25DA-4333-BFBB-5B30FB0F138B}"/>
              </a:ext>
            </a:extLst>
          </p:cNvPr>
          <p:cNvPicPr>
            <a:picLocks noChangeAspect="1"/>
          </p:cNvPicPr>
          <p:nvPr/>
        </p:nvPicPr>
        <p:blipFill>
          <a:blip r:embed="rId4"/>
          <a:stretch>
            <a:fillRect/>
          </a:stretch>
        </p:blipFill>
        <p:spPr>
          <a:xfrm>
            <a:off x="7336694" y="2401967"/>
            <a:ext cx="1697693" cy="2056821"/>
          </a:xfrm>
          <a:prstGeom prst="rect">
            <a:avLst/>
          </a:prstGeom>
        </p:spPr>
      </p:pic>
      <p:pic>
        <p:nvPicPr>
          <p:cNvPr id="36" name="Picture 35">
            <a:extLst>
              <a:ext uri="{FF2B5EF4-FFF2-40B4-BE49-F238E27FC236}">
                <a16:creationId xmlns:a16="http://schemas.microsoft.com/office/drawing/2014/main" id="{6F3282AB-C02F-4ECF-B957-BA06A13E835B}"/>
              </a:ext>
            </a:extLst>
          </p:cNvPr>
          <p:cNvPicPr>
            <a:picLocks noChangeAspect="1"/>
          </p:cNvPicPr>
          <p:nvPr/>
        </p:nvPicPr>
        <p:blipFill rotWithShape="1">
          <a:blip r:embed="rId5"/>
          <a:srcRect t="15306" b="964"/>
          <a:stretch/>
        </p:blipFill>
        <p:spPr>
          <a:xfrm>
            <a:off x="3554169" y="3839229"/>
            <a:ext cx="3782525" cy="1049776"/>
          </a:xfrm>
          <a:prstGeom prst="rect">
            <a:avLst/>
          </a:prstGeom>
        </p:spPr>
      </p:pic>
      <p:pic>
        <p:nvPicPr>
          <p:cNvPr id="38" name="Picture 37">
            <a:extLst>
              <a:ext uri="{FF2B5EF4-FFF2-40B4-BE49-F238E27FC236}">
                <a16:creationId xmlns:a16="http://schemas.microsoft.com/office/drawing/2014/main" id="{F7E421D8-EC52-41E3-AE93-93B772AC8F39}"/>
              </a:ext>
            </a:extLst>
          </p:cNvPr>
          <p:cNvPicPr>
            <a:picLocks noChangeAspect="1"/>
          </p:cNvPicPr>
          <p:nvPr/>
        </p:nvPicPr>
        <p:blipFill rotWithShape="1">
          <a:blip r:embed="rId6"/>
          <a:srcRect l="15800" t="9675" r="5541" b="4377"/>
          <a:stretch/>
        </p:blipFill>
        <p:spPr>
          <a:xfrm rot="5400000">
            <a:off x="1225588" y="161336"/>
            <a:ext cx="2834700" cy="4381522"/>
          </a:xfrm>
          <a:prstGeom prst="rect">
            <a:avLst/>
          </a:prstGeom>
        </p:spPr>
      </p:pic>
      <p:sp>
        <p:nvSpPr>
          <p:cNvPr id="40" name="TextBox 39">
            <a:extLst>
              <a:ext uri="{FF2B5EF4-FFF2-40B4-BE49-F238E27FC236}">
                <a16:creationId xmlns:a16="http://schemas.microsoft.com/office/drawing/2014/main" id="{7D44B266-2303-4612-8AC4-2622E7F68061}"/>
              </a:ext>
            </a:extLst>
          </p:cNvPr>
          <p:cNvSpPr txBox="1"/>
          <p:nvPr/>
        </p:nvSpPr>
        <p:spPr>
          <a:xfrm>
            <a:off x="7450498" y="4526042"/>
            <a:ext cx="1695394" cy="395604"/>
          </a:xfrm>
          <a:prstGeom prst="rect">
            <a:avLst/>
          </a:prstGeom>
          <a:noFill/>
          <a:effectLst/>
        </p:spPr>
        <p:txBody>
          <a:bodyPr wrap="square" lIns="86978" tIns="43489" rIns="86978" bIns="43489">
            <a:spAutoFit/>
          </a:bodyPr>
          <a:lstStyle/>
          <a:p>
            <a:pPr algn="just" defTabSz="3506942">
              <a:lnSpc>
                <a:spcPts val="400"/>
              </a:lnSpc>
              <a:buClr>
                <a:srgbClr val="005BBB"/>
              </a:buClr>
              <a:defRPr/>
            </a:pPr>
            <a:r>
              <a:rPr lang="en-US" sz="500" b="1" dirty="0">
                <a:latin typeface="Arial"/>
              </a:rPr>
              <a:t>Disclaimer:</a:t>
            </a:r>
            <a:r>
              <a:rPr lang="en-US" sz="500" b="1" dirty="0">
                <a:solidFill>
                  <a:schemeClr val="tx1">
                    <a:lumMod val="50000"/>
                    <a:lumOff val="50000"/>
                  </a:schemeClr>
                </a:solidFill>
                <a:latin typeface="Arial"/>
              </a:rPr>
              <a:t> </a:t>
            </a:r>
            <a:r>
              <a:rPr kumimoji="0" lang="en-US" sz="400" b="1" i="0" u="none" strike="noStrike" kern="0" cap="none" spc="0" normalizeH="0" baseline="0" noProof="0" dirty="0">
                <a:ln>
                  <a:noFill/>
                </a:ln>
                <a:solidFill>
                  <a:schemeClr val="tx1">
                    <a:lumMod val="50000"/>
                    <a:lumOff val="50000"/>
                  </a:schemeClr>
                </a:solidFill>
                <a:effectLst/>
                <a:uLnTx/>
                <a:uFillTx/>
                <a:latin typeface="Arial" charset="0"/>
                <a:ea typeface="Arial" charset="0"/>
                <a:cs typeface="Arial" charset="0"/>
              </a:rPr>
              <a:t>The contributing authors are members of National Research Institute of Astronomy and Geophysics (NRIAG). The opinions expressed here are their own and are not necessarily representative of the views of NRIAG, or any other party. Individual posts are not edited or moderated in advance by anyone but the individual authors.</a:t>
            </a:r>
          </a:p>
        </p:txBody>
      </p:sp>
      <p:pic>
        <p:nvPicPr>
          <p:cNvPr id="6" name="Audio 5">
            <a:hlinkClick r:id="" action="ppaction://media"/>
            <a:extLst>
              <a:ext uri="{FF2B5EF4-FFF2-40B4-BE49-F238E27FC236}">
                <a16:creationId xmlns:a16="http://schemas.microsoft.com/office/drawing/2014/main" id="{6ABF835D-BE0A-40B4-B011-C72CF1D851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048500494"/>
      </p:ext>
    </p:extLst>
  </p:cSld>
  <p:clrMapOvr>
    <a:masterClrMapping/>
  </p:clrMapOvr>
  <mc:AlternateContent xmlns:mc="http://schemas.openxmlformats.org/markup-compatibility/2006" xmlns:p14="http://schemas.microsoft.com/office/powerpoint/2010/main">
    <mc:Choice Requires="p14">
      <p:transition spd="slow" p14:dur="2000" advTm="17237"/>
    </mc:Choice>
    <mc:Fallback xmlns="">
      <p:transition spd="slow" advTm="17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25867-9103-6844-803C-F06ADDBAB5B5}"/>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P2.4-421</a:t>
            </a:r>
          </a:p>
        </p:txBody>
      </p:sp>
      <p:sp>
        <p:nvSpPr>
          <p:cNvPr id="4" name="TextBox 3">
            <a:extLst>
              <a:ext uri="{FF2B5EF4-FFF2-40B4-BE49-F238E27FC236}">
                <a16:creationId xmlns:a16="http://schemas.microsoft.com/office/drawing/2014/main" id="{A224C6D9-8EEE-364D-BA25-2B01E2110CC1}"/>
              </a:ext>
            </a:extLst>
          </p:cNvPr>
          <p:cNvSpPr txBox="1"/>
          <p:nvPr/>
        </p:nvSpPr>
        <p:spPr>
          <a:xfrm rot="16200000">
            <a:off x="-1775302" y="2499817"/>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CONCLUSIONS</a:t>
            </a:r>
          </a:p>
        </p:txBody>
      </p:sp>
      <p:sp>
        <p:nvSpPr>
          <p:cNvPr id="6" name="Rectangle 17">
            <a:extLst>
              <a:ext uri="{FF2B5EF4-FFF2-40B4-BE49-F238E27FC236}">
                <a16:creationId xmlns:a16="http://schemas.microsoft.com/office/drawing/2014/main" id="{9A226FBB-91CF-444C-9865-0D04CA812573}"/>
              </a:ext>
            </a:extLst>
          </p:cNvPr>
          <p:cNvSpPr>
            <a:spLocks noChangeArrowheads="1"/>
          </p:cNvSpPr>
          <p:nvPr/>
        </p:nvSpPr>
        <p:spPr bwMode="auto">
          <a:xfrm>
            <a:off x="1916211" y="49579"/>
            <a:ext cx="5244353" cy="788292"/>
          </a:xfrm>
          <a:prstGeom prst="rect">
            <a:avLst/>
          </a:prstGeom>
          <a:noFill/>
          <a:ln w="9525">
            <a:noFill/>
            <a:miter lim="800000"/>
            <a:headEnd/>
            <a:tailEnd/>
          </a:ln>
        </p:spPr>
        <p:txBody>
          <a:bodyPr wrap="square" lIns="18666" tIns="9334" rIns="18666" bIns="9334">
            <a:spAutoFit/>
          </a:bodyPr>
          <a:lstStyle/>
          <a:p>
            <a:r>
              <a:rPr lang="en-US" sz="1600" b="1" dirty="0">
                <a:solidFill>
                  <a:schemeClr val="bg1"/>
                </a:solidFill>
                <a:latin typeface="Calibri" pitchFamily="34" charset="0"/>
              </a:rPr>
              <a:t>Characterization of radioxenon global background between 2015 and 2020</a:t>
            </a:r>
            <a:endParaRPr lang="en-US" altLang="en-US" sz="1600" dirty="0">
              <a:solidFill>
                <a:srgbClr val="FFFFFF"/>
              </a:solidFill>
              <a:latin typeface="Calibri" pitchFamily="34" charset="0"/>
              <a:ea typeface="Arial" charset="0"/>
            </a:endParaRPr>
          </a:p>
          <a:p>
            <a:pPr>
              <a:defRPr/>
            </a:pPr>
            <a:r>
              <a:rPr lang="en-US" altLang="en-US" sz="900" dirty="0">
                <a:solidFill>
                  <a:srgbClr val="FFFFFF"/>
                </a:solidFill>
                <a:latin typeface="Calibri" pitchFamily="34" charset="0"/>
                <a:ea typeface="Arial" charset="0"/>
              </a:rPr>
              <a:t>Sayed A. </a:t>
            </a:r>
            <a:r>
              <a:rPr lang="en-US" altLang="en-US" sz="900" dirty="0" err="1">
                <a:solidFill>
                  <a:srgbClr val="FFFFFF"/>
                </a:solidFill>
                <a:latin typeface="Calibri" pitchFamily="34" charset="0"/>
                <a:ea typeface="Arial" charset="0"/>
              </a:rPr>
              <a:t>Mekhaimr</a:t>
            </a:r>
            <a:r>
              <a:rPr lang="en-US" altLang="en-US" sz="900" dirty="0">
                <a:solidFill>
                  <a:srgbClr val="FFFFFF"/>
                </a:solidFill>
                <a:latin typeface="Calibri" pitchFamily="34" charset="0"/>
                <a:ea typeface="Arial" charset="0"/>
              </a:rPr>
              <a:t> and M. Elbahrawy</a:t>
            </a:r>
          </a:p>
          <a:p>
            <a:pPr>
              <a:defRPr/>
            </a:pPr>
            <a:r>
              <a:rPr lang="en-US" altLang="en-US" sz="900" b="1" dirty="0">
                <a:solidFill>
                  <a:srgbClr val="FFFFFF"/>
                </a:solidFill>
                <a:latin typeface="Calibri" pitchFamily="34" charset="0"/>
                <a:ea typeface="Arial" charset="0"/>
              </a:rPr>
              <a:t>National Data Center, National Research Institute For Astronomy And Geophysics, Cairo, Egypt.</a:t>
            </a:r>
          </a:p>
        </p:txBody>
      </p:sp>
      <p:sp>
        <p:nvSpPr>
          <p:cNvPr id="7" name="Rounded Rectangle 27">
            <a:extLst>
              <a:ext uri="{FF2B5EF4-FFF2-40B4-BE49-F238E27FC236}">
                <a16:creationId xmlns:a16="http://schemas.microsoft.com/office/drawing/2014/main" id="{4B8D02DD-D2F7-49AA-B073-395FD4A71C1E}"/>
              </a:ext>
            </a:extLst>
          </p:cNvPr>
          <p:cNvSpPr/>
          <p:nvPr/>
        </p:nvSpPr>
        <p:spPr>
          <a:xfrm>
            <a:off x="571500" y="1212850"/>
            <a:ext cx="8401050" cy="2971800"/>
          </a:xfrm>
          <a:prstGeom prst="roundRect">
            <a:avLst/>
          </a:prstGeom>
          <a:solidFill>
            <a:srgbClr val="FFFFFF"/>
          </a:solidFill>
          <a:ln w="50800" cap="flat" cmpd="sng" algn="ctr">
            <a:solidFill>
              <a:srgbClr val="000000"/>
            </a:solidFill>
            <a:prstDash val="solid"/>
          </a:ln>
          <a:effectLst>
            <a:outerShdw blurRad="40000" dist="23000" dir="5400000" rotWithShape="0">
              <a:srgbClr val="000000">
                <a:alpha val="35000"/>
              </a:srgbClr>
            </a:outerShdw>
          </a:effectLst>
        </p:spPr>
        <p:txBody>
          <a:bodyPr anchor="ctr"/>
          <a:lstStyle/>
          <a:p>
            <a:pPr lvl="0" algn="just" defTabSz="914400" eaLnBrk="0" fontAlgn="base" hangingPunct="0">
              <a:lnSpc>
                <a:spcPct val="150000"/>
              </a:lnSpc>
              <a:spcBef>
                <a:spcPct val="0"/>
              </a:spcBef>
              <a:spcAft>
                <a:spcPct val="0"/>
              </a:spcAft>
              <a:defRPr/>
            </a:pPr>
            <a:r>
              <a:rPr lang="en-US" altLang="en-US" sz="1400" b="1" kern="0" dirty="0">
                <a:solidFill>
                  <a:srgbClr val="000000"/>
                </a:solidFill>
              </a:rPr>
              <a:t>2015 – 2020:</a:t>
            </a:r>
          </a:p>
          <a:p>
            <a:pPr marL="285750" lvl="0" indent="-285750" algn="just" defTabSz="914400" eaLnBrk="0" fontAlgn="base" hangingPunct="0">
              <a:lnSpc>
                <a:spcPct val="150000"/>
              </a:lnSpc>
              <a:spcBef>
                <a:spcPct val="0"/>
              </a:spcBef>
              <a:spcAft>
                <a:spcPct val="0"/>
              </a:spcAft>
              <a:buFont typeface="Wingdings" panose="05000000000000000000" pitchFamily="2" charset="2"/>
              <a:buChar char="Ø"/>
              <a:defRPr/>
            </a:pPr>
            <a:r>
              <a:rPr lang="en-US" altLang="en-US" sz="1400" b="1" kern="0" dirty="0">
                <a:solidFill>
                  <a:srgbClr val="000000"/>
                </a:solidFill>
              </a:rPr>
              <a:t>IMS noble gas stations: 78207 samples                         35449 (45%) samples with at least one Xe isotope.</a:t>
            </a:r>
          </a:p>
          <a:p>
            <a:pPr marL="285750" lvl="0" indent="-285750" algn="just" defTabSz="914400" eaLnBrk="0" fontAlgn="base" hangingPunct="0">
              <a:lnSpc>
                <a:spcPct val="150000"/>
              </a:lnSpc>
              <a:spcBef>
                <a:spcPct val="0"/>
              </a:spcBef>
              <a:spcAft>
                <a:spcPct val="0"/>
              </a:spcAft>
              <a:buFont typeface="Wingdings" panose="05000000000000000000" pitchFamily="2" charset="2"/>
              <a:buChar char="Ø"/>
              <a:defRPr/>
            </a:pPr>
            <a:r>
              <a:rPr lang="en-US" altLang="en-US" sz="1400" b="1" kern="0" dirty="0">
                <a:solidFill>
                  <a:srgbClr val="000000"/>
                </a:solidFill>
              </a:rPr>
              <a:t>Xe-133 is the most detected Xe isotope and Xe-135 is the least detected Xe-isotope.</a:t>
            </a:r>
          </a:p>
          <a:p>
            <a:pPr marL="285750" indent="-285750" algn="just" defTabSz="914400" eaLnBrk="0" fontAlgn="base" hangingPunct="0">
              <a:lnSpc>
                <a:spcPct val="150000"/>
              </a:lnSpc>
              <a:spcBef>
                <a:spcPct val="0"/>
              </a:spcBef>
              <a:spcAft>
                <a:spcPct val="0"/>
              </a:spcAft>
              <a:buFont typeface="Wingdings" panose="05000000000000000000" pitchFamily="2" charset="2"/>
              <a:buChar char="Ø"/>
              <a:defRPr/>
            </a:pPr>
            <a:r>
              <a:rPr lang="en-US" sz="1400" b="1" dirty="0">
                <a:effectLst/>
              </a:rPr>
              <a:t>9070 (11.6%) samples with multi Xe isotope detection.</a:t>
            </a:r>
          </a:p>
          <a:p>
            <a:pPr marL="285750" indent="-285750" algn="just" defTabSz="914400" eaLnBrk="0" fontAlgn="base" hangingPunct="0">
              <a:lnSpc>
                <a:spcPct val="150000"/>
              </a:lnSpc>
              <a:spcBef>
                <a:spcPct val="0"/>
              </a:spcBef>
              <a:spcAft>
                <a:spcPct val="0"/>
              </a:spcAft>
              <a:buFont typeface="Wingdings" panose="05000000000000000000" pitchFamily="2" charset="2"/>
              <a:buChar char="Ø"/>
              <a:defRPr/>
            </a:pPr>
            <a:r>
              <a:rPr lang="en-US" sz="1400" b="1" kern="0" dirty="0">
                <a:solidFill>
                  <a:srgbClr val="000000"/>
                </a:solidFill>
              </a:rPr>
              <a:t>Only 1598 (2%) samples with 3 or 4 Xe isotopes.</a:t>
            </a:r>
            <a:endParaRPr lang="en-US" altLang="en-US" sz="1400" b="1" kern="0" dirty="0">
              <a:solidFill>
                <a:srgbClr val="000000"/>
              </a:solidFill>
            </a:endParaRPr>
          </a:p>
          <a:p>
            <a:pPr marL="285750" lvl="0" indent="-285750" algn="just" defTabSz="914400" eaLnBrk="0" fontAlgn="base" hangingPunct="0">
              <a:lnSpc>
                <a:spcPct val="150000"/>
              </a:lnSpc>
              <a:spcBef>
                <a:spcPct val="0"/>
              </a:spcBef>
              <a:spcAft>
                <a:spcPct val="0"/>
              </a:spcAft>
              <a:buFont typeface="Wingdings" panose="05000000000000000000" pitchFamily="2" charset="2"/>
              <a:buChar char="Ø"/>
              <a:defRPr/>
            </a:pPr>
            <a:r>
              <a:rPr lang="en-US" altLang="en-US" sz="1400" b="1" kern="0" dirty="0">
                <a:solidFill>
                  <a:srgbClr val="000000"/>
                </a:solidFill>
              </a:rPr>
              <a:t>The geographical distribution of Xe-133 concentration                       distribution of nuclear facilities.</a:t>
            </a:r>
          </a:p>
          <a:p>
            <a:pPr marL="285750" lvl="0" indent="-285750" algn="just" defTabSz="914400" eaLnBrk="0" fontAlgn="base" hangingPunct="0">
              <a:lnSpc>
                <a:spcPct val="150000"/>
              </a:lnSpc>
              <a:spcBef>
                <a:spcPct val="0"/>
              </a:spcBef>
              <a:spcAft>
                <a:spcPct val="0"/>
              </a:spcAft>
              <a:buFont typeface="Wingdings" panose="05000000000000000000" pitchFamily="2" charset="2"/>
              <a:buChar char="Ø"/>
              <a:defRPr/>
            </a:pPr>
            <a:r>
              <a:rPr lang="en-US" altLang="en-US" sz="1400" b="1" kern="0" dirty="0">
                <a:solidFill>
                  <a:srgbClr val="000000"/>
                </a:solidFill>
              </a:rPr>
              <a:t>IMS noble gas stations: unique network to measure and understand global Xenon background.</a:t>
            </a:r>
          </a:p>
          <a:p>
            <a:pPr marL="285750" lvl="0" indent="-285750" algn="just" defTabSz="914400" eaLnBrk="0" fontAlgn="base" hangingPunct="0">
              <a:lnSpc>
                <a:spcPts val="1500"/>
              </a:lnSpc>
              <a:spcBef>
                <a:spcPct val="0"/>
              </a:spcBef>
              <a:spcAft>
                <a:spcPct val="0"/>
              </a:spcAft>
              <a:buFont typeface="Wingdings" panose="05000000000000000000" pitchFamily="2" charset="2"/>
              <a:buChar char="Ø"/>
              <a:defRPr/>
            </a:pPr>
            <a:endParaRPr kumimoji="0" lang="en-US" altLang="en-US" sz="1400" i="0" u="none" strike="noStrike" kern="0" cap="none" spc="0" normalizeH="0" baseline="0" noProof="0" dirty="0">
              <a:ln>
                <a:noFill/>
              </a:ln>
              <a:solidFill>
                <a:schemeClr val="tx1">
                  <a:lumMod val="50000"/>
                </a:schemeClr>
              </a:solidFill>
              <a:effectLst/>
              <a:uLnTx/>
              <a:uFillTx/>
            </a:endParaRPr>
          </a:p>
        </p:txBody>
      </p:sp>
      <p:sp>
        <p:nvSpPr>
          <p:cNvPr id="2" name="Arrow: Right 1">
            <a:extLst>
              <a:ext uri="{FF2B5EF4-FFF2-40B4-BE49-F238E27FC236}">
                <a16:creationId xmlns:a16="http://schemas.microsoft.com/office/drawing/2014/main" id="{BB956BF7-3737-4EE4-87BD-A6CA93E9B9C8}"/>
              </a:ext>
            </a:extLst>
          </p:cNvPr>
          <p:cNvSpPr/>
          <p:nvPr/>
        </p:nvSpPr>
        <p:spPr>
          <a:xfrm>
            <a:off x="4076700" y="1936750"/>
            <a:ext cx="755650"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D777B935-7126-4745-854E-6CFF8EBA4DC0}"/>
              </a:ext>
            </a:extLst>
          </p:cNvPr>
          <p:cNvSpPr/>
          <p:nvPr/>
        </p:nvSpPr>
        <p:spPr>
          <a:xfrm>
            <a:off x="5168900" y="3225800"/>
            <a:ext cx="755650"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90D37CF-8FF1-4144-A38A-B3136F6CA519}"/>
              </a:ext>
            </a:extLst>
          </p:cNvPr>
          <p:cNvSpPr txBox="1"/>
          <p:nvPr/>
        </p:nvSpPr>
        <p:spPr>
          <a:xfrm>
            <a:off x="7450498" y="4526042"/>
            <a:ext cx="1695394" cy="395604"/>
          </a:xfrm>
          <a:prstGeom prst="rect">
            <a:avLst/>
          </a:prstGeom>
          <a:noFill/>
          <a:effectLst/>
        </p:spPr>
        <p:txBody>
          <a:bodyPr wrap="square" lIns="86978" tIns="43489" rIns="86978" bIns="43489">
            <a:spAutoFit/>
          </a:bodyPr>
          <a:lstStyle/>
          <a:p>
            <a:pPr algn="just" defTabSz="3506942">
              <a:lnSpc>
                <a:spcPts val="400"/>
              </a:lnSpc>
              <a:buClr>
                <a:srgbClr val="005BBB"/>
              </a:buClr>
              <a:defRPr/>
            </a:pPr>
            <a:r>
              <a:rPr lang="en-US" sz="500" b="1" dirty="0">
                <a:latin typeface="Arial"/>
              </a:rPr>
              <a:t>Disclaimer:</a:t>
            </a:r>
            <a:r>
              <a:rPr lang="en-US" sz="500" b="1" dirty="0">
                <a:solidFill>
                  <a:schemeClr val="tx1">
                    <a:lumMod val="50000"/>
                    <a:lumOff val="50000"/>
                  </a:schemeClr>
                </a:solidFill>
                <a:latin typeface="Arial"/>
              </a:rPr>
              <a:t> </a:t>
            </a:r>
            <a:r>
              <a:rPr kumimoji="0" lang="en-US" sz="400" b="1" i="0" u="none" strike="noStrike" kern="0" cap="none" spc="0" normalizeH="0" baseline="0" noProof="0" dirty="0">
                <a:ln>
                  <a:noFill/>
                </a:ln>
                <a:solidFill>
                  <a:schemeClr val="tx1">
                    <a:lumMod val="50000"/>
                    <a:lumOff val="50000"/>
                  </a:schemeClr>
                </a:solidFill>
                <a:effectLst/>
                <a:uLnTx/>
                <a:uFillTx/>
                <a:latin typeface="Arial" charset="0"/>
                <a:ea typeface="Arial" charset="0"/>
                <a:cs typeface="Arial" charset="0"/>
              </a:rPr>
              <a:t>The contributing authors are members of National Research Institute of Astronomy and Geophysics (NRIAG). The opinions expressed here are their own and are not necessarily representative of the views of NRIAG, or any other party. Individual posts are not edited or moderated in advance by anyone but the individual authors.</a:t>
            </a:r>
          </a:p>
        </p:txBody>
      </p:sp>
      <p:pic>
        <p:nvPicPr>
          <p:cNvPr id="11" name="Audio 10">
            <a:hlinkClick r:id="" action="ppaction://media"/>
            <a:extLst>
              <a:ext uri="{FF2B5EF4-FFF2-40B4-BE49-F238E27FC236}">
                <a16:creationId xmlns:a16="http://schemas.microsoft.com/office/drawing/2014/main" id="{70A11D61-1CA2-4890-8996-BA88E07B23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41059226"/>
      </p:ext>
    </p:extLst>
  </p:cSld>
  <p:clrMapOvr>
    <a:masterClrMapping/>
  </p:clrMapOvr>
  <mc:AlternateContent xmlns:mc="http://schemas.openxmlformats.org/markup-compatibility/2006" xmlns:p14="http://schemas.microsoft.com/office/powerpoint/2010/main">
    <mc:Choice Requires="p14">
      <p:transition spd="slow" p14:dur="2000" advTm="16082"/>
    </mc:Choice>
    <mc:Fallback xmlns="">
      <p:transition spd="slow" advTm="16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2.xml><?xml version="1.0" encoding="utf-8"?>
<a:theme xmlns:a="http://schemas.openxmlformats.org/drawingml/2006/main" name="Inn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3.xml><?xml version="1.0" encoding="utf-8"?>
<a:theme xmlns:a="http://schemas.openxmlformats.org/drawingml/2006/main" name="abstrac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4.xml><?xml version="1.0" encoding="utf-8"?>
<a:theme xmlns:a="http://schemas.openxmlformats.org/drawingml/2006/main" name="INTRODUC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5.xml><?xml version="1.0" encoding="utf-8"?>
<a:theme xmlns:a="http://schemas.openxmlformats.org/drawingml/2006/main" name="METHOD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6.xml><?xml version="1.0" encoding="utf-8"?>
<a:theme xmlns:a="http://schemas.openxmlformats.org/drawingml/2006/main" name="RESULT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7.xml><?xml version="1.0" encoding="utf-8"?>
<a:theme xmlns:a="http://schemas.openxmlformats.org/drawingml/2006/main" name="CONCLUSION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844</TotalTime>
  <Words>1999</Words>
  <Application>Microsoft Office PowerPoint</Application>
  <PresentationFormat>On-screen Show (16:9)</PresentationFormat>
  <Paragraphs>503</Paragraphs>
  <Slides>9</Slides>
  <Notes>0</Notes>
  <HiddenSlides>0</HiddenSlides>
  <MMClips>9</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9</vt:i4>
      </vt:variant>
    </vt:vector>
  </HeadingPairs>
  <TitlesOfParts>
    <vt:vector size="26" baseType="lpstr">
      <vt:lpstr>Arial</vt:lpstr>
      <vt:lpstr>Arial Narrow</vt:lpstr>
      <vt:lpstr>Avenir Book</vt:lpstr>
      <vt:lpstr>Avenir Heavy</vt:lpstr>
      <vt:lpstr>Avenir Medium</vt:lpstr>
      <vt:lpstr>Calibri</vt:lpstr>
      <vt:lpstr>DIN-Light</vt:lpstr>
      <vt:lpstr>DIN-Medium</vt:lpstr>
      <vt:lpstr>Times New Roman</vt:lpstr>
      <vt:lpstr>Wingdings</vt:lpstr>
      <vt:lpstr>Title Slide</vt:lpstr>
      <vt:lpstr>Inner Slide</vt:lpstr>
      <vt:lpstr>abstract</vt:lpstr>
      <vt:lpstr>INTRODUCTION</vt:lpstr>
      <vt:lpstr>METHODS</vt:lpstr>
      <vt:lpstr>RESULTS</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Mohammed Elbahrawy</cp:lastModifiedBy>
  <cp:revision>112</cp:revision>
  <cp:lastPrinted>2019-03-26T13:54:24Z</cp:lastPrinted>
  <dcterms:created xsi:type="dcterms:W3CDTF">2019-04-24T06:32:04Z</dcterms:created>
  <dcterms:modified xsi:type="dcterms:W3CDTF">2021-06-14T22:34:40Z</dcterms:modified>
</cp:coreProperties>
</file>