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0" d="100"/>
          <a:sy n="90" d="100"/>
        </p:scale>
        <p:origin x="99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876799"/>
            <a:ext cx="9144000" cy="256540"/>
          </a:xfrm>
          <a:custGeom>
            <a:avLst/>
            <a:gdLst/>
            <a:ahLst/>
            <a:cxnLst/>
            <a:rect l="l" t="t" r="r" b="b"/>
            <a:pathLst>
              <a:path w="9144000" h="256539">
                <a:moveTo>
                  <a:pt x="9144000" y="0"/>
                </a:moveTo>
                <a:lnTo>
                  <a:pt x="0" y="0"/>
                </a:lnTo>
                <a:lnTo>
                  <a:pt x="0" y="256031"/>
                </a:lnTo>
                <a:lnTo>
                  <a:pt x="9144000" y="25603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0885" y="331150"/>
            <a:ext cx="1119526" cy="3912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51319" y="542508"/>
            <a:ext cx="597535" cy="240029"/>
          </a:xfrm>
          <a:custGeom>
            <a:avLst/>
            <a:gdLst/>
            <a:ahLst/>
            <a:cxnLst/>
            <a:rect l="l" t="t" r="r" b="b"/>
            <a:pathLst>
              <a:path w="597534" h="240029">
                <a:moveTo>
                  <a:pt x="597263" y="0"/>
                </a:moveTo>
                <a:lnTo>
                  <a:pt x="429552" y="0"/>
                </a:lnTo>
                <a:lnTo>
                  <a:pt x="409795" y="42560"/>
                </a:lnTo>
                <a:lnTo>
                  <a:pt x="382552" y="79610"/>
                </a:lnTo>
                <a:lnTo>
                  <a:pt x="348815" y="110156"/>
                </a:lnTo>
                <a:lnTo>
                  <a:pt x="309577" y="133205"/>
                </a:lnTo>
                <a:lnTo>
                  <a:pt x="265828" y="147763"/>
                </a:lnTo>
                <a:lnTo>
                  <a:pt x="218562" y="152837"/>
                </a:lnTo>
                <a:lnTo>
                  <a:pt x="171220" y="147763"/>
                </a:lnTo>
                <a:lnTo>
                  <a:pt x="127275" y="133205"/>
                </a:lnTo>
                <a:lnTo>
                  <a:pt x="87777" y="110156"/>
                </a:lnTo>
                <a:lnTo>
                  <a:pt x="53779" y="79610"/>
                </a:lnTo>
                <a:lnTo>
                  <a:pt x="26333" y="42560"/>
                </a:lnTo>
                <a:lnTo>
                  <a:pt x="6492" y="0"/>
                </a:lnTo>
                <a:lnTo>
                  <a:pt x="0" y="0"/>
                </a:lnTo>
                <a:lnTo>
                  <a:pt x="14337" y="44471"/>
                </a:lnTo>
                <a:lnTo>
                  <a:pt x="34633" y="85749"/>
                </a:lnTo>
                <a:lnTo>
                  <a:pt x="60352" y="123289"/>
                </a:lnTo>
                <a:lnTo>
                  <a:pt x="90961" y="156546"/>
                </a:lnTo>
                <a:lnTo>
                  <a:pt x="125924" y="184976"/>
                </a:lnTo>
                <a:lnTo>
                  <a:pt x="164706" y="208036"/>
                </a:lnTo>
                <a:lnTo>
                  <a:pt x="206775" y="225181"/>
                </a:lnTo>
                <a:lnTo>
                  <a:pt x="251595" y="235867"/>
                </a:lnTo>
                <a:lnTo>
                  <a:pt x="298631" y="239550"/>
                </a:lnTo>
                <a:lnTo>
                  <a:pt x="345636" y="235867"/>
                </a:lnTo>
                <a:lnTo>
                  <a:pt x="390369" y="225181"/>
                </a:lnTo>
                <a:lnTo>
                  <a:pt x="432322" y="208036"/>
                </a:lnTo>
                <a:lnTo>
                  <a:pt x="470988" y="184976"/>
                </a:lnTo>
                <a:lnTo>
                  <a:pt x="505860" y="156546"/>
                </a:lnTo>
                <a:lnTo>
                  <a:pt x="536431" y="123289"/>
                </a:lnTo>
                <a:lnTo>
                  <a:pt x="562194" y="85749"/>
                </a:lnTo>
                <a:lnTo>
                  <a:pt x="582640" y="44471"/>
                </a:lnTo>
                <a:lnTo>
                  <a:pt x="59726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1493" y="428706"/>
            <a:ext cx="196929" cy="20376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41947" y="283476"/>
            <a:ext cx="6906895" cy="367030"/>
          </a:xfrm>
          <a:custGeom>
            <a:avLst/>
            <a:gdLst/>
            <a:ahLst/>
            <a:cxnLst/>
            <a:rect l="l" t="t" r="r" b="b"/>
            <a:pathLst>
              <a:path w="6906895" h="367030">
                <a:moveTo>
                  <a:pt x="240741" y="260756"/>
                </a:moveTo>
                <a:lnTo>
                  <a:pt x="229603" y="214630"/>
                </a:lnTo>
                <a:lnTo>
                  <a:pt x="193890" y="177139"/>
                </a:lnTo>
                <a:lnTo>
                  <a:pt x="150342" y="153098"/>
                </a:lnTo>
                <a:lnTo>
                  <a:pt x="132842" y="144703"/>
                </a:lnTo>
                <a:lnTo>
                  <a:pt x="118592" y="137515"/>
                </a:lnTo>
                <a:lnTo>
                  <a:pt x="85331" y="113220"/>
                </a:lnTo>
                <a:lnTo>
                  <a:pt x="81267" y="102247"/>
                </a:lnTo>
                <a:lnTo>
                  <a:pt x="81267" y="95262"/>
                </a:lnTo>
                <a:lnTo>
                  <a:pt x="107035" y="61252"/>
                </a:lnTo>
                <a:lnTo>
                  <a:pt x="126974" y="58381"/>
                </a:lnTo>
                <a:lnTo>
                  <a:pt x="136271" y="58750"/>
                </a:lnTo>
                <a:lnTo>
                  <a:pt x="175031" y="66167"/>
                </a:lnTo>
                <a:lnTo>
                  <a:pt x="213309" y="80314"/>
                </a:lnTo>
                <a:lnTo>
                  <a:pt x="222631" y="58381"/>
                </a:lnTo>
                <a:lnTo>
                  <a:pt x="238709" y="20510"/>
                </a:lnTo>
                <a:lnTo>
                  <a:pt x="224421" y="14897"/>
                </a:lnTo>
                <a:lnTo>
                  <a:pt x="210515" y="10045"/>
                </a:lnTo>
                <a:lnTo>
                  <a:pt x="197002" y="5930"/>
                </a:lnTo>
                <a:lnTo>
                  <a:pt x="191681" y="4572"/>
                </a:lnTo>
                <a:lnTo>
                  <a:pt x="71488" y="4572"/>
                </a:lnTo>
                <a:lnTo>
                  <a:pt x="37592" y="22504"/>
                </a:lnTo>
                <a:lnTo>
                  <a:pt x="13335" y="55143"/>
                </a:lnTo>
                <a:lnTo>
                  <a:pt x="5080" y="98272"/>
                </a:lnTo>
                <a:lnTo>
                  <a:pt x="5664" y="110439"/>
                </a:lnTo>
                <a:lnTo>
                  <a:pt x="20370" y="151485"/>
                </a:lnTo>
                <a:lnTo>
                  <a:pt x="51155" y="182943"/>
                </a:lnTo>
                <a:lnTo>
                  <a:pt x="92443" y="205930"/>
                </a:lnTo>
                <a:lnTo>
                  <a:pt x="109042" y="213588"/>
                </a:lnTo>
                <a:lnTo>
                  <a:pt x="122402" y="220129"/>
                </a:lnTo>
                <a:lnTo>
                  <a:pt x="157441" y="245795"/>
                </a:lnTo>
                <a:lnTo>
                  <a:pt x="163537" y="257759"/>
                </a:lnTo>
                <a:lnTo>
                  <a:pt x="163537" y="264744"/>
                </a:lnTo>
                <a:lnTo>
                  <a:pt x="142722" y="297573"/>
                </a:lnTo>
                <a:lnTo>
                  <a:pt x="110718" y="302628"/>
                </a:lnTo>
                <a:lnTo>
                  <a:pt x="99707" y="302260"/>
                </a:lnTo>
                <a:lnTo>
                  <a:pt x="50279" y="292506"/>
                </a:lnTo>
                <a:lnTo>
                  <a:pt x="0" y="273710"/>
                </a:lnTo>
                <a:lnTo>
                  <a:pt x="0" y="344487"/>
                </a:lnTo>
                <a:lnTo>
                  <a:pt x="23634" y="354228"/>
                </a:lnTo>
                <a:lnTo>
                  <a:pt x="48882" y="361073"/>
                </a:lnTo>
                <a:lnTo>
                  <a:pt x="75857" y="365112"/>
                </a:lnTo>
                <a:lnTo>
                  <a:pt x="104622" y="366433"/>
                </a:lnTo>
                <a:lnTo>
                  <a:pt x="134899" y="364731"/>
                </a:lnTo>
                <a:lnTo>
                  <a:pt x="184759" y="350862"/>
                </a:lnTo>
                <a:lnTo>
                  <a:pt x="220167" y="322999"/>
                </a:lnTo>
                <a:lnTo>
                  <a:pt x="238455" y="284124"/>
                </a:lnTo>
                <a:lnTo>
                  <a:pt x="240741" y="260756"/>
                </a:lnTo>
                <a:close/>
              </a:path>
              <a:path w="6906895" h="367030">
                <a:moveTo>
                  <a:pt x="6906628" y="234111"/>
                </a:moveTo>
                <a:lnTo>
                  <a:pt x="6892010" y="189712"/>
                </a:lnTo>
                <a:lnTo>
                  <a:pt x="6871563" y="148640"/>
                </a:lnTo>
                <a:lnTo>
                  <a:pt x="6845795" y="111391"/>
                </a:lnTo>
                <a:lnTo>
                  <a:pt x="6817830" y="81280"/>
                </a:lnTo>
                <a:lnTo>
                  <a:pt x="6815226" y="78473"/>
                </a:lnTo>
                <a:lnTo>
                  <a:pt x="6780352" y="50406"/>
                </a:lnTo>
                <a:lnTo>
                  <a:pt x="6741693" y="27686"/>
                </a:lnTo>
                <a:lnTo>
                  <a:pt x="6699732" y="10833"/>
                </a:lnTo>
                <a:lnTo>
                  <a:pt x="6655003" y="342"/>
                </a:lnTo>
                <a:lnTo>
                  <a:pt x="6650418" y="0"/>
                </a:lnTo>
                <a:lnTo>
                  <a:pt x="6565557" y="0"/>
                </a:lnTo>
                <a:lnTo>
                  <a:pt x="6516141" y="10833"/>
                </a:lnTo>
                <a:lnTo>
                  <a:pt x="6474066" y="27686"/>
                </a:lnTo>
                <a:lnTo>
                  <a:pt x="6435293" y="50406"/>
                </a:lnTo>
                <a:lnTo>
                  <a:pt x="6400330" y="78473"/>
                </a:lnTo>
                <a:lnTo>
                  <a:pt x="6369723" y="111391"/>
                </a:lnTo>
                <a:lnTo>
                  <a:pt x="6344005" y="148640"/>
                </a:lnTo>
                <a:lnTo>
                  <a:pt x="6323698" y="189712"/>
                </a:lnTo>
                <a:lnTo>
                  <a:pt x="6309372" y="234111"/>
                </a:lnTo>
                <a:lnTo>
                  <a:pt x="6475997" y="234111"/>
                </a:lnTo>
                <a:lnTo>
                  <a:pt x="6495834" y="191935"/>
                </a:lnTo>
                <a:lnTo>
                  <a:pt x="6523279" y="154990"/>
                </a:lnTo>
                <a:lnTo>
                  <a:pt x="6557289" y="124371"/>
                </a:lnTo>
                <a:lnTo>
                  <a:pt x="6596786" y="101155"/>
                </a:lnTo>
                <a:lnTo>
                  <a:pt x="6640728" y="86436"/>
                </a:lnTo>
                <a:lnTo>
                  <a:pt x="6688061" y="81280"/>
                </a:lnTo>
                <a:lnTo>
                  <a:pt x="6735407" y="86436"/>
                </a:lnTo>
                <a:lnTo>
                  <a:pt x="6779349" y="101155"/>
                </a:lnTo>
                <a:lnTo>
                  <a:pt x="6818846" y="124371"/>
                </a:lnTo>
                <a:lnTo>
                  <a:pt x="6852844" y="154990"/>
                </a:lnTo>
                <a:lnTo>
                  <a:pt x="6880301" y="191935"/>
                </a:lnTo>
                <a:lnTo>
                  <a:pt x="6900138" y="234111"/>
                </a:lnTo>
                <a:lnTo>
                  <a:pt x="6906628" y="2341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881" y="435569"/>
            <a:ext cx="192991" cy="20934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82345" y="288048"/>
            <a:ext cx="278765" cy="356870"/>
          </a:xfrm>
          <a:custGeom>
            <a:avLst/>
            <a:gdLst/>
            <a:ahLst/>
            <a:cxnLst/>
            <a:rect l="l" t="t" r="r" b="b"/>
            <a:pathLst>
              <a:path w="278765" h="356870">
                <a:moveTo>
                  <a:pt x="278320" y="0"/>
                </a:moveTo>
                <a:lnTo>
                  <a:pt x="0" y="0"/>
                </a:lnTo>
                <a:lnTo>
                  <a:pt x="0" y="59804"/>
                </a:lnTo>
                <a:lnTo>
                  <a:pt x="100558" y="59804"/>
                </a:lnTo>
                <a:lnTo>
                  <a:pt x="100558" y="356870"/>
                </a:lnTo>
                <a:lnTo>
                  <a:pt x="178777" y="356870"/>
                </a:lnTo>
                <a:lnTo>
                  <a:pt x="178777" y="59804"/>
                </a:lnTo>
                <a:lnTo>
                  <a:pt x="278320" y="59804"/>
                </a:lnTo>
                <a:lnTo>
                  <a:pt x="2783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672" y="721670"/>
            <a:ext cx="1959429" cy="5283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476006" y="286041"/>
            <a:ext cx="915669" cy="352425"/>
          </a:xfrm>
          <a:custGeom>
            <a:avLst/>
            <a:gdLst/>
            <a:ahLst/>
            <a:cxnLst/>
            <a:rect l="l" t="t" r="r" b="b"/>
            <a:pathLst>
              <a:path w="915669" h="352425">
                <a:moveTo>
                  <a:pt x="210261" y="88722"/>
                </a:moveTo>
                <a:lnTo>
                  <a:pt x="200875" y="51346"/>
                </a:lnTo>
                <a:lnTo>
                  <a:pt x="149796" y="8686"/>
                </a:lnTo>
                <a:lnTo>
                  <a:pt x="117068" y="2489"/>
                </a:lnTo>
                <a:lnTo>
                  <a:pt x="83197" y="3022"/>
                </a:lnTo>
                <a:lnTo>
                  <a:pt x="31445" y="18643"/>
                </a:lnTo>
                <a:lnTo>
                  <a:pt x="4813" y="50330"/>
                </a:lnTo>
                <a:lnTo>
                  <a:pt x="1016" y="71780"/>
                </a:lnTo>
                <a:lnTo>
                  <a:pt x="26416" y="71780"/>
                </a:lnTo>
                <a:lnTo>
                  <a:pt x="29413" y="56527"/>
                </a:lnTo>
                <a:lnTo>
                  <a:pt x="37465" y="43992"/>
                </a:lnTo>
                <a:lnTo>
                  <a:pt x="49123" y="34632"/>
                </a:lnTo>
                <a:lnTo>
                  <a:pt x="62979" y="28917"/>
                </a:lnTo>
                <a:lnTo>
                  <a:pt x="88087" y="23507"/>
                </a:lnTo>
                <a:lnTo>
                  <a:pt x="113766" y="23050"/>
                </a:lnTo>
                <a:lnTo>
                  <a:pt x="138684" y="28765"/>
                </a:lnTo>
                <a:lnTo>
                  <a:pt x="171157" y="51168"/>
                </a:lnTo>
                <a:lnTo>
                  <a:pt x="184861" y="89712"/>
                </a:lnTo>
                <a:lnTo>
                  <a:pt x="183197" y="108750"/>
                </a:lnTo>
                <a:lnTo>
                  <a:pt x="151358" y="150533"/>
                </a:lnTo>
                <a:lnTo>
                  <a:pt x="114160" y="168922"/>
                </a:lnTo>
                <a:lnTo>
                  <a:pt x="73939" y="188137"/>
                </a:lnTo>
                <a:lnTo>
                  <a:pt x="37185" y="211607"/>
                </a:lnTo>
                <a:lnTo>
                  <a:pt x="10375" y="242785"/>
                </a:lnTo>
                <a:lnTo>
                  <a:pt x="0" y="285102"/>
                </a:lnTo>
                <a:lnTo>
                  <a:pt x="0" y="308025"/>
                </a:lnTo>
                <a:lnTo>
                  <a:pt x="2692" y="328295"/>
                </a:lnTo>
                <a:lnTo>
                  <a:pt x="10922" y="340804"/>
                </a:lnTo>
                <a:lnTo>
                  <a:pt x="24853" y="347141"/>
                </a:lnTo>
                <a:lnTo>
                  <a:pt x="44691" y="348907"/>
                </a:lnTo>
                <a:lnTo>
                  <a:pt x="208241" y="348907"/>
                </a:lnTo>
                <a:lnTo>
                  <a:pt x="208241" y="324980"/>
                </a:lnTo>
                <a:lnTo>
                  <a:pt x="44691" y="324980"/>
                </a:lnTo>
                <a:lnTo>
                  <a:pt x="36106" y="324573"/>
                </a:lnTo>
                <a:lnTo>
                  <a:pt x="30099" y="322491"/>
                </a:lnTo>
                <a:lnTo>
                  <a:pt x="26555" y="317411"/>
                </a:lnTo>
                <a:lnTo>
                  <a:pt x="25400" y="308025"/>
                </a:lnTo>
                <a:lnTo>
                  <a:pt x="25400" y="286092"/>
                </a:lnTo>
                <a:lnTo>
                  <a:pt x="39979" y="242506"/>
                </a:lnTo>
                <a:lnTo>
                  <a:pt x="74282" y="213207"/>
                </a:lnTo>
                <a:lnTo>
                  <a:pt x="118681" y="191198"/>
                </a:lnTo>
                <a:lnTo>
                  <a:pt x="163537" y="169468"/>
                </a:lnTo>
                <a:lnTo>
                  <a:pt x="184988" y="154609"/>
                </a:lnTo>
                <a:lnTo>
                  <a:pt x="199478" y="136575"/>
                </a:lnTo>
                <a:lnTo>
                  <a:pt x="207683" y="114795"/>
                </a:lnTo>
                <a:lnTo>
                  <a:pt x="210261" y="88722"/>
                </a:lnTo>
                <a:close/>
              </a:path>
              <a:path w="915669" h="352425">
                <a:moveTo>
                  <a:pt x="522160" y="65786"/>
                </a:moveTo>
                <a:lnTo>
                  <a:pt x="513080" y="37007"/>
                </a:lnTo>
                <a:lnTo>
                  <a:pt x="496709" y="22961"/>
                </a:lnTo>
                <a:lnTo>
                  <a:pt x="496709" y="65786"/>
                </a:lnTo>
                <a:lnTo>
                  <a:pt x="496709" y="292087"/>
                </a:lnTo>
                <a:lnTo>
                  <a:pt x="495757" y="298056"/>
                </a:lnTo>
                <a:lnTo>
                  <a:pt x="490613" y="305041"/>
                </a:lnTo>
                <a:lnTo>
                  <a:pt x="469226" y="259054"/>
                </a:lnTo>
                <a:lnTo>
                  <a:pt x="469226" y="318998"/>
                </a:lnTo>
                <a:lnTo>
                  <a:pt x="432320" y="327177"/>
                </a:lnTo>
                <a:lnTo>
                  <a:pt x="391795" y="326097"/>
                </a:lnTo>
                <a:lnTo>
                  <a:pt x="356984" y="315493"/>
                </a:lnTo>
                <a:lnTo>
                  <a:pt x="337210" y="295071"/>
                </a:lnTo>
                <a:lnTo>
                  <a:pt x="337210" y="293077"/>
                </a:lnTo>
                <a:lnTo>
                  <a:pt x="336270" y="289102"/>
                </a:lnTo>
                <a:lnTo>
                  <a:pt x="336270" y="57810"/>
                </a:lnTo>
                <a:lnTo>
                  <a:pt x="338302" y="51841"/>
                </a:lnTo>
                <a:lnTo>
                  <a:pt x="342353" y="45847"/>
                </a:lnTo>
                <a:lnTo>
                  <a:pt x="469226" y="318998"/>
                </a:lnTo>
                <a:lnTo>
                  <a:pt x="469226" y="259054"/>
                </a:lnTo>
                <a:lnTo>
                  <a:pt x="370103" y="45847"/>
                </a:lnTo>
                <a:lnTo>
                  <a:pt x="363613" y="31902"/>
                </a:lnTo>
                <a:lnTo>
                  <a:pt x="403720" y="22339"/>
                </a:lnTo>
                <a:lnTo>
                  <a:pt x="447319" y="24917"/>
                </a:lnTo>
                <a:lnTo>
                  <a:pt x="482346" y="39471"/>
                </a:lnTo>
                <a:lnTo>
                  <a:pt x="496709" y="65786"/>
                </a:lnTo>
                <a:lnTo>
                  <a:pt x="496709" y="22961"/>
                </a:lnTo>
                <a:lnTo>
                  <a:pt x="495998" y="22339"/>
                </a:lnTo>
                <a:lnTo>
                  <a:pt x="489140" y="16446"/>
                </a:lnTo>
                <a:lnTo>
                  <a:pt x="455295" y="4114"/>
                </a:lnTo>
                <a:lnTo>
                  <a:pt x="416483" y="0"/>
                </a:lnTo>
                <a:lnTo>
                  <a:pt x="377685" y="4114"/>
                </a:lnTo>
                <a:lnTo>
                  <a:pt x="343839" y="16446"/>
                </a:lnTo>
                <a:lnTo>
                  <a:pt x="319887" y="37007"/>
                </a:lnTo>
                <a:lnTo>
                  <a:pt x="310807" y="65786"/>
                </a:lnTo>
                <a:lnTo>
                  <a:pt x="310807" y="285102"/>
                </a:lnTo>
                <a:lnTo>
                  <a:pt x="319887" y="314540"/>
                </a:lnTo>
                <a:lnTo>
                  <a:pt x="343839" y="335572"/>
                </a:lnTo>
                <a:lnTo>
                  <a:pt x="377685" y="348183"/>
                </a:lnTo>
                <a:lnTo>
                  <a:pt x="416483" y="352399"/>
                </a:lnTo>
                <a:lnTo>
                  <a:pt x="455295" y="348183"/>
                </a:lnTo>
                <a:lnTo>
                  <a:pt x="498703" y="327177"/>
                </a:lnTo>
                <a:lnTo>
                  <a:pt x="522160" y="285102"/>
                </a:lnTo>
                <a:lnTo>
                  <a:pt x="522160" y="65786"/>
                </a:lnTo>
                <a:close/>
              </a:path>
              <a:path w="915669" h="352425">
                <a:moveTo>
                  <a:pt x="792276" y="88722"/>
                </a:moveTo>
                <a:lnTo>
                  <a:pt x="789520" y="68910"/>
                </a:lnTo>
                <a:lnTo>
                  <a:pt x="782929" y="51346"/>
                </a:lnTo>
                <a:lnTo>
                  <a:pt x="772896" y="36017"/>
                </a:lnTo>
                <a:lnTo>
                  <a:pt x="759904" y="23050"/>
                </a:lnTo>
                <a:lnTo>
                  <a:pt x="759777" y="22923"/>
                </a:lnTo>
                <a:lnTo>
                  <a:pt x="731824" y="8686"/>
                </a:lnTo>
                <a:lnTo>
                  <a:pt x="699109" y="2489"/>
                </a:lnTo>
                <a:lnTo>
                  <a:pt x="665251" y="3022"/>
                </a:lnTo>
                <a:lnTo>
                  <a:pt x="613473" y="18643"/>
                </a:lnTo>
                <a:lnTo>
                  <a:pt x="586867" y="50330"/>
                </a:lnTo>
                <a:lnTo>
                  <a:pt x="583095" y="71780"/>
                </a:lnTo>
                <a:lnTo>
                  <a:pt x="608406" y="71780"/>
                </a:lnTo>
                <a:lnTo>
                  <a:pt x="611416" y="56527"/>
                </a:lnTo>
                <a:lnTo>
                  <a:pt x="619480" y="43992"/>
                </a:lnTo>
                <a:lnTo>
                  <a:pt x="631139" y="34632"/>
                </a:lnTo>
                <a:lnTo>
                  <a:pt x="644969" y="28917"/>
                </a:lnTo>
                <a:lnTo>
                  <a:pt x="670077" y="23507"/>
                </a:lnTo>
                <a:lnTo>
                  <a:pt x="695769" y="23050"/>
                </a:lnTo>
                <a:lnTo>
                  <a:pt x="720699" y="28765"/>
                </a:lnTo>
                <a:lnTo>
                  <a:pt x="753186" y="51168"/>
                </a:lnTo>
                <a:lnTo>
                  <a:pt x="766953" y="89712"/>
                </a:lnTo>
                <a:lnTo>
                  <a:pt x="765251" y="108750"/>
                </a:lnTo>
                <a:lnTo>
                  <a:pt x="733374" y="150533"/>
                </a:lnTo>
                <a:lnTo>
                  <a:pt x="696163" y="168922"/>
                </a:lnTo>
                <a:lnTo>
                  <a:pt x="655942" y="188137"/>
                </a:lnTo>
                <a:lnTo>
                  <a:pt x="619188" y="211607"/>
                </a:lnTo>
                <a:lnTo>
                  <a:pt x="592378" y="242785"/>
                </a:lnTo>
                <a:lnTo>
                  <a:pt x="582002" y="285102"/>
                </a:lnTo>
                <a:lnTo>
                  <a:pt x="582002" y="308025"/>
                </a:lnTo>
                <a:lnTo>
                  <a:pt x="584708" y="328295"/>
                </a:lnTo>
                <a:lnTo>
                  <a:pt x="592924" y="340804"/>
                </a:lnTo>
                <a:lnTo>
                  <a:pt x="606856" y="347141"/>
                </a:lnTo>
                <a:lnTo>
                  <a:pt x="626681" y="348907"/>
                </a:lnTo>
                <a:lnTo>
                  <a:pt x="790244" y="348907"/>
                </a:lnTo>
                <a:lnTo>
                  <a:pt x="790244" y="324980"/>
                </a:lnTo>
                <a:lnTo>
                  <a:pt x="626681" y="324980"/>
                </a:lnTo>
                <a:lnTo>
                  <a:pt x="618147" y="324573"/>
                </a:lnTo>
                <a:lnTo>
                  <a:pt x="612152" y="322491"/>
                </a:lnTo>
                <a:lnTo>
                  <a:pt x="608622" y="317411"/>
                </a:lnTo>
                <a:lnTo>
                  <a:pt x="607466" y="308025"/>
                </a:lnTo>
                <a:lnTo>
                  <a:pt x="607466" y="286092"/>
                </a:lnTo>
                <a:lnTo>
                  <a:pt x="622033" y="242506"/>
                </a:lnTo>
                <a:lnTo>
                  <a:pt x="656297" y="213207"/>
                </a:lnTo>
                <a:lnTo>
                  <a:pt x="700684" y="191198"/>
                </a:lnTo>
                <a:lnTo>
                  <a:pt x="745566" y="169468"/>
                </a:lnTo>
                <a:lnTo>
                  <a:pt x="767029" y="154609"/>
                </a:lnTo>
                <a:lnTo>
                  <a:pt x="781507" y="136575"/>
                </a:lnTo>
                <a:lnTo>
                  <a:pt x="789698" y="114795"/>
                </a:lnTo>
                <a:lnTo>
                  <a:pt x="792276" y="88722"/>
                </a:lnTo>
                <a:close/>
              </a:path>
              <a:path w="915669" h="352425">
                <a:moveTo>
                  <a:pt x="915212" y="3365"/>
                </a:moveTo>
                <a:lnTo>
                  <a:pt x="836002" y="3365"/>
                </a:lnTo>
                <a:lnTo>
                  <a:pt x="836002" y="29781"/>
                </a:lnTo>
                <a:lnTo>
                  <a:pt x="889762" y="29781"/>
                </a:lnTo>
                <a:lnTo>
                  <a:pt x="889762" y="349186"/>
                </a:lnTo>
                <a:lnTo>
                  <a:pt x="915212" y="349186"/>
                </a:lnTo>
                <a:lnTo>
                  <a:pt x="915212" y="29781"/>
                </a:lnTo>
                <a:lnTo>
                  <a:pt x="915212" y="3365"/>
                </a:lnTo>
                <a:close/>
              </a:path>
            </a:pathLst>
          </a:custGeom>
          <a:solidFill>
            <a:srgbClr val="42A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956560" y="3742944"/>
            <a:ext cx="3152140" cy="1024255"/>
          </a:xfrm>
          <a:custGeom>
            <a:avLst/>
            <a:gdLst/>
            <a:ahLst/>
            <a:cxnLst/>
            <a:rect l="l" t="t" r="r" b="b"/>
            <a:pathLst>
              <a:path w="3152140" h="1024254">
                <a:moveTo>
                  <a:pt x="0" y="1024127"/>
                </a:moveTo>
                <a:lnTo>
                  <a:pt x="3151632" y="1024127"/>
                </a:lnTo>
                <a:lnTo>
                  <a:pt x="3151632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888991"/>
            <a:ext cx="9143999" cy="2545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8823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6337" y="1923745"/>
            <a:ext cx="6291325" cy="503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26373" y="4955844"/>
            <a:ext cx="699134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7683" y="4955844"/>
            <a:ext cx="2519680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un.Little@gd-ms.com" TargetMode="External"/><Relationship Id="rId5" Type="http://schemas.openxmlformats.org/officeDocument/2006/relationships/hyperlink" Target="mailto:daniel.javorsek@us.af.mil" TargetMode="External"/><Relationship Id="rId4" Type="http://schemas.openxmlformats.org/officeDocument/2006/relationships/hyperlink" Target="mailto:david@bnl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david@bnl.g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2.png"/><Relationship Id="rId7" Type="http://schemas.openxmlformats.org/officeDocument/2006/relationships/image" Target="../media/image4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13.png"/><Relationship Id="rId9" Type="http://schemas.openxmlformats.org/officeDocument/2006/relationships/hyperlink" Target="mailto:david@bnl.go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2.png"/><Relationship Id="rId7" Type="http://schemas.openxmlformats.org/officeDocument/2006/relationships/image" Target="../media/image4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hyperlink" Target="mailto:david@bnl.gov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avid@bnl.gov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avid@bnl.gov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david@bnl.g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david@bnl.g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david@bnl.g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hyperlink" Target="mailto:david@bnl.g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david@bnl.g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hyperlink" Target="mailto:david@bnl.gov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12" Type="http://schemas.openxmlformats.org/officeDocument/2006/relationships/hyperlink" Target="mailto:david@bnl.g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5078" y="3863558"/>
            <a:ext cx="574675" cy="866775"/>
            <a:chOff x="225078" y="3863558"/>
            <a:chExt cx="574675" cy="866775"/>
          </a:xfrm>
        </p:grpSpPr>
        <p:sp>
          <p:nvSpPr>
            <p:cNvPr id="4" name="object 4"/>
            <p:cNvSpPr/>
            <p:nvPr/>
          </p:nvSpPr>
          <p:spPr>
            <a:xfrm>
              <a:off x="231315" y="3869795"/>
              <a:ext cx="561975" cy="854710"/>
            </a:xfrm>
            <a:custGeom>
              <a:avLst/>
              <a:gdLst/>
              <a:ahLst/>
              <a:cxnLst/>
              <a:rect l="l" t="t" r="r" b="b"/>
              <a:pathLst>
                <a:path w="561975" h="854710">
                  <a:moveTo>
                    <a:pt x="561930" y="854274"/>
                  </a:moveTo>
                  <a:lnTo>
                    <a:pt x="0" y="854274"/>
                  </a:lnTo>
                  <a:lnTo>
                    <a:pt x="0" y="0"/>
                  </a:lnTo>
                  <a:lnTo>
                    <a:pt x="561930" y="0"/>
                  </a:lnTo>
                  <a:lnTo>
                    <a:pt x="561930" y="854274"/>
                  </a:lnTo>
                  <a:close/>
                </a:path>
              </a:pathLst>
            </a:custGeom>
            <a:ln w="124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58" y="4452380"/>
              <a:ext cx="392876" cy="1396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739" y="4454305"/>
              <a:ext cx="73964" cy="1358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1305" y="3869982"/>
              <a:ext cx="561975" cy="450215"/>
            </a:xfrm>
            <a:custGeom>
              <a:avLst/>
              <a:gdLst/>
              <a:ahLst/>
              <a:cxnLst/>
              <a:rect l="l" t="t" r="r" b="b"/>
              <a:pathLst>
                <a:path w="561975" h="450214">
                  <a:moveTo>
                    <a:pt x="194995" y="206451"/>
                  </a:moveTo>
                  <a:lnTo>
                    <a:pt x="143129" y="154800"/>
                  </a:lnTo>
                  <a:lnTo>
                    <a:pt x="91262" y="206451"/>
                  </a:lnTo>
                  <a:lnTo>
                    <a:pt x="143129" y="258114"/>
                  </a:lnTo>
                  <a:lnTo>
                    <a:pt x="194995" y="206451"/>
                  </a:lnTo>
                  <a:close/>
                </a:path>
                <a:path w="561975" h="450214">
                  <a:moveTo>
                    <a:pt x="305460" y="308813"/>
                  </a:moveTo>
                  <a:lnTo>
                    <a:pt x="287680" y="300075"/>
                  </a:lnTo>
                  <a:lnTo>
                    <a:pt x="271970" y="288366"/>
                  </a:lnTo>
                  <a:lnTo>
                    <a:pt x="258597" y="273977"/>
                  </a:lnTo>
                  <a:lnTo>
                    <a:pt x="247827" y="257149"/>
                  </a:lnTo>
                  <a:lnTo>
                    <a:pt x="238709" y="263906"/>
                  </a:lnTo>
                  <a:lnTo>
                    <a:pt x="231736" y="272453"/>
                  </a:lnTo>
                  <a:lnTo>
                    <a:pt x="227291" y="282448"/>
                  </a:lnTo>
                  <a:lnTo>
                    <a:pt x="225729" y="293497"/>
                  </a:lnTo>
                  <a:lnTo>
                    <a:pt x="228942" y="309613"/>
                  </a:lnTo>
                  <a:lnTo>
                    <a:pt x="237744" y="322681"/>
                  </a:lnTo>
                  <a:lnTo>
                    <a:pt x="250863" y="331444"/>
                  </a:lnTo>
                  <a:lnTo>
                    <a:pt x="267042" y="334645"/>
                  </a:lnTo>
                  <a:lnTo>
                    <a:pt x="279387" y="332892"/>
                  </a:lnTo>
                  <a:lnTo>
                    <a:pt x="290220" y="327825"/>
                  </a:lnTo>
                  <a:lnTo>
                    <a:pt x="299059" y="319709"/>
                  </a:lnTo>
                  <a:lnTo>
                    <a:pt x="305460" y="308813"/>
                  </a:lnTo>
                  <a:close/>
                </a:path>
                <a:path w="561975" h="450214">
                  <a:moveTo>
                    <a:pt x="308343" y="290639"/>
                  </a:moveTo>
                  <a:lnTo>
                    <a:pt x="304190" y="275374"/>
                  </a:lnTo>
                  <a:lnTo>
                    <a:pt x="295262" y="263258"/>
                  </a:lnTo>
                  <a:lnTo>
                    <a:pt x="282549" y="255257"/>
                  </a:lnTo>
                  <a:lnTo>
                    <a:pt x="267042" y="252374"/>
                  </a:lnTo>
                  <a:lnTo>
                    <a:pt x="266077" y="252374"/>
                  </a:lnTo>
                  <a:lnTo>
                    <a:pt x="274167" y="264541"/>
                  </a:lnTo>
                  <a:lnTo>
                    <a:pt x="283972" y="275094"/>
                  </a:lnTo>
                  <a:lnTo>
                    <a:pt x="295389" y="283845"/>
                  </a:lnTo>
                  <a:lnTo>
                    <a:pt x="308343" y="290639"/>
                  </a:lnTo>
                  <a:close/>
                </a:path>
                <a:path w="561975" h="450214">
                  <a:moveTo>
                    <a:pt x="437070" y="207403"/>
                  </a:moveTo>
                  <a:lnTo>
                    <a:pt x="429818" y="171665"/>
                  </a:lnTo>
                  <a:lnTo>
                    <a:pt x="410044" y="142481"/>
                  </a:lnTo>
                  <a:lnTo>
                    <a:pt x="380733" y="122796"/>
                  </a:lnTo>
                  <a:lnTo>
                    <a:pt x="344843" y="115570"/>
                  </a:lnTo>
                  <a:lnTo>
                    <a:pt x="309511" y="122770"/>
                  </a:lnTo>
                  <a:lnTo>
                    <a:pt x="280492" y="142354"/>
                  </a:lnTo>
                  <a:lnTo>
                    <a:pt x="260832" y="171272"/>
                  </a:lnTo>
                  <a:lnTo>
                    <a:pt x="253593" y="206451"/>
                  </a:lnTo>
                  <a:lnTo>
                    <a:pt x="253784" y="213626"/>
                  </a:lnTo>
                  <a:lnTo>
                    <a:pt x="254431" y="220802"/>
                  </a:lnTo>
                  <a:lnTo>
                    <a:pt x="255625" y="227977"/>
                  </a:lnTo>
                  <a:lnTo>
                    <a:pt x="257441" y="235153"/>
                  </a:lnTo>
                  <a:lnTo>
                    <a:pt x="261277" y="234188"/>
                  </a:lnTo>
                  <a:lnTo>
                    <a:pt x="267042" y="234188"/>
                  </a:lnTo>
                  <a:lnTo>
                    <a:pt x="290118" y="238887"/>
                  </a:lnTo>
                  <a:lnTo>
                    <a:pt x="309067" y="251650"/>
                  </a:lnTo>
                  <a:lnTo>
                    <a:pt x="321881" y="270510"/>
                  </a:lnTo>
                  <a:lnTo>
                    <a:pt x="326593" y="293497"/>
                  </a:lnTo>
                  <a:lnTo>
                    <a:pt x="326593" y="296379"/>
                  </a:lnTo>
                  <a:lnTo>
                    <a:pt x="339077" y="298297"/>
                  </a:lnTo>
                  <a:lnTo>
                    <a:pt x="344843" y="298297"/>
                  </a:lnTo>
                  <a:lnTo>
                    <a:pt x="380733" y="291084"/>
                  </a:lnTo>
                  <a:lnTo>
                    <a:pt x="410044" y="271500"/>
                  </a:lnTo>
                  <a:lnTo>
                    <a:pt x="429818" y="242595"/>
                  </a:lnTo>
                  <a:lnTo>
                    <a:pt x="437070" y="207403"/>
                  </a:lnTo>
                  <a:close/>
                </a:path>
                <a:path w="561975" h="450214">
                  <a:moveTo>
                    <a:pt x="519671" y="69659"/>
                  </a:moveTo>
                  <a:lnTo>
                    <a:pt x="510070" y="69659"/>
                  </a:lnTo>
                  <a:lnTo>
                    <a:pt x="510070" y="83045"/>
                  </a:lnTo>
                  <a:lnTo>
                    <a:pt x="510070" y="202628"/>
                  </a:lnTo>
                  <a:lnTo>
                    <a:pt x="506209" y="206451"/>
                  </a:lnTo>
                  <a:lnTo>
                    <a:pt x="495655" y="206451"/>
                  </a:lnTo>
                  <a:lnTo>
                    <a:pt x="491807" y="202628"/>
                  </a:lnTo>
                  <a:lnTo>
                    <a:pt x="491807" y="170103"/>
                  </a:lnTo>
                  <a:lnTo>
                    <a:pt x="491807" y="143319"/>
                  </a:lnTo>
                  <a:lnTo>
                    <a:pt x="491807" y="132791"/>
                  </a:lnTo>
                  <a:lnTo>
                    <a:pt x="491807" y="83045"/>
                  </a:lnTo>
                  <a:lnTo>
                    <a:pt x="495655" y="79222"/>
                  </a:lnTo>
                  <a:lnTo>
                    <a:pt x="506209" y="79222"/>
                  </a:lnTo>
                  <a:lnTo>
                    <a:pt x="510070" y="83045"/>
                  </a:lnTo>
                  <a:lnTo>
                    <a:pt x="510070" y="69659"/>
                  </a:lnTo>
                  <a:lnTo>
                    <a:pt x="483171" y="69659"/>
                  </a:lnTo>
                  <a:lnTo>
                    <a:pt x="483171" y="83045"/>
                  </a:lnTo>
                  <a:lnTo>
                    <a:pt x="483171" y="128968"/>
                  </a:lnTo>
                  <a:lnTo>
                    <a:pt x="483171" y="147142"/>
                  </a:lnTo>
                  <a:lnTo>
                    <a:pt x="483171" y="166281"/>
                  </a:lnTo>
                  <a:lnTo>
                    <a:pt x="478370" y="170103"/>
                  </a:lnTo>
                  <a:lnTo>
                    <a:pt x="468757" y="170103"/>
                  </a:lnTo>
                  <a:lnTo>
                    <a:pt x="463956" y="166281"/>
                  </a:lnTo>
                  <a:lnTo>
                    <a:pt x="463956" y="147142"/>
                  </a:lnTo>
                  <a:lnTo>
                    <a:pt x="468757" y="143319"/>
                  </a:lnTo>
                  <a:lnTo>
                    <a:pt x="478370" y="143319"/>
                  </a:lnTo>
                  <a:lnTo>
                    <a:pt x="483171" y="147142"/>
                  </a:lnTo>
                  <a:lnTo>
                    <a:pt x="483171" y="128968"/>
                  </a:lnTo>
                  <a:lnTo>
                    <a:pt x="478370" y="132791"/>
                  </a:lnTo>
                  <a:lnTo>
                    <a:pt x="468757" y="132791"/>
                  </a:lnTo>
                  <a:lnTo>
                    <a:pt x="463956" y="128968"/>
                  </a:lnTo>
                  <a:lnTo>
                    <a:pt x="463956" y="97409"/>
                  </a:lnTo>
                  <a:lnTo>
                    <a:pt x="463956" y="83045"/>
                  </a:lnTo>
                  <a:lnTo>
                    <a:pt x="468757" y="79222"/>
                  </a:lnTo>
                  <a:lnTo>
                    <a:pt x="478370" y="79222"/>
                  </a:lnTo>
                  <a:lnTo>
                    <a:pt x="483171" y="83045"/>
                  </a:lnTo>
                  <a:lnTo>
                    <a:pt x="483171" y="69659"/>
                  </a:lnTo>
                  <a:lnTo>
                    <a:pt x="455307" y="69659"/>
                  </a:lnTo>
                  <a:lnTo>
                    <a:pt x="455307" y="206451"/>
                  </a:lnTo>
                  <a:lnTo>
                    <a:pt x="455193" y="215061"/>
                  </a:lnTo>
                  <a:lnTo>
                    <a:pt x="436079" y="268541"/>
                  </a:lnTo>
                  <a:lnTo>
                    <a:pt x="405726" y="298056"/>
                  </a:lnTo>
                  <a:lnTo>
                    <a:pt x="366534" y="314286"/>
                  </a:lnTo>
                  <a:lnTo>
                    <a:pt x="322757" y="314553"/>
                  </a:lnTo>
                  <a:lnTo>
                    <a:pt x="318109" y="324345"/>
                  </a:lnTo>
                  <a:lnTo>
                    <a:pt x="311581" y="333324"/>
                  </a:lnTo>
                  <a:lnTo>
                    <a:pt x="303441" y="341058"/>
                  </a:lnTo>
                  <a:lnTo>
                    <a:pt x="293941" y="347078"/>
                  </a:lnTo>
                  <a:lnTo>
                    <a:pt x="270941" y="353110"/>
                  </a:lnTo>
                  <a:lnTo>
                    <a:pt x="248310" y="350189"/>
                  </a:lnTo>
                  <a:lnTo>
                    <a:pt x="228561" y="339001"/>
                  </a:lnTo>
                  <a:lnTo>
                    <a:pt x="214210" y="320294"/>
                  </a:lnTo>
                  <a:lnTo>
                    <a:pt x="210413" y="306908"/>
                  </a:lnTo>
                  <a:lnTo>
                    <a:pt x="207721" y="297395"/>
                  </a:lnTo>
                  <a:lnTo>
                    <a:pt x="209816" y="281076"/>
                  </a:lnTo>
                  <a:lnTo>
                    <a:pt x="210604" y="274853"/>
                  </a:lnTo>
                  <a:lnTo>
                    <a:pt x="221767" y="255181"/>
                  </a:lnTo>
                  <a:lnTo>
                    <a:pt x="240144" y="240893"/>
                  </a:lnTo>
                  <a:lnTo>
                    <a:pt x="238175" y="232283"/>
                  </a:lnTo>
                  <a:lnTo>
                    <a:pt x="236651" y="223672"/>
                  </a:lnTo>
                  <a:lnTo>
                    <a:pt x="235686" y="215061"/>
                  </a:lnTo>
                  <a:lnTo>
                    <a:pt x="235343" y="206451"/>
                  </a:lnTo>
                  <a:lnTo>
                    <a:pt x="243941" y="163982"/>
                  </a:lnTo>
                  <a:lnTo>
                    <a:pt x="265696" y="131838"/>
                  </a:lnTo>
                  <a:lnTo>
                    <a:pt x="267398" y="129324"/>
                  </a:lnTo>
                  <a:lnTo>
                    <a:pt x="302209" y="105968"/>
                  </a:lnTo>
                  <a:lnTo>
                    <a:pt x="344843" y="97409"/>
                  </a:lnTo>
                  <a:lnTo>
                    <a:pt x="388035" y="105968"/>
                  </a:lnTo>
                  <a:lnTo>
                    <a:pt x="423125" y="129324"/>
                  </a:lnTo>
                  <a:lnTo>
                    <a:pt x="446697" y="163982"/>
                  </a:lnTo>
                  <a:lnTo>
                    <a:pt x="455307" y="206451"/>
                  </a:lnTo>
                  <a:lnTo>
                    <a:pt x="455307" y="69659"/>
                  </a:lnTo>
                  <a:lnTo>
                    <a:pt x="218059" y="69659"/>
                  </a:lnTo>
                  <a:lnTo>
                    <a:pt x="218059" y="203581"/>
                  </a:lnTo>
                  <a:lnTo>
                    <a:pt x="218059" y="209334"/>
                  </a:lnTo>
                  <a:lnTo>
                    <a:pt x="215176" y="213156"/>
                  </a:lnTo>
                  <a:lnTo>
                    <a:pt x="149847" y="278206"/>
                  </a:lnTo>
                  <a:lnTo>
                    <a:pt x="146011" y="281076"/>
                  </a:lnTo>
                  <a:lnTo>
                    <a:pt x="140246" y="281076"/>
                  </a:lnTo>
                  <a:lnTo>
                    <a:pt x="129679" y="270548"/>
                  </a:lnTo>
                  <a:lnTo>
                    <a:pt x="97980" y="238988"/>
                  </a:lnTo>
                  <a:lnTo>
                    <a:pt x="97980" y="311683"/>
                  </a:lnTo>
                  <a:lnTo>
                    <a:pt x="97980" y="367169"/>
                  </a:lnTo>
                  <a:lnTo>
                    <a:pt x="93179" y="370992"/>
                  </a:lnTo>
                  <a:lnTo>
                    <a:pt x="83566" y="370992"/>
                  </a:lnTo>
                  <a:lnTo>
                    <a:pt x="78765" y="367169"/>
                  </a:lnTo>
                  <a:lnTo>
                    <a:pt x="78765" y="311683"/>
                  </a:lnTo>
                  <a:lnTo>
                    <a:pt x="83566" y="306908"/>
                  </a:lnTo>
                  <a:lnTo>
                    <a:pt x="93179" y="306908"/>
                  </a:lnTo>
                  <a:lnTo>
                    <a:pt x="97980" y="311683"/>
                  </a:lnTo>
                  <a:lnTo>
                    <a:pt x="97980" y="238988"/>
                  </a:lnTo>
                  <a:lnTo>
                    <a:pt x="70129" y="211264"/>
                  </a:lnTo>
                  <a:lnTo>
                    <a:pt x="70129" y="275336"/>
                  </a:lnTo>
                  <a:lnTo>
                    <a:pt x="70129" y="367169"/>
                  </a:lnTo>
                  <a:lnTo>
                    <a:pt x="66281" y="370992"/>
                  </a:lnTo>
                  <a:lnTo>
                    <a:pt x="55714" y="370992"/>
                  </a:lnTo>
                  <a:lnTo>
                    <a:pt x="51879" y="367169"/>
                  </a:lnTo>
                  <a:lnTo>
                    <a:pt x="51879" y="275336"/>
                  </a:lnTo>
                  <a:lnTo>
                    <a:pt x="55714" y="270548"/>
                  </a:lnTo>
                  <a:lnTo>
                    <a:pt x="66281" y="270548"/>
                  </a:lnTo>
                  <a:lnTo>
                    <a:pt x="70129" y="275336"/>
                  </a:lnTo>
                  <a:lnTo>
                    <a:pt x="70129" y="211264"/>
                  </a:lnTo>
                  <a:lnTo>
                    <a:pt x="68199" y="209334"/>
                  </a:lnTo>
                  <a:lnTo>
                    <a:pt x="68199" y="203581"/>
                  </a:lnTo>
                  <a:lnTo>
                    <a:pt x="72047" y="200710"/>
                  </a:lnTo>
                  <a:lnTo>
                    <a:pt x="137363" y="135661"/>
                  </a:lnTo>
                  <a:lnTo>
                    <a:pt x="140246" y="131838"/>
                  </a:lnTo>
                  <a:lnTo>
                    <a:pt x="146011" y="131838"/>
                  </a:lnTo>
                  <a:lnTo>
                    <a:pt x="218059" y="203581"/>
                  </a:lnTo>
                  <a:lnTo>
                    <a:pt x="218059" y="69659"/>
                  </a:lnTo>
                  <a:lnTo>
                    <a:pt x="42265" y="69659"/>
                  </a:lnTo>
                  <a:lnTo>
                    <a:pt x="42265" y="380555"/>
                  </a:lnTo>
                  <a:lnTo>
                    <a:pt x="519671" y="380555"/>
                  </a:lnTo>
                  <a:lnTo>
                    <a:pt x="519671" y="370992"/>
                  </a:lnTo>
                  <a:lnTo>
                    <a:pt x="519671" y="353110"/>
                  </a:lnTo>
                  <a:lnTo>
                    <a:pt x="519671" y="206451"/>
                  </a:lnTo>
                  <a:lnTo>
                    <a:pt x="519671" y="79222"/>
                  </a:lnTo>
                  <a:lnTo>
                    <a:pt x="519671" y="69659"/>
                  </a:lnTo>
                  <a:close/>
                </a:path>
                <a:path w="561975" h="450214">
                  <a:moveTo>
                    <a:pt x="561936" y="0"/>
                  </a:moveTo>
                  <a:lnTo>
                    <a:pt x="537921" y="0"/>
                  </a:lnTo>
                  <a:lnTo>
                    <a:pt x="537921" y="55765"/>
                  </a:lnTo>
                  <a:lnTo>
                    <a:pt x="537921" y="395414"/>
                  </a:lnTo>
                  <a:lnTo>
                    <a:pt x="535508" y="395414"/>
                  </a:lnTo>
                  <a:lnTo>
                    <a:pt x="535508" y="399211"/>
                  </a:lnTo>
                  <a:lnTo>
                    <a:pt x="26428" y="399211"/>
                  </a:lnTo>
                  <a:lnTo>
                    <a:pt x="26428" y="395414"/>
                  </a:lnTo>
                  <a:lnTo>
                    <a:pt x="24015" y="395414"/>
                  </a:lnTo>
                  <a:lnTo>
                    <a:pt x="24015" y="55765"/>
                  </a:lnTo>
                  <a:lnTo>
                    <a:pt x="25463" y="55765"/>
                  </a:lnTo>
                  <a:lnTo>
                    <a:pt x="25463" y="51968"/>
                  </a:lnTo>
                  <a:lnTo>
                    <a:pt x="536473" y="51968"/>
                  </a:lnTo>
                  <a:lnTo>
                    <a:pt x="536473" y="55765"/>
                  </a:lnTo>
                  <a:lnTo>
                    <a:pt x="537921" y="55765"/>
                  </a:lnTo>
                  <a:lnTo>
                    <a:pt x="537921" y="0"/>
                  </a:lnTo>
                  <a:lnTo>
                    <a:pt x="0" y="0"/>
                  </a:lnTo>
                  <a:lnTo>
                    <a:pt x="0" y="51968"/>
                  </a:lnTo>
                  <a:lnTo>
                    <a:pt x="0" y="55765"/>
                  </a:lnTo>
                  <a:lnTo>
                    <a:pt x="0" y="395414"/>
                  </a:lnTo>
                  <a:lnTo>
                    <a:pt x="0" y="399211"/>
                  </a:lnTo>
                  <a:lnTo>
                    <a:pt x="0" y="449910"/>
                  </a:lnTo>
                  <a:lnTo>
                    <a:pt x="561936" y="449910"/>
                  </a:lnTo>
                  <a:lnTo>
                    <a:pt x="561936" y="399211"/>
                  </a:lnTo>
                  <a:lnTo>
                    <a:pt x="561936" y="395414"/>
                  </a:lnTo>
                  <a:lnTo>
                    <a:pt x="561936" y="55765"/>
                  </a:lnTo>
                  <a:lnTo>
                    <a:pt x="561936" y="51968"/>
                  </a:lnTo>
                  <a:lnTo>
                    <a:pt x="561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5485" algn="ctr">
              <a:lnSpc>
                <a:spcPts val="1880"/>
              </a:lnSpc>
              <a:spcBef>
                <a:spcPts val="100"/>
              </a:spcBef>
            </a:pPr>
            <a:r>
              <a:rPr spc="-5" dirty="0"/>
              <a:t>Search</a:t>
            </a:r>
            <a:r>
              <a:rPr spc="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-5" dirty="0"/>
              <a:t>small</a:t>
            </a:r>
            <a:r>
              <a:rPr dirty="0"/>
              <a:t> </a:t>
            </a:r>
            <a:r>
              <a:rPr spc="-5" dirty="0"/>
              <a:t>temporal</a:t>
            </a:r>
            <a:r>
              <a:rPr dirty="0"/>
              <a:t> </a:t>
            </a:r>
            <a:r>
              <a:rPr spc="-5" dirty="0"/>
              <a:t>modulations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5" dirty="0"/>
              <a:t>half-lives</a:t>
            </a:r>
          </a:p>
          <a:p>
            <a:pPr marL="705485" algn="ctr">
              <a:lnSpc>
                <a:spcPts val="1880"/>
              </a:lnSpc>
            </a:pPr>
            <a:r>
              <a:rPr dirty="0"/>
              <a:t>of</a:t>
            </a:r>
            <a:r>
              <a:rPr spc="-10" dirty="0"/>
              <a:t> </a:t>
            </a:r>
            <a:r>
              <a:rPr dirty="0"/>
              <a:t>radionuclides</a:t>
            </a:r>
            <a:r>
              <a:rPr spc="-2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IMS</a:t>
            </a:r>
            <a:r>
              <a:rPr spc="-20" dirty="0"/>
              <a:t> </a:t>
            </a:r>
            <a:r>
              <a:rPr dirty="0"/>
              <a:t>Quality</a:t>
            </a:r>
            <a:r>
              <a:rPr spc="-20" dirty="0"/>
              <a:t> </a:t>
            </a:r>
            <a:r>
              <a:rPr dirty="0"/>
              <a:t>Control</a:t>
            </a:r>
            <a:r>
              <a:rPr spc="-10" dirty="0"/>
              <a:t> </a:t>
            </a:r>
            <a:r>
              <a:rPr dirty="0"/>
              <a:t>data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2184" y="4935728"/>
            <a:ext cx="25196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UTT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AN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60" dirty="0">
                <a:solidFill>
                  <a:srgbClr val="FFFFFF"/>
                </a:solidFill>
                <a:latin typeface="Arial"/>
                <a:cs typeface="Arial"/>
              </a:rPr>
              <a:t>UCLE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8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35" dirty="0">
                <a:solidFill>
                  <a:srgbClr val="FFFFFF"/>
                </a:solidFill>
                <a:latin typeface="Arial"/>
                <a:cs typeface="Arial"/>
              </a:rPr>
              <a:t>OSI</a:t>
            </a:r>
            <a:r>
              <a:rPr sz="1100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8678" y="4955540"/>
            <a:ext cx="6991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CTBTO.ORG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0" y="2470535"/>
            <a:ext cx="5856478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49805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david@bnl.gov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D. 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Javorsek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II, United States Air Force  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  <a:hlinkClick r:id="rId5"/>
              </a:rPr>
              <a:t>daniel.javorsek@us.af.mil</a:t>
            </a:r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1600" spc="-5" dirty="0">
                <a:solidFill>
                  <a:srgbClr val="FFFFFF"/>
                </a:solidFill>
                <a:latin typeface="Arial"/>
                <a:cs typeface="Arial"/>
              </a:rPr>
              <a:t>Shaun Little, General Dynamics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Shaun.Little@gd-ms.com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J. Thomas Gruenwald, SNARE </a:t>
            </a:r>
            <a:r>
              <a:rPr lang="en-US" sz="1600" u="sng" spc="-5" dirty="0" err="1">
                <a:solidFill>
                  <a:schemeClr val="bg1"/>
                </a:solidFill>
                <a:latin typeface="Arial"/>
                <a:cs typeface="Arial"/>
              </a:rPr>
              <a:t>Tom.Gruenwald@snareinc.com</a:t>
            </a:r>
            <a:endParaRPr lang="en-US" sz="1600" u="sng" spc="-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91A7EC-390B-4E8D-82A7-01BCDE3739F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4868" r="3677" b="7785"/>
          <a:stretch/>
        </p:blipFill>
        <p:spPr bwMode="auto">
          <a:xfrm>
            <a:off x="2894307" y="3714750"/>
            <a:ext cx="3354094" cy="1107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A598CE74-BA0B-469B-8F6A-E4D74129D36E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095750"/>
            <a:ext cx="609600" cy="381000"/>
            <a:chOff x="8001000" y="228600"/>
            <a:chExt cx="381000" cy="2286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A5FF9A-AA5B-4103-8126-DE59B3FC358A}"/>
                </a:ext>
              </a:extLst>
            </p:cNvPr>
            <p:cNvSpPr/>
            <p:nvPr/>
          </p:nvSpPr>
          <p:spPr>
            <a:xfrm>
              <a:off x="8001000" y="228600"/>
              <a:ext cx="228600" cy="2286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5E6975-618C-4F6D-989C-F44DD7E4B64F}"/>
                </a:ext>
              </a:extLst>
            </p:cNvPr>
            <p:cNvSpPr/>
            <p:nvPr/>
          </p:nvSpPr>
          <p:spPr>
            <a:xfrm>
              <a:off x="8153400" y="228600"/>
              <a:ext cx="228600" cy="2286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473B90-37CF-4E4B-888C-FDB3518FF85C}"/>
              </a:ext>
            </a:extLst>
          </p:cNvPr>
          <p:cNvSpPr txBox="1"/>
          <p:nvPr/>
        </p:nvSpPr>
        <p:spPr>
          <a:xfrm>
            <a:off x="2286000" y="3499306"/>
            <a:ext cx="541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was developed with funding from the Defense Advanced Research Projects Agency (DARPA).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5"/>
    </mc:Choice>
    <mc:Fallback xmlns="">
      <p:transition spd="slow" advTm="192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773859"/>
            <a:ext cx="536575" cy="210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RESU</a:t>
            </a:r>
            <a:r>
              <a:rPr sz="3600" spc="-260" dirty="0">
                <a:solidFill>
                  <a:srgbClr val="DFC5DF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393" y="1022095"/>
            <a:ext cx="5081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most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dataset: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USP73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(Palmer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Station,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Antarctica)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2495" y="1476247"/>
            <a:ext cx="5244383" cy="286735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63548" y="4298950"/>
            <a:ext cx="34016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Decay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rates</a:t>
            </a:r>
            <a:r>
              <a:rPr sz="1000" dirty="0">
                <a:latin typeface="Arial"/>
                <a:cs typeface="Arial"/>
              </a:rPr>
              <a:t> for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isotopes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 the QC source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(gamma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lines).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Horizontal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scale: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elapsed </a:t>
            </a:r>
            <a:r>
              <a:rPr sz="1000" spc="-10" dirty="0">
                <a:latin typeface="Arial"/>
                <a:cs typeface="Arial"/>
              </a:rPr>
              <a:t>years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since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Jan.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1, </a:t>
            </a:r>
            <a:r>
              <a:rPr sz="1000" spc="-10" dirty="0">
                <a:latin typeface="Arial"/>
                <a:cs typeface="Arial"/>
              </a:rPr>
              <a:t>2003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5743" y="3485071"/>
            <a:ext cx="2851680" cy="12150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18097" y="1701799"/>
            <a:ext cx="2404110" cy="170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1905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Sudden </a:t>
            </a:r>
            <a:r>
              <a:rPr sz="1000" dirty="0">
                <a:latin typeface="Arial"/>
                <a:cs typeface="Arial"/>
              </a:rPr>
              <a:t>jumps </a:t>
            </a:r>
            <a:r>
              <a:rPr sz="1000" spc="-5" dirty="0">
                <a:latin typeface="Arial"/>
                <a:cs typeface="Arial"/>
              </a:rPr>
              <a:t>in the data often </a:t>
            </a:r>
            <a:r>
              <a:rPr sz="1000" dirty="0">
                <a:latin typeface="Arial"/>
                <a:cs typeface="Arial"/>
              </a:rPr>
              <a:t>come 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5" dirty="0">
                <a:latin typeface="Arial"/>
                <a:cs typeface="Arial"/>
              </a:rPr>
              <a:t>changing the QC source, 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detector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-10" dirty="0">
                <a:latin typeface="Arial"/>
                <a:cs typeface="Arial"/>
              </a:rPr>
              <a:t> 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high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voltage,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but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all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changes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could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 </a:t>
            </a:r>
            <a:r>
              <a:rPr sz="1000" spc="-10" dirty="0">
                <a:latin typeface="Arial"/>
                <a:cs typeface="Arial"/>
              </a:rPr>
              <a:t>explained.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63500" marR="17653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steep </a:t>
            </a:r>
            <a:r>
              <a:rPr sz="1000" spc="-10" dirty="0">
                <a:latin typeface="Arial"/>
                <a:cs typeface="Arial"/>
              </a:rPr>
              <a:t>downward </a:t>
            </a:r>
            <a:r>
              <a:rPr sz="1000" spc="-5" dirty="0">
                <a:latin typeface="Arial"/>
                <a:cs typeface="Arial"/>
              </a:rPr>
              <a:t>excursions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121,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244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344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keV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975" b="1" baseline="25641" dirty="0">
                <a:latin typeface="Arial"/>
                <a:cs typeface="Arial"/>
              </a:rPr>
              <a:t>152</a:t>
            </a:r>
            <a:r>
              <a:rPr sz="1000" dirty="0">
                <a:latin typeface="Arial"/>
                <a:cs typeface="Arial"/>
              </a:rPr>
              <a:t>Eu </a:t>
            </a:r>
            <a:r>
              <a:rPr sz="1000" spc="-5" dirty="0">
                <a:latin typeface="Arial"/>
                <a:cs typeface="Arial"/>
              </a:rPr>
              <a:t>lines</a:t>
            </a:r>
            <a:endParaRPr sz="1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are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not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understood.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42481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Composition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IMS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QC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source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5EF4B996-23F5-4A71-879F-8B2FC49206C7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773859"/>
            <a:ext cx="536575" cy="210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RESU</a:t>
            </a:r>
            <a:r>
              <a:rPr sz="3600" spc="-260" dirty="0">
                <a:solidFill>
                  <a:srgbClr val="DFC5DF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393" y="1022095"/>
            <a:ext cx="5081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most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dataset: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USP73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(Palmer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Station,</a:t>
            </a:r>
            <a:r>
              <a:rPr sz="1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Antarctica)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740" y="1399102"/>
            <a:ext cx="2238647" cy="14171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740" y="2976395"/>
            <a:ext cx="2238647" cy="141877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5538" y="1429568"/>
            <a:ext cx="2240117" cy="14217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5496" y="2956616"/>
            <a:ext cx="2238647" cy="142170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824221" y="1507997"/>
            <a:ext cx="0" cy="2913380"/>
          </a:xfrm>
          <a:custGeom>
            <a:avLst/>
            <a:gdLst/>
            <a:ahLst/>
            <a:cxnLst/>
            <a:rect l="l" t="t" r="r" b="b"/>
            <a:pathLst>
              <a:path h="2913379">
                <a:moveTo>
                  <a:pt x="0" y="0"/>
                </a:moveTo>
                <a:lnTo>
                  <a:pt x="0" y="291277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88513" y="1778888"/>
            <a:ext cx="15595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Power </a:t>
            </a:r>
            <a:r>
              <a:rPr sz="1000" spc="-5" dirty="0">
                <a:latin typeface="Arial"/>
                <a:cs typeface="Arial"/>
              </a:rPr>
              <a:t>spectra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975" b="1" baseline="25641" dirty="0">
                <a:latin typeface="Arial"/>
                <a:cs typeface="Arial"/>
              </a:rPr>
              <a:t>60</a:t>
            </a:r>
            <a:r>
              <a:rPr sz="1000" dirty="0">
                <a:latin typeface="Arial"/>
                <a:cs typeface="Arial"/>
              </a:rPr>
              <a:t>Co 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1173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line (top)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 1333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line (bottom)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powers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from</a:t>
            </a:r>
            <a:r>
              <a:rPr sz="1000" spc="-10" dirty="0">
                <a:latin typeface="Arial"/>
                <a:cs typeface="Arial"/>
              </a:rPr>
              <a:t> 1000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shufflings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background.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13913" y="2693669"/>
            <a:ext cx="153670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These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two </a:t>
            </a:r>
            <a:r>
              <a:rPr sz="1000" spc="-5" dirty="0">
                <a:latin typeface="Arial"/>
                <a:cs typeface="Arial"/>
              </a:rPr>
              <a:t>lines </a:t>
            </a:r>
            <a:r>
              <a:rPr sz="1000" dirty="0">
                <a:latin typeface="Arial"/>
                <a:cs typeface="Arial"/>
              </a:rPr>
              <a:t>come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same </a:t>
            </a:r>
            <a:r>
              <a:rPr sz="1000" spc="-5" dirty="0">
                <a:latin typeface="Arial"/>
                <a:cs typeface="Arial"/>
              </a:rPr>
              <a:t>decay chain,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should be completely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correlated and 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respective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power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spectra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should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nearly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identical.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13913" y="3760723"/>
            <a:ext cx="15335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Clearly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are</a:t>
            </a:r>
            <a:r>
              <a:rPr sz="1000" spc="-10" dirty="0">
                <a:latin typeface="Arial"/>
                <a:cs typeface="Arial"/>
              </a:rPr>
              <a:t> not, </a:t>
            </a:r>
            <a:r>
              <a:rPr sz="1000" spc="-5" dirty="0">
                <a:latin typeface="Arial"/>
                <a:cs typeface="Arial"/>
              </a:rPr>
              <a:t> indicating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randomness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due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detector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effects.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9641" y="1780793"/>
            <a:ext cx="15595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19177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Power</a:t>
            </a:r>
            <a:r>
              <a:rPr sz="1000" spc="-5" dirty="0">
                <a:latin typeface="Arial"/>
                <a:cs typeface="Arial"/>
              </a:rPr>
              <a:t> spectra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975" b="1" baseline="25641" dirty="0">
                <a:latin typeface="Arial"/>
                <a:cs typeface="Arial"/>
              </a:rPr>
              <a:t>152</a:t>
            </a:r>
            <a:r>
              <a:rPr sz="1000" dirty="0">
                <a:latin typeface="Arial"/>
                <a:cs typeface="Arial"/>
              </a:rPr>
              <a:t>Eu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344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line (top)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778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keV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(bottom)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powers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10" dirty="0">
                <a:latin typeface="Arial"/>
                <a:cs typeface="Arial"/>
              </a:rPr>
              <a:t>1000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shufflings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background.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09641" y="2695193"/>
            <a:ext cx="1450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Both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b</a:t>
            </a:r>
            <a:r>
              <a:rPr sz="975" b="1" spc="-15" baseline="25641" dirty="0">
                <a:latin typeface="Arial"/>
                <a:cs typeface="Arial"/>
              </a:rPr>
              <a:t>-</a:t>
            </a:r>
            <a:r>
              <a:rPr sz="975" b="1" spc="52" baseline="25641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decay,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respective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power</a:t>
            </a:r>
            <a:r>
              <a:rPr sz="1000" spc="-5" dirty="0">
                <a:latin typeface="Arial"/>
                <a:cs typeface="Arial"/>
              </a:rPr>
              <a:t> spectra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should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similar.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35041" y="3457447"/>
            <a:ext cx="15335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Clearly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not,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indicating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randomness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due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detector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effects.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4333AC71-F90F-48A4-AF80-15615034ACC1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773859"/>
            <a:ext cx="536575" cy="210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RESU</a:t>
            </a:r>
            <a:r>
              <a:rPr sz="3600" spc="-260" dirty="0">
                <a:solidFill>
                  <a:srgbClr val="DFC5DF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993" y="983361"/>
            <a:ext cx="5925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results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TVD01</a:t>
            </a:r>
            <a:r>
              <a:rPr sz="1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--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spc="7" baseline="24691" dirty="0">
                <a:solidFill>
                  <a:srgbClr val="FF0000"/>
                </a:solidFill>
                <a:latin typeface="Arial"/>
                <a:cs typeface="Arial"/>
              </a:rPr>
              <a:t>152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Eu, 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350" b="1" spc="-52" baseline="2469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350" b="1" spc="202" baseline="2469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decay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(electron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capture)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spc="-5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  <a:tabLst>
                <a:tab pos="112204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3409" y="1304579"/>
            <a:ext cx="6943725" cy="1568450"/>
            <a:chOff x="613409" y="1304579"/>
            <a:chExt cx="6943725" cy="156845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525" y="1307627"/>
              <a:ext cx="2366663" cy="1507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4093" y="1304579"/>
              <a:ext cx="2366663" cy="15071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3409" y="2853690"/>
              <a:ext cx="6943725" cy="0"/>
            </a:xfrm>
            <a:custGeom>
              <a:avLst/>
              <a:gdLst/>
              <a:ahLst/>
              <a:cxnLst/>
              <a:rect l="l" t="t" r="r" b="b"/>
              <a:pathLst>
                <a:path w="6943725">
                  <a:moveTo>
                    <a:pt x="0" y="0"/>
                  </a:moveTo>
                  <a:lnTo>
                    <a:pt x="6943471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10655" y="1728597"/>
            <a:ext cx="197802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Power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spectra,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EC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lines: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121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(left), 964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(right)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Different pattern, and </a:t>
            </a:r>
            <a:r>
              <a:rPr sz="1000" spc="-10" dirty="0">
                <a:latin typeface="Arial"/>
                <a:cs typeface="Arial"/>
              </a:rPr>
              <a:t>all powers </a:t>
            </a:r>
            <a:r>
              <a:rPr sz="1000" spc="-5" dirty="0">
                <a:latin typeface="Arial"/>
                <a:cs typeface="Arial"/>
              </a:rPr>
              <a:t> buried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deep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random</a:t>
            </a:r>
            <a:r>
              <a:rPr sz="1000" dirty="0">
                <a:latin typeface="Arial"/>
                <a:cs typeface="Arial"/>
              </a:rPr>
              <a:t> shuffled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background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1835" y="2967227"/>
            <a:ext cx="2418503" cy="154067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74135" y="2952041"/>
            <a:ext cx="2377278" cy="151315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517258" y="3197732"/>
            <a:ext cx="202882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Power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spectra,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b</a:t>
            </a:r>
            <a:r>
              <a:rPr sz="975" b="1" spc="-15" baseline="25641" dirty="0">
                <a:latin typeface="Arial"/>
                <a:cs typeface="Arial"/>
              </a:rPr>
              <a:t>-</a:t>
            </a:r>
            <a:r>
              <a:rPr sz="975" b="1" spc="82" baseline="25641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lines: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344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(left), 778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(right)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Different pattern, and </a:t>
            </a:r>
            <a:r>
              <a:rPr sz="1000" spc="-10" dirty="0">
                <a:latin typeface="Arial"/>
                <a:cs typeface="Arial"/>
              </a:rPr>
              <a:t>all powers </a:t>
            </a:r>
            <a:r>
              <a:rPr sz="1000" spc="-5" dirty="0">
                <a:latin typeface="Arial"/>
                <a:cs typeface="Arial"/>
              </a:rPr>
              <a:t> buried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deep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random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shuffled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background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49090" y="4527550"/>
            <a:ext cx="4439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Note that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1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0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very</a:t>
            </a:r>
            <a:r>
              <a:rPr sz="10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short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measurement,</a:t>
            </a:r>
            <a:r>
              <a:rPr sz="1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sz="1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3.5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months</a:t>
            </a:r>
            <a:r>
              <a:rPr sz="1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0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source!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87013C6-277F-4EE0-980F-78A18A6BB072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3415" y="1132635"/>
            <a:ext cx="536575" cy="3382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CON</a:t>
            </a:r>
            <a:r>
              <a:rPr sz="3600" spc="5" dirty="0">
                <a:solidFill>
                  <a:srgbClr val="DFC5DF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LUSIONS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2393" y="1052321"/>
            <a:ext cx="6967220" cy="288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outlook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337820" marR="5080" indent="-105410">
              <a:lnSpc>
                <a:spcPct val="100000"/>
              </a:lnSpc>
              <a:spcBef>
                <a:spcPts val="1120"/>
              </a:spcBef>
            </a:pP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IMS QC data are perfect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IMS </a:t>
            </a:r>
            <a:r>
              <a:rPr sz="1000" dirty="0">
                <a:latin typeface="Arial"/>
                <a:cs typeface="Arial"/>
              </a:rPr>
              <a:t>mission, </a:t>
            </a:r>
            <a:r>
              <a:rPr sz="1000" spc="-5" dirty="0">
                <a:latin typeface="Arial"/>
                <a:cs typeface="Arial"/>
              </a:rPr>
              <a:t>but inadequate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study of temporal modulation of the decay rates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percent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level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below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(where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experiments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claim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have</a:t>
            </a:r>
            <a:r>
              <a:rPr sz="1000" spc="-5" dirty="0">
                <a:latin typeface="Arial"/>
                <a:cs typeface="Arial"/>
              </a:rPr>
              <a:t> found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it).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principal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reason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low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statistics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day-to-day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variations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positioning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QC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source.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337820" marR="418465" indent="-10541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In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certain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short (1-3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years)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intervals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certain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stations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we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found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hints</a:t>
            </a:r>
            <a:r>
              <a:rPr sz="1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0.01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amplitude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annual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modulations,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but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1000" spc="-5" dirty="0">
                <a:latin typeface="Arial"/>
                <a:cs typeface="Arial"/>
              </a:rPr>
              <a:t>convincing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evidence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Detailed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results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studies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will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published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soon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337820" marR="47625" indent="-10541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Simulations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have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shown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that 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signal/noise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ratio</a:t>
            </a:r>
            <a:r>
              <a:rPr sz="1000" dirty="0">
                <a:latin typeface="Arial"/>
                <a:cs typeface="Arial"/>
              </a:rPr>
              <a:t> (from </a:t>
            </a:r>
            <a:r>
              <a:rPr sz="1000" spc="-5" dirty="0">
                <a:latin typeface="Arial"/>
                <a:cs typeface="Arial"/>
              </a:rPr>
              <a:t>statistical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error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any detector instabilities)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should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least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S/N&gt;1/3,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preferably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even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higher.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This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puts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lower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limit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 count-rates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future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precision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experiment.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337820" marR="158115" indent="-10541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Based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our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studies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lessons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learned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from 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TVD01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control experiment,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we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working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proposal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new</a:t>
            </a:r>
            <a:r>
              <a:rPr sz="1000" spc="-5" dirty="0">
                <a:latin typeface="Arial"/>
                <a:cs typeface="Arial"/>
              </a:rPr>
              <a:t> precision experiment,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largely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based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existing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IMS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(GDMS)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hardware.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FECC0EE3-C210-46D0-9E43-4C75E874B99B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-97711" y="1592681"/>
            <a:ext cx="536575" cy="2464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ABSTRACT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171" y="1097661"/>
            <a:ext cx="6828790" cy="3057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Abstract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433705" marR="23495">
              <a:lnSpc>
                <a:spcPct val="100000"/>
              </a:lnSpc>
              <a:spcBef>
                <a:spcPts val="1255"/>
              </a:spcBef>
            </a:pP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Half-lives</a:t>
            </a:r>
            <a:r>
              <a:rPr sz="10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radioisotopes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have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long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thought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absolute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constants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Nature.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However,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since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1980s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several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experiments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indicated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that </a:t>
            </a:r>
            <a:r>
              <a:rPr sz="1000" dirty="0">
                <a:latin typeface="Arial"/>
                <a:cs typeface="Arial"/>
              </a:rPr>
              <a:t>small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percent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sub-percent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level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–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temporal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modulations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may</a:t>
            </a:r>
            <a:r>
              <a:rPr sz="1000" spc="-5" dirty="0">
                <a:latin typeface="Arial"/>
                <a:cs typeface="Arial"/>
              </a:rPr>
              <a:t> exist,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that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can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 correlated to variations 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solar neutrino flux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 The </a:t>
            </a:r>
            <a:r>
              <a:rPr sz="1000" spc="-5" dirty="0">
                <a:latin typeface="Arial"/>
                <a:cs typeface="Arial"/>
              </a:rPr>
              <a:t>issue has been hotly debated by the nuclear theory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community,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since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would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imply </a:t>
            </a:r>
            <a:r>
              <a:rPr sz="1000" dirty="0">
                <a:latin typeface="Arial"/>
                <a:cs typeface="Arial"/>
              </a:rPr>
              <a:t>some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new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mechanism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influencing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weak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decays,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 such,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fundamental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importance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nuclear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physics.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problem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that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high quality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data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collected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over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extensive period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are </a:t>
            </a:r>
            <a:r>
              <a:rPr sz="1000" dirty="0">
                <a:latin typeface="Arial"/>
                <a:cs typeface="Arial"/>
              </a:rPr>
              <a:t> scarce.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433705" marR="5080" algn="just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As </a:t>
            </a:r>
            <a:r>
              <a:rPr sz="1000" spc="-5" dirty="0">
                <a:latin typeface="Arial"/>
                <a:cs typeface="Arial"/>
              </a:rPr>
              <a:t>regular part of their operation, the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IMS </a:t>
            </a:r>
            <a:r>
              <a:rPr sz="1000" spc="-5" dirty="0">
                <a:latin typeface="Arial"/>
                <a:cs typeface="Arial"/>
              </a:rPr>
              <a:t>monitoring stations </a:t>
            </a:r>
            <a:r>
              <a:rPr sz="1000" dirty="0">
                <a:latin typeface="Arial"/>
                <a:cs typeface="Arial"/>
              </a:rPr>
              <a:t>take </a:t>
            </a:r>
            <a:r>
              <a:rPr sz="1000" spc="-5" dirty="0">
                <a:latin typeface="Arial"/>
                <a:cs typeface="Arial"/>
              </a:rPr>
              <a:t>so-called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quality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control data </a:t>
            </a:r>
            <a:r>
              <a:rPr sz="1000" spc="-15" dirty="0">
                <a:latin typeface="Arial"/>
                <a:cs typeface="Arial"/>
              </a:rPr>
              <a:t>daily, </a:t>
            </a:r>
            <a:r>
              <a:rPr sz="1000" spc="-5" dirty="0">
                <a:latin typeface="Arial"/>
                <a:cs typeface="Arial"/>
              </a:rPr>
              <a:t>measuring a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source of known isotopes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30 minutes.</a:t>
            </a:r>
            <a:r>
              <a:rPr sz="1000" dirty="0">
                <a:latin typeface="Arial"/>
                <a:cs typeface="Arial"/>
              </a:rPr>
              <a:t> The </a:t>
            </a:r>
            <a:r>
              <a:rPr sz="1000" spc="-5" dirty="0">
                <a:latin typeface="Arial"/>
                <a:cs typeface="Arial"/>
              </a:rPr>
              <a:t>stations are at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diverse geographic locations and using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standardized </a:t>
            </a:r>
            <a:r>
              <a:rPr sz="1000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equipment</a:t>
            </a:r>
            <a:r>
              <a:rPr sz="1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sources.</a:t>
            </a:r>
            <a:r>
              <a:rPr sz="10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Such data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are in principle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ideal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investigate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long-term,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small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the</a:t>
            </a:r>
            <a:endParaRPr sz="1000">
              <a:latin typeface="Arial"/>
              <a:cs typeface="Arial"/>
            </a:endParaRPr>
          </a:p>
          <a:p>
            <a:pPr marL="433705" algn="just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half-lives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due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 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penetrating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external influence,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like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solar neutrinos.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433705" marR="26670">
              <a:lnSpc>
                <a:spcPct val="100000"/>
              </a:lnSpc>
            </a:pPr>
            <a:r>
              <a:rPr sz="1000" spc="15" dirty="0">
                <a:latin typeface="Arial"/>
                <a:cs typeface="Arial"/>
              </a:rPr>
              <a:t>We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obtained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analyzed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15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years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worth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quality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control data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5" dirty="0">
                <a:latin typeface="Arial"/>
                <a:cs typeface="Arial"/>
              </a:rPr>
              <a:t> 11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IMS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stations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annual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higher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frequency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modulations.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We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will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present 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results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this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analysis,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including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upper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limit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amplitude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modulations 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suggestions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design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future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high-sensitivity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experiment,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dedicated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settle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issue</a:t>
            </a:r>
            <a:endParaRPr sz="1000">
              <a:latin typeface="Arial"/>
              <a:cs typeface="Arial"/>
            </a:endParaRPr>
          </a:p>
          <a:p>
            <a:pPr marL="433705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temporal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half-lives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due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solar influence.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3920819-2FAF-4CCB-A649-FC549364048B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"/>
    </mc:Choice>
    <mc:Fallback xmlns="">
      <p:transition spd="slow" advTm="7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057452"/>
            <a:ext cx="536575" cy="3533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INTRO</a:t>
            </a:r>
            <a:r>
              <a:rPr sz="3600" spc="10" dirty="0">
                <a:solidFill>
                  <a:srgbClr val="DFC5DF"/>
                </a:solidFill>
                <a:latin typeface="Arial"/>
                <a:cs typeface="Arial"/>
              </a:rPr>
              <a:t>D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U</a:t>
            </a:r>
            <a:r>
              <a:rPr sz="3600" spc="10" dirty="0">
                <a:solidFill>
                  <a:srgbClr val="DFC5DF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6029" y="1035177"/>
            <a:ext cx="47275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issue: are half-lives of radionuclides really constant, or do at least </a:t>
            </a:r>
            <a:r>
              <a:rPr sz="1000" dirty="0">
                <a:latin typeface="Arial"/>
                <a:cs typeface="Arial"/>
              </a:rPr>
              <a:t>some </a:t>
            </a:r>
            <a:r>
              <a:rPr sz="1000" spc="-5" dirty="0">
                <a:latin typeface="Arial"/>
                <a:cs typeface="Arial"/>
              </a:rPr>
              <a:t>of them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exhibit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small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temporal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variations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due to external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effects?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7929" y="1492377"/>
            <a:ext cx="50869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35687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Theoretically: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several</a:t>
            </a:r>
            <a:r>
              <a:rPr sz="1000" dirty="0">
                <a:latin typeface="Arial"/>
                <a:cs typeface="Arial"/>
              </a:rPr>
              <a:t> mechanisms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suggested,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like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influence  of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solar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neutrinos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(flux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changes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time!), </a:t>
            </a:r>
            <a:r>
              <a:rPr sz="1000" spc="-5" dirty="0">
                <a:latin typeface="Arial"/>
                <a:cs typeface="Arial"/>
              </a:rPr>
              <a:t>but mostly they are phenomenological models, not ab </a:t>
            </a:r>
            <a:r>
              <a:rPr sz="1000" spc="-10" dirty="0">
                <a:latin typeface="Arial"/>
                <a:cs typeface="Arial"/>
              </a:rPr>
              <a:t>initio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calculations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(yet).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Experimentally: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since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first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observation of a very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small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annual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1986,</a:t>
            </a:r>
            <a:endParaRPr sz="10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a large </a:t>
            </a:r>
            <a:r>
              <a:rPr sz="1000" dirty="0">
                <a:latin typeface="Arial"/>
                <a:cs typeface="Arial"/>
              </a:rPr>
              <a:t>number </a:t>
            </a:r>
            <a:r>
              <a:rPr sz="1000" spc="-5" dirty="0">
                <a:latin typeface="Arial"/>
                <a:cs typeface="Arial"/>
              </a:rPr>
              <a:t>of measurements </a:t>
            </a:r>
            <a:r>
              <a:rPr sz="1000" spc="-10" dirty="0">
                <a:latin typeface="Arial"/>
                <a:cs typeface="Arial"/>
              </a:rPr>
              <a:t>were </a:t>
            </a:r>
            <a:r>
              <a:rPr sz="1000" dirty="0">
                <a:latin typeface="Arial"/>
                <a:cs typeface="Arial"/>
              </a:rPr>
              <a:t>made, some </a:t>
            </a:r>
            <a:r>
              <a:rPr sz="1000" spc="-5" dirty="0">
                <a:latin typeface="Arial"/>
                <a:cs typeface="Arial"/>
              </a:rPr>
              <a:t>confirming, </a:t>
            </a:r>
            <a:r>
              <a:rPr sz="1000" dirty="0">
                <a:latin typeface="Arial"/>
                <a:cs typeface="Arial"/>
              </a:rPr>
              <a:t>some </a:t>
            </a:r>
            <a:r>
              <a:rPr sz="1000" spc="-5" dirty="0">
                <a:latin typeface="Arial"/>
                <a:cs typeface="Arial"/>
              </a:rPr>
              <a:t>rejecting the claim.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Even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where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 signal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claimed,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modulation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975" b="1" baseline="25641" dirty="0">
                <a:solidFill>
                  <a:srgbClr val="FF0000"/>
                </a:solidFill>
                <a:latin typeface="Arial"/>
                <a:cs typeface="Arial"/>
              </a:rPr>
              <a:t>-2</a:t>
            </a:r>
            <a:r>
              <a:rPr sz="975" b="1" spc="142" baseline="256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975" b="1" baseline="25641" dirty="0">
                <a:solidFill>
                  <a:srgbClr val="FF0000"/>
                </a:solidFill>
                <a:latin typeface="Arial"/>
                <a:cs typeface="Arial"/>
              </a:rPr>
              <a:t>-4</a:t>
            </a:r>
            <a:r>
              <a:rPr sz="975" b="1" spc="120" baseline="256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range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review,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arXiv:2012.00153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111" y="1492793"/>
            <a:ext cx="2539129" cy="27109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4144" y="2829086"/>
            <a:ext cx="2630253" cy="193212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34974" y="4372152"/>
            <a:ext cx="2738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Annual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Alburger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al.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Earth</a:t>
            </a:r>
            <a:r>
              <a:rPr sz="1000" spc="-10" dirty="0">
                <a:latin typeface="Arial"/>
                <a:cs typeface="Arial"/>
              </a:rPr>
              <a:t> and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Planetary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Sci.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Lett.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78 (1986)</a:t>
            </a:r>
            <a:r>
              <a:rPr sz="1000" spc="-10" dirty="0">
                <a:latin typeface="Arial"/>
                <a:cs typeface="Arial"/>
              </a:rPr>
              <a:t> 168-176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79391" y="3161537"/>
            <a:ext cx="161099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BNL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data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plotted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absolute dates.</a:t>
            </a:r>
            <a:r>
              <a:rPr sz="1000" dirty="0">
                <a:latin typeface="Arial"/>
                <a:cs typeface="Arial"/>
              </a:rPr>
              <a:t> The 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superimposed red curve </a:t>
            </a:r>
            <a:r>
              <a:rPr sz="1000" spc="-15" dirty="0">
                <a:latin typeface="Arial"/>
                <a:cs typeface="Arial"/>
              </a:rPr>
              <a:t>is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variation </a:t>
            </a:r>
            <a:r>
              <a:rPr sz="1000" spc="-5" dirty="0">
                <a:latin typeface="Arial"/>
                <a:cs typeface="Arial"/>
              </a:rPr>
              <a:t>of the </a:t>
            </a:r>
            <a:r>
              <a:rPr sz="1000" spc="-10" dirty="0">
                <a:latin typeface="Arial"/>
                <a:cs typeface="Arial"/>
              </a:rPr>
              <a:t>inverse </a:t>
            </a:r>
            <a:r>
              <a:rPr sz="1000" spc="-5" dirty="0">
                <a:latin typeface="Arial"/>
                <a:cs typeface="Arial"/>
              </a:rPr>
              <a:t> square distance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Sun.</a:t>
            </a:r>
            <a:r>
              <a:rPr sz="1000" dirty="0">
                <a:latin typeface="Arial"/>
                <a:cs typeface="Arial"/>
              </a:rPr>
              <a:t> The </a:t>
            </a:r>
            <a:r>
              <a:rPr sz="1000" spc="-5" dirty="0">
                <a:latin typeface="Arial"/>
                <a:cs typeface="Arial"/>
              </a:rPr>
              <a:t>amplitude of 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modulation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10</a:t>
            </a:r>
            <a:r>
              <a:rPr sz="975" b="1" spc="-7" baseline="25641" dirty="0">
                <a:latin typeface="Arial"/>
                <a:cs typeface="Arial"/>
              </a:rPr>
              <a:t>-3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3094" y="1042162"/>
            <a:ext cx="2550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1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half-lives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really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constant?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8E27248D-6AEE-4A3F-9376-FF79B54084D5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3"/>
    </mc:Choice>
    <mc:Fallback xmlns="">
      <p:transition spd="slow" advTm="198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97711" y="1057452"/>
            <a:ext cx="536575" cy="3533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INTRO</a:t>
            </a:r>
            <a:r>
              <a:rPr sz="3600" spc="10" dirty="0">
                <a:solidFill>
                  <a:srgbClr val="DFC5DF"/>
                </a:solidFill>
                <a:latin typeface="Arial"/>
                <a:cs typeface="Arial"/>
              </a:rPr>
              <a:t>D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U</a:t>
            </a:r>
            <a:r>
              <a:rPr sz="3600" spc="10" dirty="0">
                <a:solidFill>
                  <a:srgbClr val="DFC5DF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194" y="991870"/>
            <a:ext cx="4757420" cy="143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opportunity: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study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IMS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QC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data!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spc="5" dirty="0">
                <a:latin typeface="Arial"/>
                <a:cs typeface="Arial"/>
              </a:rPr>
              <a:t>To </a:t>
            </a:r>
            <a:r>
              <a:rPr sz="1000" spc="-5" dirty="0">
                <a:latin typeface="Arial"/>
                <a:cs typeface="Arial"/>
              </a:rPr>
              <a:t>study small, annual variations of half-lives long measurements are needed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 very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well-controlled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equipment.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search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effects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5" dirty="0">
                <a:latin typeface="Arial"/>
                <a:cs typeface="Arial"/>
              </a:rPr>
              <a:t> solar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neutrinos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multiple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devices at various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positions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 Earth are optimal.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QC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data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select IMS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stations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fulfill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above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conditions, so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they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appeared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 promising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candidate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opportunistic </a:t>
            </a:r>
            <a:r>
              <a:rPr sz="1000" spc="-10" dirty="0">
                <a:latin typeface="Arial"/>
                <a:cs typeface="Arial"/>
              </a:rPr>
              <a:t>study.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194" y="2707004"/>
            <a:ext cx="461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IMS</a:t>
            </a:r>
            <a:r>
              <a:rPr sz="1000" dirty="0">
                <a:latin typeface="Arial"/>
                <a:cs typeface="Arial"/>
              </a:rPr>
              <a:t> mission: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identify airborne nuclides</a:t>
            </a:r>
            <a:r>
              <a:rPr sz="10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intensity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above</a:t>
            </a:r>
            <a:r>
              <a:rPr sz="1000" dirty="0">
                <a:latin typeface="Arial"/>
                <a:cs typeface="Arial"/>
              </a:rPr>
              <a:t> normal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background.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Therefore,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equipment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monitoring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stations is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optimized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stable</a:t>
            </a:r>
            <a:r>
              <a:rPr sz="1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gain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perfect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energy measurement.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Stable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is</a:t>
            </a:r>
            <a:r>
              <a:rPr sz="1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less</a:t>
            </a:r>
            <a:r>
              <a:rPr sz="10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important</a:t>
            </a:r>
            <a:r>
              <a:rPr sz="1000" spc="-5" dirty="0">
                <a:latin typeface="Arial"/>
                <a:cs typeface="Arial"/>
              </a:rPr>
              <a:t>, since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spurious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samples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will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analyzed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 a dedicated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lab,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different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equipment.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094" y="3468700"/>
            <a:ext cx="4846320" cy="109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control gain-variations,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each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day a</a:t>
            </a:r>
            <a:r>
              <a:rPr sz="1000" dirty="0">
                <a:latin typeface="Arial"/>
                <a:cs typeface="Arial"/>
              </a:rPr>
              <a:t> reference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source</a:t>
            </a:r>
            <a:r>
              <a:rPr sz="1000" spc="-10" dirty="0">
                <a:latin typeface="Arial"/>
                <a:cs typeface="Arial"/>
              </a:rPr>
              <a:t> (</a:t>
            </a:r>
            <a:r>
              <a:rPr sz="975" b="1" spc="-15" baseline="25641" dirty="0">
                <a:latin typeface="Arial"/>
                <a:cs typeface="Arial"/>
              </a:rPr>
              <a:t>60</a:t>
            </a:r>
            <a:r>
              <a:rPr sz="1000" spc="-10" dirty="0">
                <a:latin typeface="Arial"/>
                <a:cs typeface="Arial"/>
              </a:rPr>
              <a:t>Co,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975" b="1" baseline="25641" dirty="0">
                <a:latin typeface="Arial"/>
                <a:cs typeface="Arial"/>
              </a:rPr>
              <a:t>137</a:t>
            </a:r>
            <a:r>
              <a:rPr sz="1000" dirty="0">
                <a:latin typeface="Arial"/>
                <a:cs typeface="Arial"/>
              </a:rPr>
              <a:t>Cs, </a:t>
            </a:r>
            <a:r>
              <a:rPr sz="975" b="1" baseline="25641" dirty="0">
                <a:latin typeface="Arial"/>
                <a:cs typeface="Arial"/>
              </a:rPr>
              <a:t>152</a:t>
            </a:r>
            <a:r>
              <a:rPr sz="1000" dirty="0">
                <a:latin typeface="Arial"/>
                <a:cs typeface="Arial"/>
              </a:rPr>
              <a:t>Eu)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moved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in and </a:t>
            </a:r>
            <a:r>
              <a:rPr sz="1000" dirty="0">
                <a:latin typeface="Arial"/>
                <a:cs typeface="Arial"/>
              </a:rPr>
              <a:t>measured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30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minutes,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providing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very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clean peaks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well-kown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energies.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50800" marR="56515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However,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position</a:t>
            </a:r>
            <a:r>
              <a:rPr sz="10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reference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source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perfectly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reproduced</a:t>
            </a:r>
            <a:r>
              <a:rPr sz="1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day-to-day.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irrelevant</a:t>
            </a:r>
            <a:r>
              <a:rPr sz="1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IMS</a:t>
            </a:r>
            <a:r>
              <a:rPr sz="1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mission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10" dirty="0">
                <a:latin typeface="Arial"/>
                <a:cs typeface="Arial"/>
              </a:rPr>
              <a:t>it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serious problem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our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purposes.</a:t>
            </a:r>
            <a:endParaRPr sz="1000">
              <a:latin typeface="Arial"/>
              <a:cs typeface="Arial"/>
            </a:endParaRPr>
          </a:p>
          <a:p>
            <a:pPr marL="50800" marR="33972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Small variations 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source position do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dirty="0">
                <a:latin typeface="Arial"/>
                <a:cs typeface="Arial"/>
              </a:rPr>
              <a:t>affect measured </a:t>
            </a:r>
            <a:r>
              <a:rPr sz="1000" spc="-5" dirty="0">
                <a:latin typeface="Arial"/>
                <a:cs typeface="Arial"/>
              </a:rPr>
              <a:t>line energies, </a:t>
            </a:r>
            <a:r>
              <a:rPr sz="1000" spc="-10" dirty="0">
                <a:latin typeface="Arial"/>
                <a:cs typeface="Arial"/>
              </a:rPr>
              <a:t>but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slightly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change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measured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daily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(efficiency).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2453" y="978435"/>
            <a:ext cx="1947073" cy="146597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63739" y="3011437"/>
            <a:ext cx="1945749" cy="146450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73215" y="2511932"/>
            <a:ext cx="25298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Typical </a:t>
            </a:r>
            <a:r>
              <a:rPr sz="1000" spc="-5" dirty="0">
                <a:latin typeface="Arial"/>
                <a:cs typeface="Arial"/>
              </a:rPr>
              <a:t>daily 30 minutes spectrum </a:t>
            </a:r>
            <a:r>
              <a:rPr sz="1000" dirty="0">
                <a:latin typeface="Arial"/>
                <a:cs typeface="Arial"/>
              </a:rPr>
              <a:t>taken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Quality Control (QC) source, before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background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subtraction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17665" y="4512360"/>
            <a:ext cx="23437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Region </a:t>
            </a:r>
            <a:r>
              <a:rPr sz="1000" spc="-5" dirty="0">
                <a:latin typeface="Arial"/>
                <a:cs typeface="Arial"/>
              </a:rPr>
              <a:t>around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1333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keV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line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975" b="1" baseline="25641" dirty="0">
                <a:latin typeface="Arial"/>
                <a:cs typeface="Arial"/>
              </a:rPr>
              <a:t>60</a:t>
            </a:r>
            <a:r>
              <a:rPr sz="1000" dirty="0">
                <a:latin typeface="Arial"/>
                <a:cs typeface="Arial"/>
              </a:rPr>
              <a:t>Co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after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background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subtraction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D9E683CF-F917-4C99-B4A2-72DF196EEAC5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"/>
    </mc:Choice>
    <mc:Fallback xmlns="">
      <p:transition spd="slow" advTm="5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669186"/>
            <a:ext cx="536575" cy="2311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1603" y="1514855"/>
            <a:ext cx="4443984" cy="24902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5160" y="1606384"/>
            <a:ext cx="3316658" cy="183675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02335" y="991870"/>
            <a:ext cx="43408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Geographic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locations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analyzable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intervals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7059" y="3588258"/>
            <a:ext cx="299529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Daily decay rates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1333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975" b="1" baseline="25641" dirty="0">
                <a:latin typeface="Arial"/>
                <a:cs typeface="Arial"/>
              </a:rPr>
              <a:t>60</a:t>
            </a:r>
            <a:r>
              <a:rPr sz="1000" dirty="0">
                <a:latin typeface="Arial"/>
                <a:cs typeface="Arial"/>
              </a:rPr>
              <a:t>Co </a:t>
            </a:r>
            <a:r>
              <a:rPr sz="1000" spc="-10" dirty="0">
                <a:latin typeface="Arial"/>
                <a:cs typeface="Arial"/>
              </a:rPr>
              <a:t>line. </a:t>
            </a:r>
            <a:r>
              <a:rPr sz="1000" spc="-5" dirty="0">
                <a:latin typeface="Arial"/>
                <a:cs typeface="Arial"/>
              </a:rPr>
              <a:t> Horizontal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scale: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elapsed</a:t>
            </a:r>
            <a:r>
              <a:rPr sz="1000" spc="-10" dirty="0">
                <a:latin typeface="Arial"/>
                <a:cs typeface="Arial"/>
              </a:rPr>
              <a:t> years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since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Jan.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1,</a:t>
            </a:r>
            <a:r>
              <a:rPr sz="1000" spc="-10" dirty="0">
                <a:latin typeface="Arial"/>
                <a:cs typeface="Arial"/>
              </a:rPr>
              <a:t> 2003.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Even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 this</a:t>
            </a:r>
            <a:r>
              <a:rPr sz="1000" dirty="0">
                <a:latin typeface="Arial"/>
                <a:cs typeface="Arial"/>
              </a:rPr>
              <a:t> compressed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scale </a:t>
            </a:r>
            <a:r>
              <a:rPr sz="1000" spc="-10" dirty="0">
                <a:latin typeface="Arial"/>
                <a:cs typeface="Arial"/>
              </a:rPr>
              <a:t>one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see sudden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shifts in the data, short-term variations exceeding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statistical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fluctuations,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 downward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skewed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distributions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(see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later).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56658" y="4209999"/>
            <a:ext cx="40747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Data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passing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our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quality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assurance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criteria,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mostly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based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975" b="1" baseline="25641" dirty="0">
                <a:latin typeface="Arial"/>
                <a:cs typeface="Arial"/>
              </a:rPr>
              <a:t>60</a:t>
            </a:r>
            <a:r>
              <a:rPr sz="1000" dirty="0">
                <a:latin typeface="Arial"/>
                <a:cs typeface="Arial"/>
              </a:rPr>
              <a:t>Co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lines.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Alternating red and blue indicate periods </a:t>
            </a:r>
            <a:r>
              <a:rPr sz="1000" spc="-10" dirty="0">
                <a:latin typeface="Arial"/>
                <a:cs typeface="Arial"/>
              </a:rPr>
              <a:t>where </a:t>
            </a:r>
            <a:r>
              <a:rPr sz="1000" spc="-5" dirty="0">
                <a:latin typeface="Arial"/>
                <a:cs typeface="Arial"/>
              </a:rPr>
              <a:t>reasonable residuals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 obtained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one</a:t>
            </a:r>
            <a:r>
              <a:rPr sz="1000" spc="-5" dirty="0">
                <a:latin typeface="Arial"/>
                <a:cs typeface="Arial"/>
              </a:rPr>
              <a:t> single exponential </a:t>
            </a:r>
            <a:r>
              <a:rPr sz="1000" dirty="0">
                <a:latin typeface="Arial"/>
                <a:cs typeface="Arial"/>
              </a:rPr>
              <a:t>fit.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4FDB96B7-79C7-4E7C-B456-E03AAB947056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"/>
    </mc:Choice>
    <mc:Fallback xmlns="">
      <p:transition spd="slow" advTm="7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669186"/>
            <a:ext cx="536575" cy="2311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495" y="1336547"/>
            <a:ext cx="2781300" cy="26380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21066" y="1869970"/>
            <a:ext cx="2840681" cy="180282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1123" y="4079849"/>
            <a:ext cx="2923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Daily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decay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(top)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residuals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from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1173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10" dirty="0">
                <a:latin typeface="Arial"/>
                <a:cs typeface="Arial"/>
              </a:rPr>
              <a:t>line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975" b="1" baseline="25641" dirty="0">
                <a:latin typeface="Arial"/>
                <a:cs typeface="Arial"/>
              </a:rPr>
              <a:t>60</a:t>
            </a:r>
            <a:r>
              <a:rPr sz="1000" dirty="0">
                <a:latin typeface="Arial"/>
                <a:cs typeface="Arial"/>
              </a:rPr>
              <a:t>Co </a:t>
            </a:r>
            <a:r>
              <a:rPr sz="1000" spc="-5" dirty="0">
                <a:latin typeface="Arial"/>
                <a:cs typeface="Arial"/>
              </a:rPr>
              <a:t>at </a:t>
            </a:r>
            <a:r>
              <a:rPr sz="1000" spc="-10" dirty="0">
                <a:latin typeface="Arial"/>
                <a:cs typeface="Arial"/>
              </a:rPr>
              <a:t>USP70.</a:t>
            </a:r>
            <a:r>
              <a:rPr sz="1000" spc="-5" dirty="0">
                <a:latin typeface="Arial"/>
                <a:cs typeface="Arial"/>
              </a:rPr>
              <a:t> Note the </a:t>
            </a:r>
            <a:r>
              <a:rPr sz="1000" spc="-10" dirty="0">
                <a:latin typeface="Arial"/>
                <a:cs typeface="Arial"/>
              </a:rPr>
              <a:t>sizeable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downward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fluctuations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(residuals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are a skewed,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non-Gaussian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distribution)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9202" y="4005478"/>
            <a:ext cx="22733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315" marR="30480" indent="-19685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Power </a:t>
            </a:r>
            <a:r>
              <a:rPr sz="1000" spc="-5" dirty="0">
                <a:latin typeface="Arial"/>
                <a:cs typeface="Arial"/>
              </a:rPr>
              <a:t>spectrum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residuals of the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1173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keV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975" b="1" baseline="25641" dirty="0">
                <a:latin typeface="Arial"/>
                <a:cs typeface="Arial"/>
              </a:rPr>
              <a:t>60</a:t>
            </a:r>
            <a:r>
              <a:rPr sz="1000" dirty="0">
                <a:latin typeface="Arial"/>
                <a:cs typeface="Arial"/>
              </a:rPr>
              <a:t>Co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USP70.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335" y="991870"/>
            <a:ext cx="67976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Decay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rates,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residuals,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power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spectra…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and the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Fukushima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event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the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QC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data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6719" y="1882429"/>
            <a:ext cx="2321680" cy="173136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605905" y="3744264"/>
            <a:ext cx="24644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8255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One of the isotopes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the IMS QC source </a:t>
            </a:r>
            <a:r>
              <a:rPr sz="1000" spc="-2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975" b="1" baseline="25641" dirty="0">
                <a:latin typeface="Arial"/>
                <a:cs typeface="Arial"/>
              </a:rPr>
              <a:t>137</a:t>
            </a:r>
            <a:r>
              <a:rPr sz="1000" dirty="0">
                <a:latin typeface="Arial"/>
                <a:cs typeface="Arial"/>
              </a:rPr>
              <a:t>Cs.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plot </a:t>
            </a:r>
            <a:r>
              <a:rPr sz="1000" spc="-10" dirty="0">
                <a:latin typeface="Arial"/>
                <a:cs typeface="Arial"/>
              </a:rPr>
              <a:t>shows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residuals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662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1000" spc="-5" dirty="0">
                <a:latin typeface="Arial"/>
                <a:cs typeface="Arial"/>
              </a:rPr>
              <a:t>line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days </a:t>
            </a:r>
            <a:r>
              <a:rPr sz="1000" spc="-5" dirty="0">
                <a:latin typeface="Arial"/>
                <a:cs typeface="Arial"/>
              </a:rPr>
              <a:t>around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March </a:t>
            </a:r>
            <a:r>
              <a:rPr sz="1000" spc="-10" dirty="0">
                <a:latin typeface="Arial"/>
                <a:cs typeface="Arial"/>
              </a:rPr>
              <a:t>11, </a:t>
            </a:r>
            <a:r>
              <a:rPr sz="1000" spc="-5" dirty="0">
                <a:latin typeface="Arial"/>
                <a:cs typeface="Arial"/>
              </a:rPr>
              <a:t>2011, </a:t>
            </a:r>
            <a:r>
              <a:rPr sz="1000" spc="-10" dirty="0">
                <a:latin typeface="Arial"/>
                <a:cs typeface="Arial"/>
              </a:rPr>
              <a:t>when the </a:t>
            </a:r>
            <a:r>
              <a:rPr sz="1000" dirty="0">
                <a:latin typeface="Arial"/>
                <a:cs typeface="Arial"/>
              </a:rPr>
              <a:t>Fukushima 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accident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happened.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huge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excess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contaminated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air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(USP71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station).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1ED99A94-95E6-4A95-89A3-CFDC291D4D9F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5"/>
    </mc:Choice>
    <mc:Fallback xmlns="">
      <p:transition spd="slow" advTm="140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669186"/>
            <a:ext cx="536575" cy="2311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305" y="1626383"/>
            <a:ext cx="3393169" cy="20699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140" y="1577339"/>
            <a:ext cx="2994703" cy="19906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83665" y="3809187"/>
            <a:ext cx="3190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Power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spectrum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original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series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(red graph)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from 10,000 shufflings (2D background, log z scale)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given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power,</a:t>
            </a:r>
            <a:r>
              <a:rPr sz="1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any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frequency</a:t>
            </a:r>
            <a:r>
              <a:rPr sz="1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produced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with</a:t>
            </a:r>
            <a:r>
              <a:rPr sz="10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equal </a:t>
            </a:r>
            <a:r>
              <a:rPr sz="1000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probability</a:t>
            </a:r>
            <a:r>
              <a:rPr sz="1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shuffling</a:t>
            </a:r>
            <a:r>
              <a:rPr sz="1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(horizontal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stripe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structure)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93996" y="3770782"/>
            <a:ext cx="3383279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210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Power </a:t>
            </a:r>
            <a:r>
              <a:rPr sz="1000" spc="-5" dirty="0">
                <a:latin typeface="Arial"/>
                <a:cs typeface="Arial"/>
              </a:rPr>
              <a:t>spectrum of an original </a:t>
            </a:r>
            <a:r>
              <a:rPr sz="1000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series of residuals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(red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graph)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each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residual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randomized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its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own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statistical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error,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repeated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1,000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times. 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given</a:t>
            </a:r>
            <a:r>
              <a:rPr sz="1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time </a:t>
            </a:r>
            <a:r>
              <a:rPr sz="1000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series, statistical fluctuations change the 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power,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but do not 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introduce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sz="1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disappear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spurious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frequencies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3432" y="1062355"/>
            <a:ext cx="4298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Spurious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frequencies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powers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(using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real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data)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63817AE1-A555-4278-953D-B1C589F52A3D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669186"/>
            <a:ext cx="536575" cy="2311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276" y="1082420"/>
            <a:ext cx="5380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effect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small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variations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detector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response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" y="1363980"/>
            <a:ext cx="1764792" cy="2418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6722" y="1342868"/>
            <a:ext cx="1568128" cy="117125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0037" y="2571969"/>
            <a:ext cx="1642373" cy="12226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82896" y="1325880"/>
            <a:ext cx="1866900" cy="25283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5916" y="1314001"/>
            <a:ext cx="1555963" cy="117971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17772" y="2617589"/>
            <a:ext cx="1652233" cy="121264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1705" y="3889654"/>
            <a:ext cx="18097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Detector drift; </a:t>
            </a:r>
            <a:r>
              <a:rPr sz="1000" dirty="0">
                <a:latin typeface="Arial"/>
                <a:cs typeface="Arial"/>
              </a:rPr>
              <a:t>same </a:t>
            </a:r>
            <a:r>
              <a:rPr sz="1000" spc="-5" dirty="0">
                <a:latin typeface="Arial"/>
                <a:cs typeface="Arial"/>
              </a:rPr>
              <a:t>slope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different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interval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introduces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spurious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frequencies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inversely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proportional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length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63444" y="3881424"/>
            <a:ext cx="17462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Detector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drift;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interval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different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slopes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introduce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spurious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frequencies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different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power,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inversely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proportional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slope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5778" y="3933240"/>
            <a:ext cx="17786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Detector drift; different </a:t>
            </a:r>
            <a:r>
              <a:rPr sz="1000" spc="-10" dirty="0">
                <a:latin typeface="Arial"/>
                <a:cs typeface="Arial"/>
              </a:rPr>
              <a:t>intervals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slopes: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effect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two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variables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factorizes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48245" y="3934459"/>
            <a:ext cx="16891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Detector </a:t>
            </a:r>
            <a:r>
              <a:rPr sz="1000" dirty="0">
                <a:latin typeface="Arial"/>
                <a:cs typeface="Arial"/>
              </a:rPr>
              <a:t>drift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a net </a:t>
            </a:r>
            <a:r>
              <a:rPr sz="1000" dirty="0">
                <a:latin typeface="Arial"/>
                <a:cs typeface="Arial"/>
              </a:rPr>
              <a:t>offset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(mean </a:t>
            </a:r>
            <a:r>
              <a:rPr sz="1000" spc="-5" dirty="0">
                <a:latin typeface="Arial"/>
                <a:cs typeface="Arial"/>
              </a:rPr>
              <a:t>of residuals </a:t>
            </a:r>
            <a:r>
              <a:rPr sz="1000" spc="-10" dirty="0">
                <a:latin typeface="Arial"/>
                <a:cs typeface="Arial"/>
              </a:rPr>
              <a:t>non-zero,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which </a:t>
            </a:r>
            <a:r>
              <a:rPr sz="1000" spc="-5" dirty="0">
                <a:latin typeface="Arial"/>
                <a:cs typeface="Arial"/>
              </a:rPr>
              <a:t>can </a:t>
            </a:r>
            <a:r>
              <a:rPr sz="1000" spc="-10" dirty="0">
                <a:latin typeface="Arial"/>
                <a:cs typeface="Arial"/>
              </a:rPr>
              <a:t>happen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skewed </a:t>
            </a:r>
            <a:r>
              <a:rPr sz="1000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distributions): a strong peak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appears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zero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frequency.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11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B2D89C8A-BB30-4EF2-A1F1-068454C3F808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560324"/>
            <a:ext cx="657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o.: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79" y="139500"/>
            <a:ext cx="8742045" cy="523875"/>
            <a:chOff x="220979" y="139500"/>
            <a:chExt cx="8742045" cy="523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39500"/>
              <a:ext cx="1408710" cy="3514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626" y="259139"/>
              <a:ext cx="1006018" cy="350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4051" y="448519"/>
              <a:ext cx="537210" cy="215265"/>
            </a:xfrm>
            <a:custGeom>
              <a:avLst/>
              <a:gdLst/>
              <a:ahLst/>
              <a:cxnLst/>
              <a:rect l="l" t="t" r="r" b="b"/>
              <a:pathLst>
                <a:path w="537209" h="215265">
                  <a:moveTo>
                    <a:pt x="536723" y="0"/>
                  </a:moveTo>
                  <a:lnTo>
                    <a:pt x="386011" y="0"/>
                  </a:lnTo>
                  <a:lnTo>
                    <a:pt x="363870" y="45197"/>
                  </a:lnTo>
                  <a:lnTo>
                    <a:pt x="332299" y="83029"/>
                  </a:lnTo>
                  <a:lnTo>
                    <a:pt x="292838" y="111956"/>
                  </a:lnTo>
                  <a:lnTo>
                    <a:pt x="247028" y="130441"/>
                  </a:lnTo>
                  <a:lnTo>
                    <a:pt x="196408" y="136944"/>
                  </a:lnTo>
                  <a:lnTo>
                    <a:pt x="145692" y="130441"/>
                  </a:lnTo>
                  <a:lnTo>
                    <a:pt x="99644" y="111956"/>
                  </a:lnTo>
                  <a:lnTo>
                    <a:pt x="59895" y="83029"/>
                  </a:lnTo>
                  <a:lnTo>
                    <a:pt x="28080" y="45197"/>
                  </a:lnTo>
                  <a:lnTo>
                    <a:pt x="5834" y="0"/>
                  </a:lnTo>
                  <a:lnTo>
                    <a:pt x="0" y="0"/>
                  </a:lnTo>
                  <a:lnTo>
                    <a:pt x="14881" y="44637"/>
                  </a:lnTo>
                  <a:lnTo>
                    <a:pt x="36463" y="85575"/>
                  </a:lnTo>
                  <a:lnTo>
                    <a:pt x="64061" y="122119"/>
                  </a:lnTo>
                  <a:lnTo>
                    <a:pt x="96991" y="153576"/>
                  </a:lnTo>
                  <a:lnTo>
                    <a:pt x="134570" y="179251"/>
                  </a:lnTo>
                  <a:lnTo>
                    <a:pt x="176114" y="198449"/>
                  </a:lnTo>
                  <a:lnTo>
                    <a:pt x="220939" y="210478"/>
                  </a:lnTo>
                  <a:lnTo>
                    <a:pt x="268361" y="214641"/>
                  </a:lnTo>
                  <a:lnTo>
                    <a:pt x="315747" y="210478"/>
                  </a:lnTo>
                  <a:lnTo>
                    <a:pt x="360477" y="198449"/>
                  </a:lnTo>
                  <a:lnTo>
                    <a:pt x="401901" y="179251"/>
                  </a:lnTo>
                  <a:lnTo>
                    <a:pt x="439371" y="153576"/>
                  </a:lnTo>
                  <a:lnTo>
                    <a:pt x="472237" y="122119"/>
                  </a:lnTo>
                  <a:lnTo>
                    <a:pt x="499850" y="85575"/>
                  </a:lnTo>
                  <a:lnTo>
                    <a:pt x="521562" y="44637"/>
                  </a:lnTo>
                  <a:lnTo>
                    <a:pt x="5367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3935" y="346551"/>
              <a:ext cx="176968" cy="182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74052" y="216407"/>
              <a:ext cx="537210" cy="210185"/>
            </a:xfrm>
            <a:custGeom>
              <a:avLst/>
              <a:gdLst/>
              <a:ahLst/>
              <a:cxnLst/>
              <a:rect l="l" t="t" r="r" b="b"/>
              <a:pathLst>
                <a:path w="537209" h="210184">
                  <a:moveTo>
                    <a:pt x="302202" y="0"/>
                  </a:moveTo>
                  <a:lnTo>
                    <a:pt x="234492" y="0"/>
                  </a:lnTo>
                  <a:lnTo>
                    <a:pt x="176113" y="12974"/>
                  </a:lnTo>
                  <a:lnTo>
                    <a:pt x="134569" y="31861"/>
                  </a:lnTo>
                  <a:lnTo>
                    <a:pt x="96990" y="57178"/>
                  </a:lnTo>
                  <a:lnTo>
                    <a:pt x="64059" y="88277"/>
                  </a:lnTo>
                  <a:lnTo>
                    <a:pt x="36462" y="124508"/>
                  </a:lnTo>
                  <a:lnTo>
                    <a:pt x="14880" y="165223"/>
                  </a:lnTo>
                  <a:lnTo>
                    <a:pt x="0" y="209774"/>
                  </a:lnTo>
                  <a:lnTo>
                    <a:pt x="149738" y="209774"/>
                  </a:lnTo>
                  <a:lnTo>
                    <a:pt x="171986" y="164954"/>
                  </a:lnTo>
                  <a:lnTo>
                    <a:pt x="203802" y="127172"/>
                  </a:lnTo>
                  <a:lnTo>
                    <a:pt x="243550" y="98106"/>
                  </a:lnTo>
                  <a:lnTo>
                    <a:pt x="289599" y="79435"/>
                  </a:lnTo>
                  <a:lnTo>
                    <a:pt x="340314" y="72838"/>
                  </a:lnTo>
                  <a:lnTo>
                    <a:pt x="455919" y="72838"/>
                  </a:lnTo>
                  <a:lnTo>
                    <a:pt x="439370" y="57178"/>
                  </a:lnTo>
                  <a:lnTo>
                    <a:pt x="401900" y="31861"/>
                  </a:lnTo>
                  <a:lnTo>
                    <a:pt x="360476" y="12974"/>
                  </a:lnTo>
                  <a:lnTo>
                    <a:pt x="315746" y="1166"/>
                  </a:lnTo>
                  <a:lnTo>
                    <a:pt x="302202" y="0"/>
                  </a:lnTo>
                  <a:close/>
                </a:path>
                <a:path w="537209" h="210184">
                  <a:moveTo>
                    <a:pt x="455919" y="72838"/>
                  </a:moveTo>
                  <a:lnTo>
                    <a:pt x="340314" y="72838"/>
                  </a:lnTo>
                  <a:lnTo>
                    <a:pt x="391028" y="79435"/>
                  </a:lnTo>
                  <a:lnTo>
                    <a:pt x="437077" y="98106"/>
                  </a:lnTo>
                  <a:lnTo>
                    <a:pt x="476826" y="127172"/>
                  </a:lnTo>
                  <a:lnTo>
                    <a:pt x="508641" y="164954"/>
                  </a:lnTo>
                  <a:lnTo>
                    <a:pt x="530890" y="209774"/>
                  </a:lnTo>
                  <a:lnTo>
                    <a:pt x="536722" y="209774"/>
                  </a:lnTo>
                  <a:lnTo>
                    <a:pt x="521561" y="165224"/>
                  </a:lnTo>
                  <a:lnTo>
                    <a:pt x="499849" y="124509"/>
                  </a:lnTo>
                  <a:lnTo>
                    <a:pt x="472236" y="88277"/>
                  </a:lnTo>
                  <a:lnTo>
                    <a:pt x="455919" y="7283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-97711" y="1669186"/>
            <a:ext cx="536575" cy="2311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DFC5DF"/>
                </a:solidFill>
                <a:latin typeface="Arial"/>
                <a:cs typeface="Arial"/>
              </a:rPr>
              <a:t>METHODS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6298" y="1208867"/>
            <a:ext cx="3221209" cy="233167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26363" y="2019388"/>
            <a:ext cx="2052955" cy="2572385"/>
            <a:chOff x="626363" y="2019388"/>
            <a:chExt cx="2052955" cy="25723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363" y="2019388"/>
              <a:ext cx="1923893" cy="25722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02486" y="2388107"/>
              <a:ext cx="1076325" cy="1600200"/>
            </a:xfrm>
            <a:custGeom>
              <a:avLst/>
              <a:gdLst/>
              <a:ahLst/>
              <a:cxnLst/>
              <a:rect l="l" t="t" r="r" b="b"/>
              <a:pathLst>
                <a:path w="1076325" h="1600200">
                  <a:moveTo>
                    <a:pt x="1064133" y="28956"/>
                  </a:moveTo>
                  <a:lnTo>
                    <a:pt x="1039368" y="0"/>
                  </a:lnTo>
                  <a:lnTo>
                    <a:pt x="74244" y="829856"/>
                  </a:lnTo>
                  <a:lnTo>
                    <a:pt x="49403" y="800989"/>
                  </a:lnTo>
                  <a:lnTo>
                    <a:pt x="0" y="918845"/>
                  </a:lnTo>
                  <a:lnTo>
                    <a:pt x="123952" y="887603"/>
                  </a:lnTo>
                  <a:lnTo>
                    <a:pt x="109842" y="871220"/>
                  </a:lnTo>
                  <a:lnTo>
                    <a:pt x="99098" y="858735"/>
                  </a:lnTo>
                  <a:lnTo>
                    <a:pt x="1064133" y="28956"/>
                  </a:lnTo>
                  <a:close/>
                </a:path>
                <a:path w="1076325" h="1600200">
                  <a:moveTo>
                    <a:pt x="1076325" y="1562735"/>
                  </a:moveTo>
                  <a:lnTo>
                    <a:pt x="135255" y="1319974"/>
                  </a:lnTo>
                  <a:lnTo>
                    <a:pt x="136486" y="1315212"/>
                  </a:lnTo>
                  <a:lnTo>
                    <a:pt x="144780" y="1283081"/>
                  </a:lnTo>
                  <a:lnTo>
                    <a:pt x="19812" y="1309878"/>
                  </a:lnTo>
                  <a:lnTo>
                    <a:pt x="116205" y="1393825"/>
                  </a:lnTo>
                  <a:lnTo>
                    <a:pt x="125717" y="1356918"/>
                  </a:lnTo>
                  <a:lnTo>
                    <a:pt x="1066800" y="1599628"/>
                  </a:lnTo>
                  <a:lnTo>
                    <a:pt x="1076325" y="15627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61666" y="3869537"/>
            <a:ext cx="86169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Ge d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tector  assembly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38" y="991870"/>
            <a:ext cx="3837940" cy="1490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Detector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study: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control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experiment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(TVD01)</a:t>
            </a:r>
            <a:endParaRPr sz="1400">
              <a:latin typeface="Arial"/>
              <a:cs typeface="Arial"/>
            </a:endParaRPr>
          </a:p>
          <a:p>
            <a:pPr marL="14604" marR="315595">
              <a:lnSpc>
                <a:spcPct val="100000"/>
              </a:lnSpc>
              <a:spcBef>
                <a:spcPts val="705"/>
              </a:spcBef>
            </a:pPr>
            <a:r>
              <a:rPr sz="1000" spc="-5" dirty="0">
                <a:latin typeface="Arial"/>
                <a:cs typeface="Arial"/>
              </a:rPr>
              <a:t>Control experiment: TVD01 (thanks to General Dynamics </a:t>
            </a:r>
            <a:r>
              <a:rPr sz="1000" dirty="0">
                <a:latin typeface="Arial"/>
                <a:cs typeface="Arial"/>
              </a:rPr>
              <a:t>MS!)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4 </a:t>
            </a:r>
            <a:r>
              <a:rPr sz="1000" dirty="0">
                <a:latin typeface="Arial"/>
                <a:cs typeface="Arial"/>
              </a:rPr>
              <a:t>months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data</a:t>
            </a:r>
            <a:r>
              <a:rPr sz="1000" spc="-5" dirty="0">
                <a:latin typeface="Arial"/>
                <a:cs typeface="Arial"/>
              </a:rPr>
              <a:t> taking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IMS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QC source</a:t>
            </a:r>
            <a:endParaRPr sz="10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First </a:t>
            </a:r>
            <a:r>
              <a:rPr sz="1000" spc="-10" dirty="0">
                <a:latin typeface="Arial"/>
                <a:cs typeface="Arial"/>
              </a:rPr>
              <a:t>two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weeks: 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source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regularly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moved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out</a:t>
            </a:r>
            <a:endParaRPr sz="10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Rest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source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left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place</a:t>
            </a:r>
            <a:endParaRPr sz="1000">
              <a:latin typeface="Arial"/>
              <a:cs typeface="Arial"/>
            </a:endParaRPr>
          </a:p>
          <a:p>
            <a:pPr marL="2112645" marR="513080">
              <a:lnSpc>
                <a:spcPct val="100000"/>
              </a:lnSpc>
              <a:spcBef>
                <a:spcPts val="735"/>
              </a:spcBef>
            </a:pPr>
            <a:r>
              <a:rPr sz="1000" spc="-5" dirty="0">
                <a:latin typeface="Arial"/>
                <a:cs typeface="Arial"/>
              </a:rPr>
              <a:t>QC source </a:t>
            </a:r>
            <a:r>
              <a:rPr sz="1000" spc="-10" dirty="0">
                <a:latin typeface="Arial"/>
                <a:cs typeface="Arial"/>
              </a:rPr>
              <a:t>is behind </a:t>
            </a:r>
            <a:r>
              <a:rPr sz="1000" spc="-5" dirty="0">
                <a:latin typeface="Arial"/>
                <a:cs typeface="Arial"/>
              </a:rPr>
              <a:t> 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collimator,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moved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vertically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out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38473" y="2657601"/>
            <a:ext cx="1943735" cy="1317625"/>
            <a:chOff x="3538473" y="2657601"/>
            <a:chExt cx="1943735" cy="1317625"/>
          </a:xfrm>
        </p:grpSpPr>
        <p:sp>
          <p:nvSpPr>
            <p:cNvPr id="17" name="object 17"/>
            <p:cNvSpPr/>
            <p:nvPr/>
          </p:nvSpPr>
          <p:spPr>
            <a:xfrm>
              <a:off x="3544823" y="3026663"/>
              <a:ext cx="935990" cy="553720"/>
            </a:xfrm>
            <a:custGeom>
              <a:avLst/>
              <a:gdLst/>
              <a:ahLst/>
              <a:cxnLst/>
              <a:rect l="l" t="t" r="r" b="b"/>
              <a:pathLst>
                <a:path w="935989" h="553720">
                  <a:moveTo>
                    <a:pt x="935736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935736" y="553212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4823" y="3026663"/>
              <a:ext cx="935990" cy="553720"/>
            </a:xfrm>
            <a:custGeom>
              <a:avLst/>
              <a:gdLst/>
              <a:ahLst/>
              <a:cxnLst/>
              <a:rect l="l" t="t" r="r" b="b"/>
              <a:pathLst>
                <a:path w="935989" h="553720">
                  <a:moveTo>
                    <a:pt x="0" y="553212"/>
                  </a:moveTo>
                  <a:lnTo>
                    <a:pt x="935736" y="553212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36235" y="2663951"/>
              <a:ext cx="70485" cy="551815"/>
            </a:xfrm>
            <a:custGeom>
              <a:avLst/>
              <a:gdLst/>
              <a:ahLst/>
              <a:cxnLst/>
              <a:rect l="l" t="t" r="r" b="b"/>
              <a:pathLst>
                <a:path w="70485" h="551814">
                  <a:moveTo>
                    <a:pt x="70103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70103" y="551688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36235" y="2663951"/>
              <a:ext cx="70485" cy="551815"/>
            </a:xfrm>
            <a:custGeom>
              <a:avLst/>
              <a:gdLst/>
              <a:ahLst/>
              <a:cxnLst/>
              <a:rect l="l" t="t" r="r" b="b"/>
              <a:pathLst>
                <a:path w="70485" h="551814">
                  <a:moveTo>
                    <a:pt x="0" y="551688"/>
                  </a:moveTo>
                  <a:lnTo>
                    <a:pt x="70103" y="551688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705" y="3235197"/>
              <a:ext cx="82804" cy="1193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4103" y="3040379"/>
              <a:ext cx="70104" cy="1082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7753" y="3034029"/>
              <a:ext cx="82804" cy="12090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80559" y="3197351"/>
              <a:ext cx="930910" cy="88265"/>
            </a:xfrm>
            <a:custGeom>
              <a:avLst/>
              <a:gdLst/>
              <a:ahLst/>
              <a:cxnLst/>
              <a:rect l="l" t="t" r="r" b="b"/>
              <a:pathLst>
                <a:path w="930910" h="88264">
                  <a:moveTo>
                    <a:pt x="930782" y="8813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28615" y="3416807"/>
              <a:ext cx="71755" cy="551815"/>
            </a:xfrm>
            <a:custGeom>
              <a:avLst/>
              <a:gdLst/>
              <a:ahLst/>
              <a:cxnLst/>
              <a:rect l="l" t="t" r="r" b="b"/>
              <a:pathLst>
                <a:path w="71754" h="551814">
                  <a:moveTo>
                    <a:pt x="71627" y="0"/>
                  </a:moveTo>
                  <a:lnTo>
                    <a:pt x="0" y="0"/>
                  </a:lnTo>
                  <a:lnTo>
                    <a:pt x="0" y="551687"/>
                  </a:lnTo>
                  <a:lnTo>
                    <a:pt x="71627" y="551687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28615" y="3416807"/>
              <a:ext cx="71755" cy="551815"/>
            </a:xfrm>
            <a:custGeom>
              <a:avLst/>
              <a:gdLst/>
              <a:ahLst/>
              <a:cxnLst/>
              <a:rect l="l" t="t" r="r" b="b"/>
              <a:pathLst>
                <a:path w="71754" h="551814">
                  <a:moveTo>
                    <a:pt x="0" y="551687"/>
                  </a:moveTo>
                  <a:lnTo>
                    <a:pt x="71627" y="551687"/>
                  </a:lnTo>
                  <a:lnTo>
                    <a:pt x="71627" y="0"/>
                  </a:lnTo>
                  <a:lnTo>
                    <a:pt x="0" y="0"/>
                  </a:lnTo>
                  <a:lnTo>
                    <a:pt x="0" y="55168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5627" y="3476243"/>
              <a:ext cx="70104" cy="1066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9277" y="3469893"/>
              <a:ext cx="82804" cy="1193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480559" y="3299459"/>
              <a:ext cx="933450" cy="215265"/>
            </a:xfrm>
            <a:custGeom>
              <a:avLst/>
              <a:gdLst/>
              <a:ahLst/>
              <a:cxnLst/>
              <a:rect l="l" t="t" r="r" b="b"/>
              <a:pathLst>
                <a:path w="933450" h="215264">
                  <a:moveTo>
                    <a:pt x="933450" y="0"/>
                  </a:moveTo>
                  <a:lnTo>
                    <a:pt x="0" y="2151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80559" y="3098291"/>
              <a:ext cx="956944" cy="577215"/>
            </a:xfrm>
            <a:custGeom>
              <a:avLst/>
              <a:gdLst/>
              <a:ahLst/>
              <a:cxnLst/>
              <a:rect l="l" t="t" r="r" b="b"/>
              <a:pathLst>
                <a:path w="956945" h="577214">
                  <a:moveTo>
                    <a:pt x="920495" y="0"/>
                  </a:moveTo>
                  <a:lnTo>
                    <a:pt x="0" y="331215"/>
                  </a:lnTo>
                </a:path>
                <a:path w="956945" h="577214">
                  <a:moveTo>
                    <a:pt x="956690" y="4571"/>
                  </a:moveTo>
                  <a:lnTo>
                    <a:pt x="25907" y="576707"/>
                  </a:lnTo>
                </a:path>
              </a:pathLst>
            </a:custGeom>
            <a:ln w="6350">
              <a:solidFill>
                <a:srgbClr val="00B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80559" y="3009899"/>
              <a:ext cx="987425" cy="523875"/>
            </a:xfrm>
            <a:custGeom>
              <a:avLst/>
              <a:gdLst/>
              <a:ahLst/>
              <a:cxnLst/>
              <a:rect l="l" t="t" r="r" b="b"/>
              <a:pathLst>
                <a:path w="987425" h="523875">
                  <a:moveTo>
                    <a:pt x="987170" y="523494"/>
                  </a:moveTo>
                  <a:lnTo>
                    <a:pt x="56387" y="0"/>
                  </a:lnTo>
                </a:path>
                <a:path w="987425" h="523875">
                  <a:moveTo>
                    <a:pt x="946657" y="509269"/>
                  </a:moveTo>
                  <a:lnTo>
                    <a:pt x="0" y="294131"/>
                  </a:lnTo>
                </a:path>
              </a:pathLst>
            </a:custGeom>
            <a:ln w="63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546094" y="4088993"/>
            <a:ext cx="18846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Cartoon: </a:t>
            </a:r>
            <a:r>
              <a:rPr sz="1000" dirty="0">
                <a:latin typeface="Arial"/>
                <a:cs typeface="Arial"/>
              </a:rPr>
              <a:t>imperfect </a:t>
            </a:r>
            <a:r>
              <a:rPr sz="1000" spc="-5" dirty="0">
                <a:latin typeface="Arial"/>
                <a:cs typeface="Arial"/>
              </a:rPr>
              <a:t>positioning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changes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detector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acceptance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(measured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rates!)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2400" y="4778832"/>
            <a:ext cx="3282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views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expressed </a:t>
            </a:r>
            <a:r>
              <a:rPr sz="500" spc="-20" dirty="0">
                <a:latin typeface="Arial"/>
                <a:cs typeface="Arial"/>
              </a:rPr>
              <a:t>on </a:t>
            </a:r>
            <a:r>
              <a:rPr sz="500" spc="-10" dirty="0">
                <a:latin typeface="Arial"/>
                <a:cs typeface="Arial"/>
              </a:rPr>
              <a:t>this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poster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are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those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author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do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not</a:t>
            </a:r>
            <a:r>
              <a:rPr sz="500" spc="-30" dirty="0">
                <a:latin typeface="Arial"/>
                <a:cs typeface="Arial"/>
              </a:rPr>
              <a:t> necessarily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reflect</a:t>
            </a:r>
            <a:r>
              <a:rPr sz="500" spc="-5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15" dirty="0">
                <a:latin typeface="Arial"/>
                <a:cs typeface="Arial"/>
              </a:rPr>
              <a:t>view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of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the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CTBTO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65" dirty="0"/>
              <a:t>P</a:t>
            </a:r>
            <a:r>
              <a:rPr spc="-120" dirty="0"/>
              <a:t>UTT</a:t>
            </a:r>
            <a:r>
              <a:rPr spc="-35" dirty="0"/>
              <a:t>I</a:t>
            </a:r>
            <a:r>
              <a:rPr spc="-90" dirty="0"/>
              <a:t>N</a:t>
            </a:r>
            <a:r>
              <a:rPr spc="-160" dirty="0"/>
              <a:t>G</a:t>
            </a:r>
            <a:r>
              <a:rPr spc="-90" dirty="0"/>
              <a:t> AN</a:t>
            </a:r>
            <a:r>
              <a:rPr spc="-55" dirty="0"/>
              <a:t> </a:t>
            </a:r>
            <a:r>
              <a:rPr spc="-145" dirty="0"/>
              <a:t>EN</a:t>
            </a:r>
            <a:r>
              <a:rPr spc="-120" dirty="0"/>
              <a:t>D</a:t>
            </a:r>
            <a:r>
              <a:rPr spc="-65" dirty="0"/>
              <a:t> </a:t>
            </a:r>
            <a:r>
              <a:rPr spc="-120" dirty="0"/>
              <a:t>T</a:t>
            </a:r>
            <a:r>
              <a:rPr spc="-145" dirty="0"/>
              <a:t>O</a:t>
            </a:r>
            <a:r>
              <a:rPr spc="-65" dirty="0"/>
              <a:t> </a:t>
            </a:r>
            <a:r>
              <a:rPr spc="-90" dirty="0"/>
              <a:t>N</a:t>
            </a:r>
            <a:r>
              <a:rPr spc="-160" dirty="0"/>
              <a:t>UCLE</a:t>
            </a:r>
            <a:r>
              <a:rPr spc="-145" dirty="0"/>
              <a:t>AR</a:t>
            </a:r>
            <a:r>
              <a:rPr spc="-70" dirty="0"/>
              <a:t> </a:t>
            </a:r>
            <a:r>
              <a:rPr spc="-185" dirty="0"/>
              <a:t>E</a:t>
            </a:r>
            <a:r>
              <a:rPr spc="-180" dirty="0"/>
              <a:t>X</a:t>
            </a:r>
            <a:r>
              <a:rPr spc="-165" dirty="0"/>
              <a:t>P</a:t>
            </a:r>
            <a:r>
              <a:rPr spc="-150" dirty="0"/>
              <a:t>L</a:t>
            </a:r>
            <a:r>
              <a:rPr spc="-135" dirty="0"/>
              <a:t>OSI</a:t>
            </a:r>
            <a:r>
              <a:rPr spc="-140" dirty="0"/>
              <a:t>O</a:t>
            </a:r>
            <a:r>
              <a:rPr spc="-90" dirty="0"/>
              <a:t>N</a:t>
            </a:r>
            <a:r>
              <a:rPr spc="-229" dirty="0"/>
              <a:t>S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45" dirty="0"/>
              <a:t>CTBTO.ORG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11596" y="3695827"/>
            <a:ext cx="277939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254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Residuals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1173 </a:t>
            </a:r>
            <a:r>
              <a:rPr sz="1000" dirty="0">
                <a:latin typeface="Arial"/>
                <a:cs typeface="Arial"/>
              </a:rPr>
              <a:t>keV </a:t>
            </a:r>
            <a:r>
              <a:rPr sz="975" b="1" baseline="25641" dirty="0">
                <a:latin typeface="Arial"/>
                <a:cs typeface="Arial"/>
              </a:rPr>
              <a:t>60</a:t>
            </a:r>
            <a:r>
              <a:rPr sz="1000" dirty="0">
                <a:latin typeface="Arial"/>
                <a:cs typeface="Arial"/>
              </a:rPr>
              <a:t>Co </a:t>
            </a:r>
            <a:r>
              <a:rPr sz="1000" spc="-5" dirty="0">
                <a:latin typeface="Arial"/>
                <a:cs typeface="Arial"/>
              </a:rPr>
              <a:t>line at </a:t>
            </a:r>
            <a:r>
              <a:rPr sz="1000" dirty="0">
                <a:latin typeface="Arial"/>
                <a:cs typeface="Arial"/>
              </a:rPr>
              <a:t>TVD01. 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first </a:t>
            </a:r>
            <a:r>
              <a:rPr sz="1000" spc="-10" dirty="0">
                <a:latin typeface="Arial"/>
                <a:cs typeface="Arial"/>
              </a:rPr>
              <a:t>two </a:t>
            </a:r>
            <a:r>
              <a:rPr sz="1000" spc="-5" dirty="0">
                <a:latin typeface="Arial"/>
                <a:cs typeface="Arial"/>
              </a:rPr>
              <a:t>weeks the source </a:t>
            </a:r>
            <a:r>
              <a:rPr sz="1000" spc="-10" dirty="0">
                <a:latin typeface="Arial"/>
                <a:cs typeface="Arial"/>
              </a:rPr>
              <a:t>was </a:t>
            </a:r>
            <a:r>
              <a:rPr sz="1000" spc="-5" dirty="0">
                <a:latin typeface="Arial"/>
                <a:cs typeface="Arial"/>
              </a:rPr>
              <a:t>moved in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 out </a:t>
            </a:r>
            <a:r>
              <a:rPr sz="1000" spc="-10" dirty="0">
                <a:latin typeface="Arial"/>
                <a:cs typeface="Arial"/>
              </a:rPr>
              <a:t>daily, </a:t>
            </a:r>
            <a:r>
              <a:rPr sz="1000" spc="-5" dirty="0">
                <a:latin typeface="Arial"/>
                <a:cs typeface="Arial"/>
              </a:rPr>
              <a:t>then left in a stable position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→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day-to-day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fluctuations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become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almost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purely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statistical.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7927" y="563880"/>
            <a:ext cx="683260" cy="205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70"/>
              </a:spcBef>
            </a:pPr>
            <a:r>
              <a:rPr sz="800" dirty="0">
                <a:latin typeface="Arial"/>
                <a:cs typeface="Arial"/>
              </a:rPr>
              <a:t>T2.4-169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06420" y="140970"/>
            <a:ext cx="3736340" cy="62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Search for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small temporal modulations 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half-lives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radionuclides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IMS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Quality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Control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1124585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Gabor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David,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SNARE	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  <a:hlinkClick r:id="rId12"/>
              </a:rPr>
              <a:t>david@bnl.gov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629098F5-CF04-4195-AB3F-B5062DA9EDA7}"/>
              </a:ext>
            </a:extLst>
          </p:cNvPr>
          <p:cNvSpPr txBox="1"/>
          <p:nvPr/>
        </p:nvSpPr>
        <p:spPr>
          <a:xfrm>
            <a:off x="152400" y="4691782"/>
            <a:ext cx="800735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-30" dirty="0">
                <a:latin typeface="Arial"/>
                <a:cs typeface="Arial"/>
              </a:rPr>
              <a:t>Disclaimer: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lang="en-US" sz="500" spc="-20" dirty="0">
                <a:latin typeface="Arial"/>
                <a:cs typeface="Arial"/>
              </a:rPr>
              <a:t>The views, opinions and/or findings expressed are those of the author and should not be interpreted as representing the official views or policies of the Department of Defense or the U.S. Government.</a:t>
            </a:r>
            <a:endParaRPr sz="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2963</Words>
  <Application>Microsoft Office PowerPoint</Application>
  <PresentationFormat>On-screen Show (16:9)</PresentationFormat>
  <Paragraphs>214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Search for small temporal modulations of half-lives of radionuclides in the IMS Quality Control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David, Gabor</cp:lastModifiedBy>
  <cp:revision>7</cp:revision>
  <dcterms:created xsi:type="dcterms:W3CDTF">2021-05-24T11:25:38Z</dcterms:created>
  <dcterms:modified xsi:type="dcterms:W3CDTF">2021-06-15T21:18:42Z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2021-05-24T00:00:00Z</vt:filetime>
  </property>
</Properties>
</file>