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62" r:id="rId6"/>
    <p:sldMasterId id="2147483664" r:id="rId7"/>
    <p:sldMasterId id="2147483666" r:id="rId8"/>
    <p:sldMasterId id="2147483668" r:id="rId9"/>
    <p:sldMasterId id="2147483670" r:id="rId10"/>
    <p:sldMasterId id="2147483672" r:id="rId11"/>
  </p:sldMasterIdLst>
  <p:notesMasterIdLst>
    <p:notesMasterId r:id="rId18"/>
  </p:notesMasterIdLst>
  <p:sldIdLst>
    <p:sldId id="256" r:id="rId12"/>
    <p:sldId id="257" r:id="rId13"/>
    <p:sldId id="258" r:id="rId14"/>
    <p:sldId id="259" r:id="rId15"/>
    <p:sldId id="260" r:id="rId16"/>
    <p:sldId id="261" r:id="rId17"/>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s, Timothy" initials="ET" lastIdx="4" clrIdx="0">
    <p:extLst>
      <p:ext uri="{19B8F6BF-5375-455C-9EA6-DF929625EA0E}">
        <p15:presenceInfo xmlns:p15="http://schemas.microsoft.com/office/powerpoint/2012/main" userId="S::timothy.evans@nnsa.doe.gov::84ecacea-acf2-43af-a532-11e06701698b" providerId="AD"/>
      </p:ext>
    </p:extLst>
  </p:cmAuthor>
  <p:cmAuthor id="2" name="Syracuse, Ellen (CONTR)" initials="SE(" lastIdx="4" clrIdx="1">
    <p:extLst>
      <p:ext uri="{19B8F6BF-5375-455C-9EA6-DF929625EA0E}">
        <p15:presenceInfo xmlns:p15="http://schemas.microsoft.com/office/powerpoint/2012/main" userId="S::Ellen.Syracuse@nnsa.doe.gov::dadb8dd0-e8dd-4c21-b645-ba0e45955b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B0"/>
    <a:srgbClr val="DFC5DF"/>
    <a:srgbClr val="E1E1E1"/>
    <a:srgbClr val="00A1BC"/>
    <a:srgbClr val="00B4D2"/>
    <a:srgbClr val="00A0D2"/>
    <a:srgbClr val="0095BB"/>
    <a:srgbClr val="00B0DC"/>
    <a:srgbClr val="00B0BE"/>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108" d="100"/>
          <a:sy n="108" d="100"/>
        </p:scale>
        <p:origin x="3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hyperlink" Target="mailto:matthiasauer@isti.com"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axdata.net/" TargetMode="External"/><Relationship Id="rId2" Type="http://schemas.openxmlformats.org/officeDocument/2006/relationships/hyperlink" Target="https://stax.isti.com/"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476301"/>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STAX Project – Data analysis and interactive data access</a:t>
            </a:r>
          </a:p>
          <a:p>
            <a:pPr algn="ctr" eaLnBrk="0" hangingPunct="0"/>
            <a:endParaRPr lang="en-US" sz="1600" b="1" dirty="0">
              <a:solidFill>
                <a:schemeClr val="bg1"/>
              </a:solidFill>
              <a:latin typeface="Arial" panose="020B0604020202020204" pitchFamily="34" charset="0"/>
            </a:endParaRPr>
          </a:p>
          <a:p>
            <a:pPr algn="ctr" eaLnBrk="0" hangingPunct="0">
              <a:lnSpc>
                <a:spcPts val="1586"/>
              </a:lnSpc>
            </a:pPr>
            <a:r>
              <a:rPr lang="de-DE" sz="1600" dirty="0">
                <a:solidFill>
                  <a:schemeClr val="bg1"/>
                </a:solidFill>
                <a:latin typeface="Arial" panose="020B0604020202020204" pitchFamily="34" charset="0"/>
                <a:ea typeface="Avenir Book" charset="0"/>
              </a:rPr>
              <a:t>M. Auer, S. Hellman, M. Rizescu</a:t>
            </a:r>
          </a:p>
          <a:p>
            <a:pPr algn="ctr" eaLnBrk="0" hangingPunct="0">
              <a:lnSpc>
                <a:spcPts val="1586"/>
              </a:lnSpc>
            </a:pPr>
            <a:r>
              <a:rPr lang="de-DE" sz="1600" dirty="0">
                <a:solidFill>
                  <a:schemeClr val="bg1"/>
                </a:solidFill>
                <a:latin typeface="Arial" panose="020B0604020202020204" pitchFamily="34" charset="0"/>
                <a:ea typeface="Avenir Book" charset="0"/>
                <a:hlinkClick r:id="rId2"/>
              </a:rPr>
              <a:t>matthiasauer@isti.com</a:t>
            </a:r>
            <a:endParaRPr lang="de-DE" sz="1600" dirty="0">
              <a:solidFill>
                <a:schemeClr val="bg1"/>
              </a:solidFill>
              <a:latin typeface="Arial" panose="020B0604020202020204" pitchFamily="34" charset="0"/>
              <a:ea typeface="Avenir Book" charset="0"/>
            </a:endParaRPr>
          </a:p>
          <a:p>
            <a:pPr algn="ctr" eaLnBrk="0" hangingPunct="0">
              <a:lnSpc>
                <a:spcPts val="1586"/>
              </a:lnSpc>
            </a:pPr>
            <a:endParaRPr lang="de-DE" sz="1600" dirty="0">
              <a:solidFill>
                <a:schemeClr val="bg1"/>
              </a:solidFill>
              <a:latin typeface="Arial" panose="020B0604020202020204" pitchFamily="34" charset="0"/>
              <a:ea typeface="Avenir Book" charset="0"/>
            </a:endParaRP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3"/>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940691"/>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P2.4-211</a:t>
            </a:r>
            <a:endParaRPr lang="en-AT" sz="140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9CBFA6D-5F57-4429-A850-AEB71C5D8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9843" y="368676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03C9B30-1AA5-4AAE-9463-68DC16E352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314" y="4215081"/>
            <a:ext cx="1097280" cy="3657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4363E41C-AE4E-40A4-BDBC-B22DC0CCE685}"/>
              </a:ext>
            </a:extLst>
          </p:cNvPr>
          <p:cNvPicPr>
            <a:picLocks noChangeAspect="1"/>
          </p:cNvPicPr>
          <p:nvPr/>
        </p:nvPicPr>
        <p:blipFill>
          <a:blip r:embed="rId6"/>
          <a:stretch>
            <a:fillRect/>
          </a:stretch>
        </p:blipFill>
        <p:spPr>
          <a:xfrm>
            <a:off x="6865416" y="4262474"/>
            <a:ext cx="651509" cy="182880"/>
          </a:xfrm>
          <a:prstGeom prst="rect">
            <a:avLst/>
          </a:prstGeom>
        </p:spPr>
      </p:pic>
      <p:pic>
        <p:nvPicPr>
          <p:cNvPr id="8" name="Picture 2">
            <a:extLst>
              <a:ext uri="{FF2B5EF4-FFF2-40B4-BE49-F238E27FC236}">
                <a16:creationId xmlns:a16="http://schemas.microsoft.com/office/drawing/2014/main" id="{48652C7E-41C8-4EC9-A8B5-6F6FADCC38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8186" y="3940761"/>
            <a:ext cx="92880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337197"/>
            <a:ext cx="4962770" cy="295849"/>
          </a:xfrm>
          <a:prstGeom prst="rect">
            <a:avLst/>
          </a:prstGeom>
          <a:noFill/>
          <a:ln w="9525">
            <a:noFill/>
            <a:miter lim="800000"/>
            <a:headEnd/>
            <a:tailEnd/>
          </a:ln>
        </p:spPr>
        <p:txBody>
          <a:bodyPr wrap="square" lIns="18666" tIns="9334" rIns="18666" bIns="9334">
            <a:spAutoFit/>
          </a:bodyPr>
          <a:lstStyle/>
          <a:p>
            <a:pPr algn="ctr"/>
            <a:r>
              <a:rPr lang="de-DE" sz="1800" b="1" dirty="0">
                <a:solidFill>
                  <a:schemeClr val="bg1"/>
                </a:solidFill>
              </a:rPr>
              <a:t>Source Term Analysis of Xenon – The STAX project</a:t>
            </a: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P2.4-211</a:t>
            </a:r>
            <a:endParaRPr lang="en-AT" sz="7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E56840D-AFA8-4BC1-ABD2-11E8CF92EF9A}"/>
              </a:ext>
            </a:extLst>
          </p:cNvPr>
          <p:cNvSpPr/>
          <p:nvPr/>
        </p:nvSpPr>
        <p:spPr>
          <a:xfrm>
            <a:off x="0" y="1044763"/>
            <a:ext cx="4175407" cy="3079946"/>
          </a:xfrm>
          <a:prstGeom prst="rect">
            <a:avLst/>
          </a:prstGeom>
        </p:spPr>
        <p:txBody>
          <a:bodyPr wrap="square">
            <a:spAutoFit/>
          </a:bodyPr>
          <a:lstStyle/>
          <a:p>
            <a:pPr marL="266700">
              <a:lnSpc>
                <a:spcPct val="110000"/>
              </a:lnSpc>
              <a:spcAft>
                <a:spcPts val="1200"/>
              </a:spcAft>
            </a:pPr>
            <a:r>
              <a:rPr lang="en-US" sz="1200" dirty="0">
                <a:solidFill>
                  <a:schemeClr val="tx1"/>
                </a:solidFill>
              </a:rPr>
              <a:t>Emissions of Xenon isotopes from nuclear fission based medical isotope production is the main source of background in the IMS noble gas network. </a:t>
            </a:r>
            <a:r>
              <a:rPr lang="de-DE" sz="1200" dirty="0">
                <a:solidFill>
                  <a:schemeClr val="tx1"/>
                </a:solidFill>
              </a:rPr>
              <a:t>The global emissions of radioxenon from the major MIPs are about 10 higher than the emissions from all NPPs worldwide (Achim et al 2016, Gueibe et al 2017).</a:t>
            </a:r>
            <a:r>
              <a:rPr lang="en-US" sz="1200" dirty="0">
                <a:solidFill>
                  <a:schemeClr val="tx1"/>
                </a:solidFill>
              </a:rPr>
              <a:t> The STAX project (Source Term Analysis of Xenon) aims at the characterization of the origin of the Xenon measured at IMS sites. </a:t>
            </a:r>
          </a:p>
          <a:p>
            <a:pPr marL="266700">
              <a:lnSpc>
                <a:spcPct val="110000"/>
              </a:lnSpc>
              <a:spcAft>
                <a:spcPts val="1200"/>
              </a:spcAft>
            </a:pPr>
            <a:r>
              <a:rPr lang="en-US" sz="1200" dirty="0">
                <a:solidFill>
                  <a:schemeClr val="tx1"/>
                </a:solidFill>
              </a:rPr>
              <a:t>STAX is an experimental network of sensors to detect and quantify emissions of xenon isotopes from Medical Isotope Production (MIP) facilities and other nuclear facilities. Using results from atmospheric transport modelling, the impact on the measured concentrations at IMS sites can be estimated based on the measured emissions.</a:t>
            </a:r>
          </a:p>
        </p:txBody>
      </p:sp>
      <p:pic>
        <p:nvPicPr>
          <p:cNvPr id="8" name="Picture 7">
            <a:extLst>
              <a:ext uri="{FF2B5EF4-FFF2-40B4-BE49-F238E27FC236}">
                <a16:creationId xmlns:a16="http://schemas.microsoft.com/office/drawing/2014/main" id="{B616FF82-D664-4B99-9E57-0A5A79C815E2}"/>
              </a:ext>
            </a:extLst>
          </p:cNvPr>
          <p:cNvPicPr>
            <a:picLocks noChangeAspect="1"/>
          </p:cNvPicPr>
          <p:nvPr/>
        </p:nvPicPr>
        <p:blipFill>
          <a:blip r:embed="rId2"/>
          <a:stretch>
            <a:fillRect/>
          </a:stretch>
        </p:blipFill>
        <p:spPr>
          <a:xfrm>
            <a:off x="4302852" y="1471407"/>
            <a:ext cx="4646996" cy="2449240"/>
          </a:xfrm>
          <a:prstGeom prst="rect">
            <a:avLst/>
          </a:prstGeom>
        </p:spPr>
      </p:pic>
    </p:spTree>
    <p:extLst>
      <p:ext uri="{BB962C8B-B14F-4D97-AF65-F5344CB8AC3E}">
        <p14:creationId xmlns:p14="http://schemas.microsoft.com/office/powerpoint/2010/main" val="37399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63DFA2-E48F-403D-BB9C-6D2C9346B575}"/>
              </a:ext>
            </a:extLst>
          </p:cNvPr>
          <p:cNvSpPr txBox="1"/>
          <p:nvPr/>
        </p:nvSpPr>
        <p:spPr>
          <a:xfrm>
            <a:off x="2188308" y="317556"/>
            <a:ext cx="4572000" cy="369332"/>
          </a:xfrm>
          <a:prstGeom prst="rect">
            <a:avLst/>
          </a:prstGeom>
          <a:noFill/>
        </p:spPr>
        <p:txBody>
          <a:bodyPr wrap="square">
            <a:spAutoFit/>
          </a:bodyPr>
          <a:lstStyle/>
          <a:p>
            <a:pPr algn="ctr"/>
            <a:r>
              <a:rPr lang="de-DE" sz="1800" b="1" dirty="0">
                <a:solidFill>
                  <a:schemeClr val="bg1"/>
                </a:solidFill>
              </a:rPr>
              <a:t>Data access, control and data security</a:t>
            </a:r>
          </a:p>
        </p:txBody>
      </p:sp>
      <p:sp>
        <p:nvSpPr>
          <p:cNvPr id="7" name="TextBox 6">
            <a:extLst>
              <a:ext uri="{FF2B5EF4-FFF2-40B4-BE49-F238E27FC236}">
                <a16:creationId xmlns:a16="http://schemas.microsoft.com/office/drawing/2014/main" id="{7B2FC5BA-5092-43E8-A30B-5E9FB002DC50}"/>
              </a:ext>
            </a:extLst>
          </p:cNvPr>
          <p:cNvSpPr txBox="1"/>
          <p:nvPr/>
        </p:nvSpPr>
        <p:spPr>
          <a:xfrm>
            <a:off x="953477" y="5690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P2.4-211</a:t>
            </a:r>
            <a:endParaRPr lang="en-AT" sz="7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CFF64D-20A7-4C81-8400-11D74ADE9C8E}"/>
              </a:ext>
            </a:extLst>
          </p:cNvPr>
          <p:cNvSpPr txBox="1"/>
          <p:nvPr/>
        </p:nvSpPr>
        <p:spPr>
          <a:xfrm>
            <a:off x="171617" y="980400"/>
            <a:ext cx="4572000" cy="1938992"/>
          </a:xfrm>
          <a:prstGeom prst="rect">
            <a:avLst/>
          </a:prstGeom>
          <a:noFill/>
        </p:spPr>
        <p:txBody>
          <a:bodyPr wrap="square">
            <a:spAutoFit/>
          </a:bodyPr>
          <a:lstStyle/>
          <a:p>
            <a:pPr marL="171450" indent="-171450">
              <a:buFont typeface="Arial" panose="020B0604020202020204" pitchFamily="34" charset="0"/>
              <a:buChar char="•"/>
            </a:pPr>
            <a:r>
              <a:rPr lang="de-DE" sz="1200" dirty="0">
                <a:solidFill>
                  <a:schemeClr val="tx1"/>
                </a:solidFill>
              </a:rPr>
              <a:t>Data messages from the monitoring facilities to the data server are sent via authenticated and encrypted e-mail messages. </a:t>
            </a:r>
          </a:p>
          <a:p>
            <a:pPr marL="171450" indent="-171450">
              <a:buFont typeface="Arial" panose="020B0604020202020204" pitchFamily="34" charset="0"/>
              <a:buChar char="•"/>
            </a:pPr>
            <a:r>
              <a:rPr lang="de-DE" sz="1200" dirty="0">
                <a:solidFill>
                  <a:schemeClr val="tx1"/>
                </a:solidFill>
              </a:rPr>
              <a:t>MIP operators can set delay times for sending of messages, in order to allow for time for data review, before data are distributed further to authorized users.</a:t>
            </a:r>
          </a:p>
          <a:p>
            <a:pPr marL="171450" indent="-171450">
              <a:buFont typeface="Arial" panose="020B0604020202020204" pitchFamily="34" charset="0"/>
              <a:buChar char="•"/>
            </a:pPr>
            <a:r>
              <a:rPr lang="de-DE" sz="1200" dirty="0">
                <a:solidFill>
                  <a:schemeClr val="tx1"/>
                </a:solidFill>
              </a:rPr>
              <a:t>Data are only accessible to authorized users and access is approved for each individual facility separately, so that a given user only has access to the specifically assigned facilities.</a:t>
            </a:r>
          </a:p>
          <a:p>
            <a:pPr marL="171450" indent="-171450">
              <a:buFont typeface="Arial" panose="020B0604020202020204" pitchFamily="34" charset="0"/>
              <a:buChar char="•"/>
            </a:pPr>
            <a:r>
              <a:rPr lang="de-DE" sz="1200" dirty="0">
                <a:solidFill>
                  <a:schemeClr val="tx1"/>
                </a:solidFill>
              </a:rPr>
              <a:t>Data are accessible via email, download or can be viewed </a:t>
            </a:r>
            <a:r>
              <a:rPr lang="de-DE" sz="1200" dirty="0"/>
              <a:t>through the STAX GUI</a:t>
            </a:r>
          </a:p>
        </p:txBody>
      </p:sp>
      <p:pic>
        <p:nvPicPr>
          <p:cNvPr id="11" name="Picture 10">
            <a:extLst>
              <a:ext uri="{FF2B5EF4-FFF2-40B4-BE49-F238E27FC236}">
                <a16:creationId xmlns:a16="http://schemas.microsoft.com/office/drawing/2014/main" id="{16D6CEA9-6CD8-4E3E-92E9-0C144EA5338F}"/>
              </a:ext>
            </a:extLst>
          </p:cNvPr>
          <p:cNvPicPr>
            <a:picLocks noChangeAspect="1"/>
          </p:cNvPicPr>
          <p:nvPr/>
        </p:nvPicPr>
        <p:blipFill>
          <a:blip r:embed="rId2"/>
          <a:stretch>
            <a:fillRect/>
          </a:stretch>
        </p:blipFill>
        <p:spPr>
          <a:xfrm>
            <a:off x="5206480" y="1059015"/>
            <a:ext cx="3107656" cy="1941534"/>
          </a:xfrm>
          <a:prstGeom prst="rect">
            <a:avLst/>
          </a:prstGeom>
        </p:spPr>
      </p:pic>
      <p:sp>
        <p:nvSpPr>
          <p:cNvPr id="13" name="TextBox 12">
            <a:extLst>
              <a:ext uri="{FF2B5EF4-FFF2-40B4-BE49-F238E27FC236}">
                <a16:creationId xmlns:a16="http://schemas.microsoft.com/office/drawing/2014/main" id="{032327A7-0638-40E2-A9F4-90BABCE17D1A}"/>
              </a:ext>
            </a:extLst>
          </p:cNvPr>
          <p:cNvSpPr txBox="1"/>
          <p:nvPr/>
        </p:nvSpPr>
        <p:spPr>
          <a:xfrm>
            <a:off x="1224433" y="3054375"/>
            <a:ext cx="5984295" cy="1691873"/>
          </a:xfrm>
          <a:prstGeom prst="rect">
            <a:avLst/>
          </a:prstGeom>
          <a:noFill/>
          <a:ln>
            <a:solidFill>
              <a:srgbClr val="008DB0"/>
            </a:solidFill>
          </a:ln>
        </p:spPr>
        <p:txBody>
          <a:bodyPr wrap="square">
            <a:spAutoFit/>
          </a:bodyPr>
          <a:lstStyle/>
          <a:p>
            <a:pPr algn="ctr">
              <a:lnSpc>
                <a:spcPct val="110000"/>
              </a:lnSpc>
              <a:spcAft>
                <a:spcPts val="600"/>
              </a:spcAft>
            </a:pPr>
            <a:r>
              <a:rPr lang="de-DE" sz="1400" b="1" dirty="0">
                <a:solidFill>
                  <a:schemeClr val="tx1"/>
                </a:solidFill>
              </a:rPr>
              <a:t>Data Types</a:t>
            </a:r>
          </a:p>
          <a:p>
            <a:pPr marL="171450" indent="-171450">
              <a:lnSpc>
                <a:spcPct val="110000"/>
              </a:lnSpc>
              <a:buFont typeface="Arial" panose="020B0604020202020204" pitchFamily="34" charset="0"/>
              <a:buChar char="•"/>
            </a:pPr>
            <a:r>
              <a:rPr lang="de-DE" sz="1200" dirty="0"/>
              <a:t>15 minutes emission values are reported once per day in a time series file in json format</a:t>
            </a:r>
          </a:p>
          <a:p>
            <a:pPr marL="171450" indent="-171450">
              <a:lnSpc>
                <a:spcPct val="110000"/>
              </a:lnSpc>
              <a:buFont typeface="Arial" panose="020B0604020202020204" pitchFamily="34" charset="0"/>
              <a:buChar char="•"/>
            </a:pPr>
            <a:r>
              <a:rPr lang="de-DE" sz="1200" dirty="0"/>
              <a:t>System specific State-of-Health data are transmitted every two hours</a:t>
            </a:r>
          </a:p>
          <a:p>
            <a:pPr marL="171450" indent="-171450">
              <a:lnSpc>
                <a:spcPct val="110000"/>
              </a:lnSpc>
              <a:buFont typeface="Arial" panose="020B0604020202020204" pitchFamily="34" charset="0"/>
              <a:buChar char="•"/>
            </a:pPr>
            <a:r>
              <a:rPr lang="de-DE" sz="1200" dirty="0"/>
              <a:t>Optional, spectra (phd) messages in text file format (STAX1.0) are sent every 15 minutes</a:t>
            </a:r>
          </a:p>
          <a:p>
            <a:pPr marL="171450" indent="-171450">
              <a:lnSpc>
                <a:spcPct val="110000"/>
              </a:lnSpc>
              <a:spcAft>
                <a:spcPts val="600"/>
              </a:spcAft>
              <a:buFont typeface="Arial" panose="020B0604020202020204" pitchFamily="34" charset="0"/>
              <a:buChar char="•"/>
            </a:pPr>
            <a:r>
              <a:rPr lang="de-DE" sz="1200" dirty="0"/>
              <a:t>Alert messages are sent, triggered by user defined events</a:t>
            </a:r>
          </a:p>
          <a:p>
            <a:pPr>
              <a:lnSpc>
                <a:spcPct val="110000"/>
              </a:lnSpc>
            </a:pPr>
            <a:r>
              <a:rPr lang="de-DE" sz="1200" dirty="0"/>
              <a:t>Except for the time series format, the format of the data messages is similar to IMS2.0 format conventions. </a:t>
            </a:r>
          </a:p>
        </p:txBody>
      </p:sp>
    </p:spTree>
    <p:extLst>
      <p:ext uri="{BB962C8B-B14F-4D97-AF65-F5344CB8AC3E}">
        <p14:creationId xmlns:p14="http://schemas.microsoft.com/office/powerpoint/2010/main" val="27701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63DFA2-E48F-403D-BB9C-6D2C9346B575}"/>
              </a:ext>
            </a:extLst>
          </p:cNvPr>
          <p:cNvSpPr txBox="1"/>
          <p:nvPr/>
        </p:nvSpPr>
        <p:spPr>
          <a:xfrm>
            <a:off x="2188308" y="317556"/>
            <a:ext cx="4572000" cy="369332"/>
          </a:xfrm>
          <a:prstGeom prst="rect">
            <a:avLst/>
          </a:prstGeom>
          <a:noFill/>
        </p:spPr>
        <p:txBody>
          <a:bodyPr wrap="square">
            <a:spAutoFit/>
          </a:bodyPr>
          <a:lstStyle/>
          <a:p>
            <a:pPr algn="ctr"/>
            <a:r>
              <a:rPr lang="de-DE" sz="1800" b="1" dirty="0">
                <a:solidFill>
                  <a:schemeClr val="bg1"/>
                </a:solidFill>
              </a:rPr>
              <a:t>Data viewing (I)</a:t>
            </a:r>
          </a:p>
        </p:txBody>
      </p:sp>
      <p:sp>
        <p:nvSpPr>
          <p:cNvPr id="7" name="TextBox 6">
            <a:extLst>
              <a:ext uri="{FF2B5EF4-FFF2-40B4-BE49-F238E27FC236}">
                <a16:creationId xmlns:a16="http://schemas.microsoft.com/office/drawing/2014/main" id="{7B2FC5BA-5092-43E8-A30B-5E9FB002DC50}"/>
              </a:ext>
            </a:extLst>
          </p:cNvPr>
          <p:cNvSpPr txBox="1"/>
          <p:nvPr/>
        </p:nvSpPr>
        <p:spPr>
          <a:xfrm>
            <a:off x="953477" y="5690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P2.4-211</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CB4E270-FF16-4E29-8874-2DD24DEA73B3}"/>
              </a:ext>
            </a:extLst>
          </p:cNvPr>
          <p:cNvSpPr txBox="1"/>
          <p:nvPr/>
        </p:nvSpPr>
        <p:spPr>
          <a:xfrm>
            <a:off x="237994" y="887490"/>
            <a:ext cx="8336071" cy="2831544"/>
          </a:xfrm>
          <a:prstGeom prst="rect">
            <a:avLst/>
          </a:prstGeom>
          <a:noFill/>
        </p:spPr>
        <p:txBody>
          <a:bodyPr wrap="square">
            <a:spAutoFit/>
          </a:bodyPr>
          <a:lstStyle/>
          <a:p>
            <a:r>
              <a:rPr lang="de-DE" sz="1000" dirty="0">
                <a:solidFill>
                  <a:schemeClr val="tx1"/>
                </a:solidFill>
              </a:rPr>
              <a:t>Authorized users can view data via the web based STAX user interface, currently located at </a:t>
            </a:r>
            <a:r>
              <a:rPr lang="de-DE" sz="1000" dirty="0">
                <a:solidFill>
                  <a:schemeClr val="tx1"/>
                </a:solidFill>
                <a:hlinkClick r:id="rId2"/>
              </a:rPr>
              <a:t>stax.isti.com</a:t>
            </a:r>
            <a:r>
              <a:rPr lang="de-DE" sz="1000" dirty="0">
                <a:solidFill>
                  <a:schemeClr val="tx1"/>
                </a:solidFill>
              </a:rPr>
              <a:t>, but will shortly be moved to </a:t>
            </a:r>
            <a:r>
              <a:rPr lang="de-DE" sz="1000" dirty="0">
                <a:solidFill>
                  <a:schemeClr val="accent1"/>
                </a:solidFill>
                <a:hlinkClick r:id="rId3">
                  <a:extLst>
                    <a:ext uri="{A12FA001-AC4F-418D-AE19-62706E023703}">
                      <ahyp:hlinkClr xmlns:ahyp="http://schemas.microsoft.com/office/drawing/2018/hyperlinkcolor" val="tx"/>
                    </a:ext>
                  </a:extLst>
                </a:hlinkClick>
              </a:rPr>
              <a:t>www.staxdata.net</a:t>
            </a:r>
            <a:r>
              <a:rPr lang="de-DE" sz="1000" dirty="0">
                <a:solidFill>
                  <a:schemeClr val="tx1"/>
                </a:solidFill>
              </a:rPr>
              <a:t>. The STAX user interface provides data viewing tools to display emission data as well as data on the operational network status.</a:t>
            </a:r>
          </a:p>
          <a:p>
            <a:endParaRPr lang="de-DE" sz="900" dirty="0">
              <a:solidFill>
                <a:schemeClr val="tx1"/>
              </a:solidFill>
            </a:endParaRPr>
          </a:p>
          <a:p>
            <a:r>
              <a:rPr lang="de-DE" sz="1000" dirty="0">
                <a:solidFill>
                  <a:schemeClr val="tx1"/>
                </a:solidFill>
              </a:rPr>
              <a:t>A dashboard view provides an overview on the overall operational status of the network</a:t>
            </a:r>
          </a:p>
          <a:p>
            <a:endParaRPr lang="de-DE" sz="900" dirty="0">
              <a:solidFill>
                <a:schemeClr val="tx1"/>
              </a:solidFill>
            </a:endParaRPr>
          </a:p>
          <a:p>
            <a:endParaRPr lang="de-DE" sz="900" dirty="0">
              <a:solidFill>
                <a:schemeClr val="tx1"/>
              </a:solidFill>
            </a:endParaRPr>
          </a:p>
          <a:p>
            <a:endParaRPr lang="de-DE" sz="900" dirty="0">
              <a:solidFill>
                <a:schemeClr val="tx1"/>
              </a:solidFill>
            </a:endParaRPr>
          </a:p>
          <a:p>
            <a:endParaRPr lang="de-DE" sz="900" dirty="0">
              <a:solidFill>
                <a:schemeClr val="tx1"/>
              </a:solidFill>
            </a:endParaRPr>
          </a:p>
          <a:p>
            <a:endParaRPr lang="de-DE" sz="800" dirty="0">
              <a:solidFill>
                <a:schemeClr val="tx1"/>
              </a:solidFill>
            </a:endParaRPr>
          </a:p>
          <a:p>
            <a:endParaRPr lang="de-DE" sz="800" dirty="0">
              <a:solidFill>
                <a:schemeClr val="tx1"/>
              </a:solidFill>
            </a:endParaRPr>
          </a:p>
          <a:p>
            <a:r>
              <a:rPr lang="de-DE" sz="1000" dirty="0">
                <a:solidFill>
                  <a:schemeClr val="tx1"/>
                </a:solidFill>
              </a:rPr>
              <a:t>For viewing details on the State-of-Health data of indivdiual STAX systems, such as air flow rate, power status or detector temperature, measurement system data can be viewed via the SOH chart interface:</a:t>
            </a:r>
          </a:p>
          <a:p>
            <a:endParaRPr lang="de-DE" sz="900" dirty="0">
              <a:solidFill>
                <a:schemeClr val="tx1"/>
              </a:solidFill>
            </a:endParaRPr>
          </a:p>
          <a:p>
            <a:endParaRPr lang="de-DE" sz="900" dirty="0">
              <a:solidFill>
                <a:schemeClr val="tx1"/>
              </a:solidFill>
            </a:endParaRPr>
          </a:p>
          <a:p>
            <a:endParaRPr lang="de-DE" sz="900" dirty="0">
              <a:solidFill>
                <a:schemeClr val="tx1"/>
              </a:solidFill>
            </a:endParaRPr>
          </a:p>
          <a:p>
            <a:endParaRPr lang="de-DE" sz="800" dirty="0">
              <a:solidFill>
                <a:schemeClr val="tx1"/>
              </a:solidFill>
            </a:endParaRPr>
          </a:p>
          <a:p>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p:txBody>
      </p:sp>
      <p:pic>
        <p:nvPicPr>
          <p:cNvPr id="8" name="Picture 7">
            <a:extLst>
              <a:ext uri="{FF2B5EF4-FFF2-40B4-BE49-F238E27FC236}">
                <a16:creationId xmlns:a16="http://schemas.microsoft.com/office/drawing/2014/main" id="{1B84A4D8-5E70-472C-813E-B796FE38DF57}"/>
              </a:ext>
            </a:extLst>
          </p:cNvPr>
          <p:cNvPicPr>
            <a:picLocks noChangeAspect="1"/>
          </p:cNvPicPr>
          <p:nvPr/>
        </p:nvPicPr>
        <p:blipFill>
          <a:blip r:embed="rId4"/>
          <a:stretch>
            <a:fillRect/>
          </a:stretch>
        </p:blipFill>
        <p:spPr>
          <a:xfrm>
            <a:off x="1282633" y="1547239"/>
            <a:ext cx="5917061" cy="665875"/>
          </a:xfrm>
          <a:prstGeom prst="rect">
            <a:avLst/>
          </a:prstGeom>
        </p:spPr>
      </p:pic>
      <p:pic>
        <p:nvPicPr>
          <p:cNvPr id="9" name="Picture 8">
            <a:extLst>
              <a:ext uri="{FF2B5EF4-FFF2-40B4-BE49-F238E27FC236}">
                <a16:creationId xmlns:a16="http://schemas.microsoft.com/office/drawing/2014/main" id="{FA558F5C-F5FB-4CA7-A4FF-3FBA6560F3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2328" y="2767548"/>
            <a:ext cx="5076521" cy="1987545"/>
          </a:xfrm>
          <a:prstGeom prst="rect">
            <a:avLst/>
          </a:prstGeom>
        </p:spPr>
      </p:pic>
    </p:spTree>
    <p:extLst>
      <p:ext uri="{BB962C8B-B14F-4D97-AF65-F5344CB8AC3E}">
        <p14:creationId xmlns:p14="http://schemas.microsoft.com/office/powerpoint/2010/main" val="213987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2FC5BA-5092-43E8-A30B-5E9FB002DC50}"/>
              </a:ext>
            </a:extLst>
          </p:cNvPr>
          <p:cNvSpPr txBox="1"/>
          <p:nvPr/>
        </p:nvSpPr>
        <p:spPr>
          <a:xfrm>
            <a:off x="953477" y="5690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P2.4-211</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AB24432-2345-4D94-89C9-09E288DFB6FA}"/>
              </a:ext>
            </a:extLst>
          </p:cNvPr>
          <p:cNvSpPr txBox="1"/>
          <p:nvPr/>
        </p:nvSpPr>
        <p:spPr>
          <a:xfrm>
            <a:off x="76200" y="914074"/>
            <a:ext cx="4572000" cy="3631763"/>
          </a:xfrm>
          <a:prstGeom prst="rect">
            <a:avLst/>
          </a:prstGeom>
          <a:noFill/>
        </p:spPr>
        <p:txBody>
          <a:bodyPr wrap="square">
            <a:spAutoFit/>
          </a:bodyPr>
          <a:lstStyle/>
          <a:p>
            <a:pPr algn="ctr"/>
            <a:r>
              <a:rPr lang="de-DE" sz="1000" b="1" dirty="0">
                <a:solidFill>
                  <a:schemeClr val="tx1"/>
                </a:solidFill>
              </a:rPr>
              <a:t>Emission data</a:t>
            </a:r>
          </a:p>
          <a:p>
            <a:pPr marL="342900" indent="-342900">
              <a:buFont typeface="Arial" panose="020B0604020202020204" pitchFamily="34" charset="0"/>
              <a:buChar char="•"/>
            </a:pPr>
            <a:endParaRPr lang="de-DE" sz="800" dirty="0">
              <a:solidFill>
                <a:schemeClr val="tx1"/>
              </a:solidFill>
            </a:endParaRPr>
          </a:p>
          <a:p>
            <a:r>
              <a:rPr lang="de-DE" sz="1000" dirty="0">
                <a:solidFill>
                  <a:schemeClr val="tx1"/>
                </a:solidFill>
              </a:rPr>
              <a:t>An emission chart interface allows to view time series of emissions for all detected isotopes:</a:t>
            </a: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marL="342900" indent="-342900">
              <a:buFont typeface="Arial" panose="020B0604020202020204" pitchFamily="34" charset="0"/>
              <a:buChar char="•"/>
            </a:pPr>
            <a:endParaRPr lang="de-DE" sz="800" dirty="0">
              <a:solidFill>
                <a:schemeClr val="tx1"/>
              </a:solidFill>
            </a:endParaRPr>
          </a:p>
          <a:p>
            <a:pPr algn="ctr"/>
            <a:endParaRPr lang="de-DE" sz="900" b="1" dirty="0">
              <a:solidFill>
                <a:schemeClr val="tx1"/>
              </a:solidFill>
            </a:endParaRPr>
          </a:p>
          <a:p>
            <a:endParaRPr lang="de-DE" sz="900" b="1" dirty="0">
              <a:solidFill>
                <a:schemeClr val="tx1"/>
              </a:solidFill>
            </a:endParaRPr>
          </a:p>
          <a:p>
            <a:endParaRPr lang="de-DE" sz="900" b="1" dirty="0">
              <a:solidFill>
                <a:schemeClr val="tx1"/>
              </a:solidFill>
            </a:endParaRPr>
          </a:p>
          <a:p>
            <a:r>
              <a:rPr lang="de-DE" sz="1000" dirty="0">
                <a:solidFill>
                  <a:schemeClr val="tx1"/>
                </a:solidFill>
              </a:rPr>
              <a:t>Each data point on the chart can be interactively accessed to retrieve its data and value, but also to access the corresponding spectrum chart and to download the associated time series data file.</a:t>
            </a:r>
          </a:p>
        </p:txBody>
      </p:sp>
      <p:sp>
        <p:nvSpPr>
          <p:cNvPr id="8" name="TextBox 7">
            <a:extLst>
              <a:ext uri="{FF2B5EF4-FFF2-40B4-BE49-F238E27FC236}">
                <a16:creationId xmlns:a16="http://schemas.microsoft.com/office/drawing/2014/main" id="{C52D7AB1-1982-446A-816C-9BABA7699608}"/>
              </a:ext>
            </a:extLst>
          </p:cNvPr>
          <p:cNvSpPr txBox="1"/>
          <p:nvPr/>
        </p:nvSpPr>
        <p:spPr>
          <a:xfrm>
            <a:off x="4474308" y="997772"/>
            <a:ext cx="4572000" cy="246221"/>
          </a:xfrm>
          <a:prstGeom prst="rect">
            <a:avLst/>
          </a:prstGeom>
          <a:noFill/>
        </p:spPr>
        <p:txBody>
          <a:bodyPr wrap="square">
            <a:spAutoFit/>
          </a:bodyPr>
          <a:lstStyle/>
          <a:p>
            <a:pPr algn="ctr"/>
            <a:r>
              <a:rPr lang="en-US" sz="1000" b="1" dirty="0">
                <a:solidFill>
                  <a:schemeClr val="tx1"/>
                </a:solidFill>
              </a:rPr>
              <a:t>Isotope Ratios Chart interface</a:t>
            </a:r>
          </a:p>
        </p:txBody>
      </p:sp>
      <p:sp>
        <p:nvSpPr>
          <p:cNvPr id="9" name="TextBox 8">
            <a:extLst>
              <a:ext uri="{FF2B5EF4-FFF2-40B4-BE49-F238E27FC236}">
                <a16:creationId xmlns:a16="http://schemas.microsoft.com/office/drawing/2014/main" id="{6D2DCA3E-1C9C-40DD-94B1-5F2284362DE5}"/>
              </a:ext>
            </a:extLst>
          </p:cNvPr>
          <p:cNvSpPr txBox="1"/>
          <p:nvPr/>
        </p:nvSpPr>
        <p:spPr>
          <a:xfrm>
            <a:off x="4654592" y="1327691"/>
            <a:ext cx="1770386" cy="3016210"/>
          </a:xfrm>
          <a:prstGeom prst="rect">
            <a:avLst/>
          </a:prstGeom>
          <a:noFill/>
        </p:spPr>
        <p:txBody>
          <a:bodyPr wrap="square">
            <a:spAutoFit/>
          </a:bodyPr>
          <a:lstStyle/>
          <a:p>
            <a:r>
              <a:rPr lang="en-US" sz="1000" dirty="0">
                <a:solidFill>
                  <a:schemeClr val="tx1"/>
                </a:solidFill>
              </a:rPr>
              <a:t>Any combination of the isotopes detected during the selected time period can be viewed </a:t>
            </a:r>
            <a:r>
              <a:rPr lang="en-US" sz="1000" dirty="0"/>
              <a:t>via the Isotope R</a:t>
            </a:r>
            <a:r>
              <a:rPr lang="en-US" sz="1000" dirty="0">
                <a:solidFill>
                  <a:schemeClr val="tx1"/>
                </a:solidFill>
              </a:rPr>
              <a:t>atio Chart</a:t>
            </a:r>
          </a:p>
          <a:p>
            <a:endParaRPr lang="en-US" sz="1000" dirty="0"/>
          </a:p>
          <a:p>
            <a:r>
              <a:rPr lang="en-US" sz="1000" dirty="0">
                <a:solidFill>
                  <a:schemeClr val="tx1"/>
                </a:solidFill>
              </a:rPr>
              <a:t>The temporal sequence of ratios can be visualized by a color scheme</a:t>
            </a:r>
          </a:p>
          <a:p>
            <a:endParaRPr lang="en-US" sz="1000" dirty="0"/>
          </a:p>
          <a:p>
            <a:r>
              <a:rPr lang="en-US" sz="1000" dirty="0">
                <a:solidFill>
                  <a:schemeClr val="tx1"/>
                </a:solidFill>
              </a:rPr>
              <a:t>Alternatively, to illustrate the temporal sequence, the activity of a selected isotope can be indicated by color</a:t>
            </a:r>
          </a:p>
          <a:p>
            <a:endParaRPr lang="en-US" sz="1000" dirty="0"/>
          </a:p>
          <a:p>
            <a:r>
              <a:rPr lang="en-US" sz="1000" dirty="0"/>
              <a:t>Data of individual data point as well as error bars can be viewed by mouse interaction</a:t>
            </a:r>
            <a:r>
              <a:rPr lang="en-US" sz="1000" dirty="0">
                <a:solidFill>
                  <a:schemeClr val="tx1"/>
                </a:solidFill>
              </a:rPr>
              <a:t> </a:t>
            </a:r>
          </a:p>
          <a:p>
            <a:pPr marL="342900" indent="-342900">
              <a:buFont typeface="Arial" panose="020B0604020202020204" pitchFamily="34" charset="0"/>
              <a:buChar char="•"/>
            </a:pPr>
            <a:endParaRPr lang="en-US" sz="1000" dirty="0">
              <a:solidFill>
                <a:schemeClr val="tx1"/>
              </a:solidFill>
            </a:endParaRPr>
          </a:p>
        </p:txBody>
      </p:sp>
      <p:pic>
        <p:nvPicPr>
          <p:cNvPr id="10" name="Picture 9">
            <a:extLst>
              <a:ext uri="{FF2B5EF4-FFF2-40B4-BE49-F238E27FC236}">
                <a16:creationId xmlns:a16="http://schemas.microsoft.com/office/drawing/2014/main" id="{F0341193-2FB4-4144-9F45-742B5BE55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571" y="1360000"/>
            <a:ext cx="2261700" cy="2786737"/>
          </a:xfrm>
          <a:prstGeom prst="rect">
            <a:avLst/>
          </a:prstGeom>
        </p:spPr>
      </p:pic>
      <p:sp>
        <p:nvSpPr>
          <p:cNvPr id="11" name="TextBox 10">
            <a:extLst>
              <a:ext uri="{FF2B5EF4-FFF2-40B4-BE49-F238E27FC236}">
                <a16:creationId xmlns:a16="http://schemas.microsoft.com/office/drawing/2014/main" id="{ABCE409D-1CBA-4B8D-8B05-F6A599258C0A}"/>
              </a:ext>
            </a:extLst>
          </p:cNvPr>
          <p:cNvSpPr txBox="1"/>
          <p:nvPr/>
        </p:nvSpPr>
        <p:spPr>
          <a:xfrm>
            <a:off x="2188308" y="317556"/>
            <a:ext cx="4572000" cy="369332"/>
          </a:xfrm>
          <a:prstGeom prst="rect">
            <a:avLst/>
          </a:prstGeom>
          <a:noFill/>
        </p:spPr>
        <p:txBody>
          <a:bodyPr wrap="square">
            <a:spAutoFit/>
          </a:bodyPr>
          <a:lstStyle/>
          <a:p>
            <a:pPr algn="ctr"/>
            <a:r>
              <a:rPr lang="de-DE" sz="1800" b="1" dirty="0">
                <a:solidFill>
                  <a:schemeClr val="bg1"/>
                </a:solidFill>
              </a:rPr>
              <a:t>Data viewing (II)</a:t>
            </a:r>
          </a:p>
        </p:txBody>
      </p:sp>
      <p:pic>
        <p:nvPicPr>
          <p:cNvPr id="12" name="Picture 11">
            <a:hlinkClick r:id="" action="ppaction://noaction"/>
            <a:extLst>
              <a:ext uri="{FF2B5EF4-FFF2-40B4-BE49-F238E27FC236}">
                <a16:creationId xmlns:a16="http://schemas.microsoft.com/office/drawing/2014/main" id="{50CFB36C-1CBD-4949-829E-3633343CA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50" y="1581336"/>
            <a:ext cx="3622588" cy="2256200"/>
          </a:xfrm>
          <a:prstGeom prst="rect">
            <a:avLst/>
          </a:prstGeom>
        </p:spPr>
      </p:pic>
    </p:spTree>
    <p:extLst>
      <p:ext uri="{BB962C8B-B14F-4D97-AF65-F5344CB8AC3E}">
        <p14:creationId xmlns:p14="http://schemas.microsoft.com/office/powerpoint/2010/main" val="351739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63DFA2-E48F-403D-BB9C-6D2C9346B575}"/>
              </a:ext>
            </a:extLst>
          </p:cNvPr>
          <p:cNvSpPr txBox="1"/>
          <p:nvPr/>
        </p:nvSpPr>
        <p:spPr>
          <a:xfrm>
            <a:off x="2188308" y="317556"/>
            <a:ext cx="4572000" cy="369332"/>
          </a:xfrm>
          <a:prstGeom prst="rect">
            <a:avLst/>
          </a:prstGeom>
          <a:noFill/>
        </p:spPr>
        <p:txBody>
          <a:bodyPr wrap="square">
            <a:spAutoFit/>
          </a:bodyPr>
          <a:lstStyle/>
          <a:p>
            <a:pPr algn="ctr"/>
            <a:r>
              <a:rPr lang="de-DE" sz="1800" b="1" dirty="0">
                <a:solidFill>
                  <a:schemeClr val="bg1"/>
                </a:solidFill>
              </a:rPr>
              <a:t>Parallel data analysis</a:t>
            </a:r>
          </a:p>
        </p:txBody>
      </p:sp>
      <p:sp>
        <p:nvSpPr>
          <p:cNvPr id="7" name="TextBox 6">
            <a:extLst>
              <a:ext uri="{FF2B5EF4-FFF2-40B4-BE49-F238E27FC236}">
                <a16:creationId xmlns:a16="http://schemas.microsoft.com/office/drawing/2014/main" id="{7B2FC5BA-5092-43E8-A30B-5E9FB002DC50}"/>
              </a:ext>
            </a:extLst>
          </p:cNvPr>
          <p:cNvSpPr txBox="1"/>
          <p:nvPr/>
        </p:nvSpPr>
        <p:spPr>
          <a:xfrm>
            <a:off x="953477" y="5690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P2.4-211</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5426978-68F0-4AEA-8A39-9C9D3F8D37E0}"/>
              </a:ext>
            </a:extLst>
          </p:cNvPr>
          <p:cNvSpPr txBox="1"/>
          <p:nvPr/>
        </p:nvSpPr>
        <p:spPr>
          <a:xfrm>
            <a:off x="231326" y="1076798"/>
            <a:ext cx="4245423" cy="1938992"/>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000" dirty="0">
                <a:solidFill>
                  <a:schemeClr val="tx1"/>
                </a:solidFill>
              </a:rPr>
              <a:t>A total of 96 spectra is produced daily per STAX facility, therefore data analysis is fully automated and no regular manual review of data is performed</a:t>
            </a:r>
          </a:p>
          <a:p>
            <a:pPr marL="171450" indent="-171450">
              <a:spcAft>
                <a:spcPts val="600"/>
              </a:spcAft>
              <a:buFont typeface="Arial" panose="020B0604020202020204" pitchFamily="34" charset="0"/>
              <a:buChar char="•"/>
            </a:pPr>
            <a:r>
              <a:rPr lang="en-US" sz="1000" dirty="0">
                <a:solidFill>
                  <a:schemeClr val="tx1"/>
                </a:solidFill>
              </a:rPr>
              <a:t>To increase the confidence in data quality, samples are analyzed twice in case raw spectra are transmitted to the STAX data server</a:t>
            </a:r>
          </a:p>
          <a:p>
            <a:pPr marL="171450" indent="-171450">
              <a:spcAft>
                <a:spcPts val="600"/>
              </a:spcAft>
              <a:buFont typeface="Arial" panose="020B0604020202020204" pitchFamily="34" charset="0"/>
              <a:buChar char="•"/>
            </a:pPr>
            <a:r>
              <a:rPr lang="en-US" sz="1000" dirty="0">
                <a:solidFill>
                  <a:schemeClr val="tx1"/>
                </a:solidFill>
              </a:rPr>
              <a:t>Initial data analysis is done at the emitter facility using the STAX measurement systems proprietary software</a:t>
            </a:r>
          </a:p>
          <a:p>
            <a:pPr marL="171450" indent="-171450">
              <a:spcAft>
                <a:spcPts val="600"/>
              </a:spcAft>
              <a:buFont typeface="Arial" panose="020B0604020202020204" pitchFamily="34" charset="0"/>
              <a:buChar char="•"/>
            </a:pPr>
            <a:r>
              <a:rPr lang="en-US" sz="1000" dirty="0">
                <a:solidFill>
                  <a:schemeClr val="tx1"/>
                </a:solidFill>
              </a:rPr>
              <a:t>Reanalysis is performed using the </a:t>
            </a:r>
            <a:r>
              <a:rPr lang="en-US" sz="1000" dirty="0" err="1">
                <a:solidFill>
                  <a:schemeClr val="tx1"/>
                </a:solidFill>
              </a:rPr>
              <a:t>autosaint</a:t>
            </a:r>
            <a:r>
              <a:rPr lang="en-US" sz="1000" dirty="0">
                <a:solidFill>
                  <a:schemeClr val="tx1"/>
                </a:solidFill>
              </a:rPr>
              <a:t> algorithm</a:t>
            </a:r>
          </a:p>
          <a:p>
            <a:pPr marL="171450" indent="-171450">
              <a:spcAft>
                <a:spcPts val="600"/>
              </a:spcAft>
              <a:buFont typeface="Arial" panose="020B0604020202020204" pitchFamily="34" charset="0"/>
              <a:buChar char="•"/>
            </a:pPr>
            <a:r>
              <a:rPr lang="en-US" sz="1000" dirty="0">
                <a:solidFill>
                  <a:schemeClr val="tx1"/>
                </a:solidFill>
              </a:rPr>
              <a:t>Results of both analyses and their differences can be viewed on the emission data chart as well as on the Spectrum viewing interface</a:t>
            </a:r>
          </a:p>
        </p:txBody>
      </p:sp>
      <p:pic>
        <p:nvPicPr>
          <p:cNvPr id="6" name="Picture 5">
            <a:extLst>
              <a:ext uri="{FF2B5EF4-FFF2-40B4-BE49-F238E27FC236}">
                <a16:creationId xmlns:a16="http://schemas.microsoft.com/office/drawing/2014/main" id="{2C4210D8-E506-48BA-BA3C-EB2CC30EA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84" y="943722"/>
            <a:ext cx="4054729" cy="2251006"/>
          </a:xfrm>
          <a:prstGeom prst="rect">
            <a:avLst/>
          </a:prstGeom>
        </p:spPr>
      </p:pic>
      <p:sp>
        <p:nvSpPr>
          <p:cNvPr id="8" name="TextBox 7">
            <a:extLst>
              <a:ext uri="{FF2B5EF4-FFF2-40B4-BE49-F238E27FC236}">
                <a16:creationId xmlns:a16="http://schemas.microsoft.com/office/drawing/2014/main" id="{38BCA2BA-88AD-4BF8-AC0A-E1615B08E3B5}"/>
              </a:ext>
            </a:extLst>
          </p:cNvPr>
          <p:cNvSpPr txBox="1"/>
          <p:nvPr/>
        </p:nvSpPr>
        <p:spPr>
          <a:xfrm>
            <a:off x="231326" y="3768891"/>
            <a:ext cx="8242300" cy="861774"/>
          </a:xfrm>
          <a:prstGeom prst="rect">
            <a:avLst/>
          </a:prstGeom>
          <a:noFill/>
        </p:spPr>
        <p:txBody>
          <a:bodyPr wrap="square">
            <a:spAutoFit/>
          </a:bodyPr>
          <a:lstStyle/>
          <a:p>
            <a:r>
              <a:rPr lang="de-DE" sz="1000" dirty="0">
                <a:solidFill>
                  <a:schemeClr val="tx1"/>
                </a:solidFill>
              </a:rPr>
              <a:t>References:</a:t>
            </a:r>
          </a:p>
          <a:p>
            <a:r>
              <a:rPr lang="de-DE" sz="1000" dirty="0">
                <a:solidFill>
                  <a:schemeClr val="tx1"/>
                </a:solidFill>
              </a:rPr>
              <a:t>Achim, P., Generoso, S., Morin, M., Gross, P., Le Petit, G., Moulin, C.: Characterization of Xe-133 global atmospheric background: implications for the international monitoring system of the comprehensive nuclear-test-ban treaty; J. Geophys Res-Atmos 121, 2016</a:t>
            </a:r>
          </a:p>
          <a:p>
            <a:r>
              <a:rPr lang="de-DE" sz="1000" dirty="0">
                <a:solidFill>
                  <a:schemeClr val="tx1"/>
                </a:solidFill>
              </a:rPr>
              <a:t>Gueibe, C., Kalinowski, M. B., Bare, J., Gheddou, A., Krysta, M., Kusmierczyk-Michulec, J.: Setting the baseline for estimated background observations at IMS systems of four radioxenon isotopes in 2014; J. Env. Rad., 178-179 (2017)</a:t>
            </a:r>
          </a:p>
        </p:txBody>
      </p:sp>
    </p:spTree>
    <p:extLst>
      <p:ext uri="{BB962C8B-B14F-4D97-AF65-F5344CB8AC3E}">
        <p14:creationId xmlns:p14="http://schemas.microsoft.com/office/powerpoint/2010/main" val="2129714659"/>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4ec2d5cf-fc31-4124-83fb-12694cbd2e26">Y72T2NDZRP6S-32-6758</_dlc_DocId>
    <_dlc_DocIdUrl xmlns="4ec2d5cf-fc31-4124-83fb-12694cbd2e26">
      <Url>https://collaborate.sandia.gov/sites/GNEM/_layouts/15/DocIdRedir.aspx?ID=Y72T2NDZRP6S-32-6758</Url>
      <Description>Y72T2NDZRP6S-32-6758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F3495697B6B864ABB1A4A56AC7CDDB9" ma:contentTypeVersion="3" ma:contentTypeDescription="Create a new document." ma:contentTypeScope="" ma:versionID="eb901eddaa6d0c7050187c9dd5c1749d">
  <xsd:schema xmlns:xsd="http://www.w3.org/2001/XMLSchema" xmlns:xs="http://www.w3.org/2001/XMLSchema" xmlns:p="http://schemas.microsoft.com/office/2006/metadata/properties" xmlns:ns2="4ec2d5cf-fc31-4124-83fb-12694cbd2e26" xmlns:ns3="http://schemas.microsoft.com/sharepoint/v4" targetNamespace="http://schemas.microsoft.com/office/2006/metadata/properties" ma:root="true" ma:fieldsID="7f1b4d27544a64a004dfc73b7991cc2f" ns2:_="" ns3:_="">
    <xsd:import namespace="4ec2d5cf-fc31-4124-83fb-12694cbd2e26"/>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c2d5cf-fc31-4124-83fb-12694cbd2e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940E15-233C-4383-8208-F4549EDE61B4}">
  <ds:schemaRefs>
    <ds:schemaRef ds:uri="http://schemas.microsoft.com/sharepoint/events"/>
  </ds:schemaRefs>
</ds:datastoreItem>
</file>

<file path=customXml/itemProps2.xml><?xml version="1.0" encoding="utf-8"?>
<ds:datastoreItem xmlns:ds="http://schemas.openxmlformats.org/officeDocument/2006/customXml" ds:itemID="{5BFF1348-8485-4335-B6F3-F22BE817CA0F}">
  <ds:schemaRefs>
    <ds:schemaRef ds:uri="http://schemas.microsoft.com/sharepoint/v3/contenttype/forms"/>
  </ds:schemaRefs>
</ds:datastoreItem>
</file>

<file path=customXml/itemProps3.xml><?xml version="1.0" encoding="utf-8"?>
<ds:datastoreItem xmlns:ds="http://schemas.openxmlformats.org/officeDocument/2006/customXml" ds:itemID="{B72E8F10-12E9-4124-8166-E3483A75F054}">
  <ds:schemaRefs>
    <ds:schemaRef ds:uri="http://schemas.microsoft.com/office/2006/metadata/properties"/>
    <ds:schemaRef ds:uri="http://schemas.microsoft.com/office/infopath/2007/PartnerControls"/>
    <ds:schemaRef ds:uri="http://schemas.microsoft.com/sharepoint/v4"/>
    <ds:schemaRef ds:uri="4ec2d5cf-fc31-4124-83fb-12694cbd2e26"/>
  </ds:schemaRefs>
</ds:datastoreItem>
</file>

<file path=customXml/itemProps4.xml><?xml version="1.0" encoding="utf-8"?>
<ds:datastoreItem xmlns:ds="http://schemas.openxmlformats.org/officeDocument/2006/customXml" ds:itemID="{383BA51F-157A-4EFD-9F53-EF3D678E5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c2d5cf-fc31-4124-83fb-12694cbd2e2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796</Words>
  <Application>Microsoft Office PowerPoint</Application>
  <PresentationFormat>On-screen Show (16:9)</PresentationFormat>
  <Paragraphs>84</Paragraphs>
  <Slides>6</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6</vt:i4>
      </vt:variant>
    </vt:vector>
  </HeadingPairs>
  <TitlesOfParts>
    <vt:vector size="19" baseType="lpstr">
      <vt:lpstr>Arial</vt:lpstr>
      <vt:lpstr>Avenir Heavy</vt:lpstr>
      <vt:lpstr>Avenir Medium</vt:lpstr>
      <vt:lpstr>Calibri</vt:lpstr>
      <vt:lpstr>DIN-Light</vt:lpstr>
      <vt:lpstr>DIN-Medium</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Matthias Auer</cp:lastModifiedBy>
  <cp:revision>55</cp:revision>
  <cp:lastPrinted>2019-03-26T13:54:24Z</cp:lastPrinted>
  <dcterms:created xsi:type="dcterms:W3CDTF">2019-04-24T06:32:04Z</dcterms:created>
  <dcterms:modified xsi:type="dcterms:W3CDTF">2021-06-15T19:26:50Z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0x010100AF3495697B6B864ABB1A4A56AC7CDDB9</vt:lpwstr>
  </property>
  <property fmtid="{D5CDD505-2E9C-101B-9397-08002B2CF9AE}" pid="3" name="_dlc_DocIdItemGuid">
    <vt:lpwstr>9b901301-dbae-4a4c-8d0a-dec46a069d33</vt:lpwstr>
  </property>
</Properties>
</file>